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2" r:id="rId1"/>
    <p:sldMasterId id="2147483725" r:id="rId2"/>
    <p:sldMasterId id="2147483744" r:id="rId3"/>
  </p:sldMasterIdLst>
  <p:notesMasterIdLst>
    <p:notesMasterId r:id="rId45"/>
  </p:notesMasterIdLst>
  <p:sldIdLst>
    <p:sldId id="256" r:id="rId4"/>
    <p:sldId id="257" r:id="rId5"/>
    <p:sldId id="301"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302" r:id="rId24"/>
    <p:sldId id="275"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23E06E-C1C2-4457-BF48-167E9D2CF354}" v="3" dt="2026-02-01T18:45:19.087"/>
    <p1510:client id="{C05C65B7-B4D4-4623-B650-CAEF25B2F8AB}" v="18" dt="2026-02-01T21:45:45.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10"/>
  </p:normalViewPr>
  <p:slideViewPr>
    <p:cSldViewPr snapToGrid="0" snapToObjects="1">
      <p:cViewPr varScale="1">
        <p:scale>
          <a:sx n="75" d="100"/>
          <a:sy n="75" d="100"/>
        </p:scale>
        <p:origin x="7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0"/>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1"/>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33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Welcome, everyone, and thank you for being here. Today we're discussing video calling—Zoom, FaceTime, and similar tools—but more importantly, we're discussing how to stay connected. This session is about reclaiming the "visit" in the digital world and making technology feel familiar rather than foreign.</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On phones and tablets, Zoom comes from the App Store or Play Store. You install it once, just like any other app. After that, it behaves the same way across all devices.</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10</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To join a Zoom call, tap the meeting link, allow the camera and microphone, and choose “Join with Audio.” You do not need an account just to attend. And if something doesn’t look right, you can always back out and try again.</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11</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FaceTime is built into Apple devices. You open the app, choose a contact, and the call starts immediately. It’s designed for quick, casual visits — like a digital knock on the door.</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12</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On a Mac, FaceTime works the same way. You sign in with your Apple ID once, choose a contact, and click video. Your Mac, iPhone, and iPad can all work together seamlessly.</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13</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FaceTime is best for one-on-one, casual conversations with other Apple users. Zoom is better suited for group meetings and mixed-device environments. Neither is better — they're just different tools for different situations.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14</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Think of FaceTime as a drop-in visit and Zoom as a reserved table. Both are useful. The goal is to choose the tool that fits the moment, not to master every option.</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15</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If you remember nothing else, remember this: look for a link, button, or app. Tap once. Allow the camera and microphone. And if you get stuck, close it and try again. You're not breaking anything — you're just visiting.</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16</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How you appear on a video call matters more than the app itself. Your environment — lighting, camera height, and background — sets the tone of the visit.</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17</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Always place your light source in front of you, not behind. A window or lamp in front of your face makes a huge difference. This single change improves most video calls instantly.</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18</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When light is behind you, the camera can’t see your face clearly. When light is in front, you look warm and present. Clarity is what care looks like on screen.</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19</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This is a friendly, practical session. There's no jargon, no pressure, and absolutely no tests. You don't need to remember everything today — you just need to feel more comfortable than you did when you walked in.</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When the camera points up at the ceiling, the conversation feels distant. Bringing the camera to eye level—using books or a box—makes the interaction feel human and natural.</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20</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4850"/>
              </a:lnSpc>
              <a:spcBef>
                <a:spcPts val="0"/>
              </a:spcBef>
              <a:spcAft>
                <a:spcPts val="0"/>
              </a:spcAft>
              <a:buClrTx/>
              <a:buSzTx/>
              <a:buFontTx/>
              <a:buNone/>
              <a:tabLst/>
              <a:defRPr/>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a:t>
            </a:r>
            <a:r>
              <a:rPr kumimoji="0" lang="en-US" sz="36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 Sound, Etiquette &amp; Confidence on Video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a:spcBef>
                <a:spcPts val="1200"/>
              </a:spcBef>
              <a:spcAft>
                <a:spcPts val="1200"/>
              </a:spcAft>
              <a:buNone/>
            </a:pP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When the camera points up at the ceiling, the conversation feels distant. Bringing the camera to eye level—using books or a box—makes the interaction feel human and natural.</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22</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Audio is the hidden half of every video call. Clear sound matters more than perfect video. People forgive fuzzy pictures, but not confusing audio</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Mute is your friend. Think of it as closing the door when a truck drives by. Stay muted when you're not speaking, and unmute when it's your turn.</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Background noise travels easily — dogs, doorbells, TVs, side conversations. Using mute keeps the visit respectful and focused.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If two devices are in the same room on the same call, they’ll create echoes or squealing sounds. This is physics, not user error. Turning the volume off on one device fixes it.</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Video calls are shared spaces. Being present, attentive, and respectful turns you from a “user” into a guest in a digital room.</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 feels natural to look at your own face, but eye contact happens when you look at the camera lens. It may feel odd at first, but it creates a genuine connection.</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Walking around with a phone makes viewers uncomfortable. If you need to move, do it slowly. When possible, set the device down so the picture stays steady.</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E41A-0963-8F0F-7477-A6F5D1DF3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37565-4B6B-6FAD-2C00-19092725CDD5}"/>
              </a:ext>
            </a:extLst>
          </p:cNvPr>
          <p:cNvSpPr>
            <a:spLocks noGrp="1" noRot="1" noChangeAspect="1"/>
          </p:cNvSpPr>
          <p:nvPr>
            <p:ph type="sldImg"/>
          </p:nvPr>
        </p:nvSpPr>
        <p:spPr>
          <a:xfrm>
            <a:off x="779463" y="1200150"/>
            <a:ext cx="5756275" cy="3238500"/>
          </a:xfrm>
          <a:prstGeom prst="rect">
            <a:avLst/>
          </a:prstGeom>
          <a:noFill/>
          <a:ln w="12700">
            <a:solidFill>
              <a:prstClr val="black"/>
            </a:solidFill>
          </a:ln>
        </p:spPr>
        <p:txBody>
          <a:bodyPr lIns="95006" tIns="47503" rIns="95006" bIns="47503"/>
          <a:lstStyle/>
          <a:p>
            <a:endParaRPr lang="en-US" dirty="0">
              <a:latin typeface="Arial" panose="020B0604020202020204" pitchFamily="34" charset="0"/>
            </a:endParaRPr>
          </a:p>
        </p:txBody>
      </p:sp>
      <p:sp>
        <p:nvSpPr>
          <p:cNvPr id="3" name="Notes Placeholder 2">
            <a:extLst>
              <a:ext uri="{FF2B5EF4-FFF2-40B4-BE49-F238E27FC236}">
                <a16:creationId xmlns:a16="http://schemas.microsoft.com/office/drawing/2014/main" id="{FA3D5071-4F20-B997-EBD9-7DF73B374BCC}"/>
              </a:ext>
            </a:extLst>
          </p:cNvPr>
          <p:cNvSpPr>
            <a:spLocks noGrp="1"/>
          </p:cNvSpPr>
          <p:nvPr>
            <p:ph type="body" idx="1"/>
          </p:nvPr>
        </p:nvSpPr>
        <p:spPr>
          <a:xfrm>
            <a:off x="730955" y="4387712"/>
            <a:ext cx="5853289" cy="4550683"/>
          </a:xfrm>
          <a:prstGeom prst="rect">
            <a:avLst/>
          </a:prstGeom>
        </p:spPr>
        <p:txBody>
          <a:bodyPr lIns="67664" tIns="33832" rIns="67664" bIns="33832"/>
          <a:lstStyle/>
          <a:p>
            <a:r>
              <a:rPr lang="en-US" sz="1400" b="1" dirty="0">
                <a:latin typeface="Arial" panose="020B0604020202020204" pitchFamily="34" charset="0"/>
                <a:cs typeface="Arial" panose="020B0604020202020204" pitchFamily="34" charset="0"/>
              </a:rPr>
              <a:t>Hi, I’m Jim Kay-la-her, a Senior Center Member, Volunteer, and Home Tech Support Consultant</a:t>
            </a:r>
          </a:p>
          <a:p>
            <a:br>
              <a:rPr lang="en-US" sz="1400" dirty="0">
                <a:latin typeface="Arial" panose="020B0604020202020204" pitchFamily="34" charset="0"/>
                <a:cs typeface="Arial" panose="020B0604020202020204" pitchFamily="34" charset="0"/>
              </a:rPr>
            </a:br>
            <a:r>
              <a:rPr lang="en-US" sz="1400" b="1" i="0" baseline="0" dirty="0">
                <a:latin typeface="Arial" panose="020B0604020202020204" pitchFamily="34" charset="0"/>
                <a:cs typeface="Arial" panose="020B0604020202020204" pitchFamily="34" charset="0"/>
              </a:rPr>
              <a:t>Red Glen Electronics:</a:t>
            </a:r>
          </a:p>
          <a:p>
            <a:endParaRPr lang="en-US" sz="1400" b="1" i="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founded Red Glen Electronics as a friendly “</a:t>
            </a:r>
            <a:r>
              <a:rPr lang="en-US" sz="1400" b="1" i="0" baseline="0" dirty="0">
                <a:latin typeface="Arial" panose="020B0604020202020204" pitchFamily="34" charset="0"/>
                <a:cs typeface="Arial" panose="020B0604020202020204" pitchFamily="34" charset="0"/>
              </a:rPr>
              <a:t>Home Tech Help for Hire</a:t>
            </a:r>
            <a:r>
              <a:rPr lang="en-US" sz="1400" dirty="0">
                <a:latin typeface="Arial" panose="020B0604020202020204" pitchFamily="34" charset="0"/>
                <a:cs typeface="Arial" panose="020B0604020202020204" pitchFamily="34" charset="0"/>
              </a:rPr>
              <a:t>” for Boomers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defTabSz="950062">
              <a:defRPr/>
            </a:pPr>
            <a:r>
              <a:rPr lang="en-US" sz="1400" b="1" i="0" baseline="0" dirty="0">
                <a:latin typeface="Arial" panose="020B0604020202020204" pitchFamily="34" charset="0"/>
                <a:cs typeface="Arial" panose="020B0604020202020204" pitchFamily="34" charset="0"/>
              </a:rPr>
              <a:t>Tech Tuesdays:</a:t>
            </a:r>
          </a:p>
          <a:p>
            <a:pPr defTabSz="950062">
              <a:defRPr/>
            </a:pPr>
            <a:endParaRPr lang="en-US" sz="1400" b="1" i="0" baseline="0" dirty="0">
              <a:latin typeface="Arial" panose="020B0604020202020204" pitchFamily="34" charset="0"/>
              <a:cs typeface="Arial" panose="020B0604020202020204" pitchFamily="34" charset="0"/>
            </a:endParaRPr>
          </a:p>
          <a:p>
            <a:pPr defTabSz="950062">
              <a:defRPr/>
            </a:pPr>
            <a:r>
              <a:rPr lang="en-US" sz="1400" dirty="0">
                <a:latin typeface="Arial" panose="020B0604020202020204" pitchFamily="34" charset="0"/>
                <a:cs typeface="Arial" panose="020B0604020202020204" pitchFamily="34" charset="0"/>
              </a:rPr>
              <a:t>I‘m here every Tuesday afternoon for appointments.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offer </a:t>
            </a:r>
            <a:r>
              <a:rPr lang="en-US" sz="1400" b="1" i="0" baseline="0" dirty="0">
                <a:latin typeface="Arial" panose="020B0604020202020204" pitchFamily="34" charset="0"/>
                <a:cs typeface="Arial" panose="020B0604020202020204" pitchFamily="34" charset="0"/>
              </a:rPr>
              <a:t>hands-on tech support or one-on-one training </a:t>
            </a:r>
            <a:r>
              <a:rPr lang="en-US" sz="1400" dirty="0">
                <a:latin typeface="Arial" panose="020B0604020202020204" pitchFamily="34" charset="0"/>
                <a:cs typeface="Arial" panose="020B0604020202020204" pitchFamily="34" charset="0"/>
              </a:rPr>
              <a:t>as a regular volunteer.</a:t>
            </a:r>
          </a:p>
          <a:p>
            <a:br>
              <a:rPr lang="en-US" sz="1400" b="1" i="0" baseline="0" dirty="0">
                <a:latin typeface="Arial" panose="020B0604020202020204" pitchFamily="34" charset="0"/>
                <a:cs typeface="Arial" panose="020B0604020202020204" pitchFamily="34" charset="0"/>
              </a:rPr>
            </a:br>
            <a:r>
              <a:rPr lang="en-US" sz="1400" b="1" i="0" baseline="0" dirty="0">
                <a:latin typeface="Arial" panose="020B0604020202020204" pitchFamily="34" charset="0"/>
                <a:cs typeface="Arial" panose="020B0604020202020204" pitchFamily="34" charset="0"/>
              </a:rPr>
              <a:t>Monthly Tech Seminars:</a:t>
            </a:r>
          </a:p>
          <a:p>
            <a:endParaRPr lang="en-US" sz="1400" b="1" i="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Every month, I’ll lead </a:t>
            </a:r>
            <a:r>
              <a:rPr lang="en-US" sz="1400" b="1" i="0" baseline="0" dirty="0">
                <a:latin typeface="Arial" panose="020B0604020202020204" pitchFamily="34" charset="0"/>
                <a:cs typeface="Arial" panose="020B0604020202020204" pitchFamily="34" charset="0"/>
              </a:rPr>
              <a:t>tech topic seminars for a better understanding and to encourage confidence</a:t>
            </a:r>
            <a:br>
              <a:rPr lang="en-US" dirty="0">
                <a:latin typeface="Arial" panose="020B0604020202020204" pitchFamily="34" charset="0"/>
              </a:rPr>
            </a:br>
            <a:endParaRPr lang="en-US" dirty="0">
              <a:latin typeface="Arial" panose="020B0604020202020204" pitchFamily="34" charset="0"/>
            </a:endParaRPr>
          </a:p>
        </p:txBody>
      </p:sp>
    </p:spTree>
    <p:extLst>
      <p:ext uri="{BB962C8B-B14F-4D97-AF65-F5344CB8AC3E}">
        <p14:creationId xmlns:p14="http://schemas.microsoft.com/office/powerpoint/2010/main" val="3498613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Joining five minutes early gives you time to check lighting, sound, and comfort. That small cushion reduces stress and builds confidence.</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Freezes and glitches happen. Most of the time it’s the internet, not you. Pause for a moment before reacting.</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If something feels stuck, leave the call and re-join. Turning it off and back on still works — even after decades in IT.</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Now it's your turn. No question is too small. Learning happens in layers, and curiosity is always welcome.</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No one knows everything. Honesty beats pretending. If we don't know an answer, we'll find it together.</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A tablet without guidance becomes a puzzle. With hands-on coaching, it becomes a lifeline. Confidence — not perfection — is the goal.</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Face the light.</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00" dirty="0">
                <a:effectLst/>
                <a:latin typeface="Arial" panose="020B0604020202020204" pitchFamily="34" charset="0"/>
                <a:ea typeface="Aptos" panose="020B0004020202020204" pitchFamily="34" charset="0"/>
                <a:cs typeface="Times New Roman" panose="02020603050405020304" pitchFamily="18" charset="0"/>
              </a:rPr>
              <a:t>Camera at eye level.</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00" dirty="0">
                <a:effectLst/>
                <a:latin typeface="Arial" panose="020B0604020202020204" pitchFamily="34" charset="0"/>
                <a:ea typeface="Aptos" panose="020B0004020202020204" pitchFamily="34" charset="0"/>
                <a:cs typeface="Times New Roman" panose="02020603050405020304" pitchFamily="18" charset="0"/>
              </a:rPr>
              <a:t>Use mute wisely.</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00" dirty="0">
                <a:effectLst/>
                <a:latin typeface="Arial" panose="020B0604020202020204" pitchFamily="34" charset="0"/>
                <a:ea typeface="Aptos" panose="020B0004020202020204" pitchFamily="34" charset="0"/>
                <a:cs typeface="Times New Roman" panose="02020603050405020304" pitchFamily="18" charset="0"/>
              </a:rPr>
              <a:t>Choose the right tool.</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You're not doing this alone. Red Glen Electronics is your wingman, and support doesn't stop when the seminar ends.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Keep asking why. Ignore jargon. Understanding builds confidence over time.</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Clear instructions reduce anxiety. Technology should serve you — not the other way around.</a:t>
            </a: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Today's conversation is a mix of hands-on guidance. We'll move step by step, at a comfortable pace, and I'll pause often. Questions are welcome at any time — if you're wondering it, chances are someone else is too.</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4</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effectLst/>
                <a:latin typeface="Arial" panose="020B0604020202020204" pitchFamily="34" charset="0"/>
                <a:ea typeface="Aptos" panose="020B0004020202020204" pitchFamily="34" charset="0"/>
                <a:cs typeface="Times New Roman" panose="02020603050405020304" pitchFamily="18" charset="0"/>
              </a:rPr>
              <a:t>ou</a:t>
            </a:r>
            <a:r>
              <a:rPr lang="en-US" sz="1200" dirty="0">
                <a:effectLst/>
                <a:latin typeface="Arial" panose="020B0604020202020204" pitchFamily="34" charset="0"/>
                <a:ea typeface="Aptos" panose="020B0004020202020204" pitchFamily="34" charset="0"/>
                <a:cs typeface="Times New Roman" panose="02020603050405020304" pitchFamily="18" charset="0"/>
              </a:rPr>
              <a:t> showed up. You learned something new. That matters.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Practice with someone you trust. Try one improvement at a time. Progress beats perfection.</a:t>
            </a:r>
          </a:p>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Go call someone you love. Technology is just the bridge.</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Let's say this out loud: new technology can feel intimidating. Feeling unsure or hesitant is completely normal. There's nothing wrong with you. We'll walk through this together.</a:t>
            </a: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5</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Most modern technology assumes you're already an expert. That assumption is wrong. Learning slowly isn't failure — it's wisdom. Confidence comes from understanding, not speed.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6</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Many of us grew up with technology that worked in straight lines — like the kitchen wall phone. Today's devices are small computers, and they can feel like puzzles. Our goal is to bring that familiar logic forward.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7</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Every video call begins with an invitation — usually a link, a button, or an app icon. If you ever feel lost, remember: you're not late, and you're not doing anything wrong. You're just standing at the door.</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8</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On a computer, Zoom installs the first time you click a meeting link. You'll download it once, install it once, and after that, Zoom remembers you. Future meetings open automatically.</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9</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customXml" Target="../ink/ink4.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828800" y="4322446"/>
            <a:ext cx="10972800" cy="1986914"/>
          </a:xfrm>
        </p:spPr>
        <p:txBody>
          <a:bodyPr/>
          <a:lstStyle>
            <a:lvl1pPr marL="0" indent="0" algn="ctr">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79820478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6219826" y="1184912"/>
            <a:ext cx="7406640" cy="5848350"/>
          </a:xfrm>
        </p:spPr>
        <p:txBody>
          <a:bodyPr/>
          <a:lstStyle>
            <a:lvl1pPr marL="0" indent="0">
              <a:buNone/>
              <a:defRPr sz="3840"/>
            </a:lvl1pPr>
            <a:lvl2pPr marL="548618" indent="0">
              <a:buNone/>
              <a:defRPr sz="3360"/>
            </a:lvl2pPr>
            <a:lvl3pPr marL="1097236" indent="0">
              <a:buNone/>
              <a:defRPr sz="2880"/>
            </a:lvl3pPr>
            <a:lvl4pPr marL="1645854" indent="0">
              <a:buNone/>
              <a:defRPr sz="2400"/>
            </a:lvl4pPr>
            <a:lvl5pPr marL="2194472" indent="0">
              <a:buNone/>
              <a:defRPr sz="2400"/>
            </a:lvl5pPr>
            <a:lvl6pPr marL="2743091" indent="0">
              <a:buNone/>
              <a:defRPr sz="2400"/>
            </a:lvl6pPr>
            <a:lvl7pPr marL="3291708" indent="0">
              <a:buNone/>
              <a:defRPr sz="2400"/>
            </a:lvl7pPr>
            <a:lvl8pPr marL="3840326" indent="0">
              <a:buNone/>
              <a:defRPr sz="2400"/>
            </a:lvl8pPr>
            <a:lvl9pPr marL="4388945"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649629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37397307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2137262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563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850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263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68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29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6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24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420517636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72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64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778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631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564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964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501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186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80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95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18" indent="0">
              <a:buNone/>
              <a:defRPr sz="2400">
                <a:solidFill>
                  <a:schemeClr val="tx1">
                    <a:tint val="82000"/>
                  </a:schemeClr>
                </a:solidFill>
              </a:defRPr>
            </a:lvl2pPr>
            <a:lvl3pPr marL="1097236" indent="0">
              <a:buNone/>
              <a:defRPr sz="2160">
                <a:solidFill>
                  <a:schemeClr val="tx1">
                    <a:tint val="82000"/>
                  </a:schemeClr>
                </a:solidFill>
              </a:defRPr>
            </a:lvl3pPr>
            <a:lvl4pPr marL="1645854" indent="0">
              <a:buNone/>
              <a:defRPr sz="1920">
                <a:solidFill>
                  <a:schemeClr val="tx1">
                    <a:tint val="82000"/>
                  </a:schemeClr>
                </a:solidFill>
              </a:defRPr>
            </a:lvl4pPr>
            <a:lvl5pPr marL="2194472" indent="0">
              <a:buNone/>
              <a:defRPr sz="1920">
                <a:solidFill>
                  <a:schemeClr val="tx1">
                    <a:tint val="82000"/>
                  </a:schemeClr>
                </a:solidFill>
              </a:defRPr>
            </a:lvl5pPr>
            <a:lvl6pPr marL="2743091" indent="0">
              <a:buNone/>
              <a:defRPr sz="1920">
                <a:solidFill>
                  <a:schemeClr val="tx1">
                    <a:tint val="82000"/>
                  </a:schemeClr>
                </a:solidFill>
              </a:defRPr>
            </a:lvl6pPr>
            <a:lvl7pPr marL="3291708" indent="0">
              <a:buNone/>
              <a:defRPr sz="1920">
                <a:solidFill>
                  <a:schemeClr val="tx1">
                    <a:tint val="82000"/>
                  </a:schemeClr>
                </a:solidFill>
              </a:defRPr>
            </a:lvl7pPr>
            <a:lvl8pPr marL="3840326" indent="0">
              <a:buNone/>
              <a:defRPr sz="1920">
                <a:solidFill>
                  <a:schemeClr val="tx1">
                    <a:tint val="82000"/>
                  </a:schemeClr>
                </a:solidFill>
              </a:defRPr>
            </a:lvl8pPr>
            <a:lvl9pPr marL="4388945"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93308762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95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182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285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69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txBody>
          <a:bodyPr/>
          <a:lstStyle/>
          <a:p>
            <a:endParaRPr lang="en-US" sz="1800" dirty="0">
              <a:latin typeface="Arial" panose="020B0604020202020204" pitchFamily="34" charset="0"/>
            </a:endParaRPr>
          </a:p>
        </p:txBody>
      </p:sp>
      <p:sp>
        <p:nvSpPr>
          <p:cNvPr id="3" name="Shape 1"/>
          <p:cNvSpPr/>
          <p:nvPr/>
        </p:nvSpPr>
        <p:spPr>
          <a:xfrm>
            <a:off x="0" y="0"/>
            <a:ext cx="14630400" cy="8229600"/>
          </a:xfrm>
          <a:prstGeom prst="rect">
            <a:avLst/>
          </a:prstGeom>
          <a:solidFill>
            <a:srgbClr val="FFFFFF"/>
          </a:solidFill>
          <a:ln/>
        </p:spPr>
        <p:txBody>
          <a:bodyPr/>
          <a:lstStyle/>
          <a:p>
            <a:endParaRPr lang="en-US" sz="1800" dirty="0">
              <a:latin typeface="Arial" panose="020B0604020202020204" pitchFamily="34" charset="0"/>
            </a:endParaRPr>
          </a:p>
        </p:txBody>
      </p:sp>
    </p:spTree>
    <p:extLst>
      <p:ext uri="{BB962C8B-B14F-4D97-AF65-F5344CB8AC3E}">
        <p14:creationId xmlns:p14="http://schemas.microsoft.com/office/powerpoint/2010/main" val="1891493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606846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228585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3083262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3667610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385013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746416727"/>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4245126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735247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1578452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03097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3673213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3877062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649934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62030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472379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52814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1007746" y="2017396"/>
            <a:ext cx="6189344"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95157733"/>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19189917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15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155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909555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5696738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1045723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328925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19605659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3689758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81163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810014497"/>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1710333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72489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1518241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3865652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3051610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41809849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617641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1104281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1786387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8378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p:nvSpPr>
        <p:spPr>
          <a:xfrm>
            <a:off x="2094229" y="7698026"/>
            <a:ext cx="12192000" cy="443198"/>
          </a:xfrm>
          <a:prstGeom prst="rect">
            <a:avLst/>
          </a:prstGeom>
          <a:noFill/>
        </p:spPr>
        <p:txBody>
          <a:bodyPr vert="horz" rtlCol="0">
            <a:spAutoFit/>
          </a:bodyPr>
          <a:lstStyle/>
          <a:p>
            <a:r>
              <a:rPr lang="en-US" sz="2280" dirty="0">
                <a:solidFill>
                  <a:srgbClr val="5F5F5F"/>
                </a:solidFill>
                <a:latin typeface="Arial" panose="020B0604020202020204" pitchFamily="34" charset="0"/>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4" y="7616285"/>
            <a:ext cx="465378" cy="465378"/>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p14:nvContentPartPr>
            <p14:xfrm>
              <a:off x="31464" y="190900"/>
              <a:ext cx="14567472" cy="54863"/>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20304" y="179711"/>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p14:nvContentPartPr>
            <p14:xfrm>
              <a:off x="3886819" y="6508675"/>
              <a:ext cx="11232" cy="216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2601459745"/>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32021174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274341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428415941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fld id="{A721FEAC-3942-4E79-B049-3CEF7FADF8E2}" type="datetimeFigureOut">
              <a:rPr lang="en-US" smtClean="0"/>
              <a:t>6/9/2026</a:t>
            </a:fld>
            <a:endParaRPr lang="en-US"/>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27002301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customXml" Target="../ink/ink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customXml" Target="../ink/ink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image" Target="../media/image2.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82000"/>
                  </a:schemeClr>
                </a:solidFill>
                <a:latin typeface="Arial" panose="020B0604020202020204" pitchFamily="34" charset="0"/>
              </a:defRPr>
            </a:lvl1pPr>
          </a:lstStyle>
          <a:p>
            <a:fld id="{A721FEAC-3942-4E79-B049-3CEF7FADF8E2}" type="datetimeFigureOut">
              <a:rPr lang="en-US" smtClean="0"/>
              <a:pPr/>
              <a:t>6/9/2026</a:t>
            </a:fld>
            <a:endParaRPr lang="en-US" dirty="0"/>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82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82000"/>
                  </a:schemeClr>
                </a:solidFill>
                <a:latin typeface="Arial" panose="020B0604020202020204" pitchFamily="34" charset="0"/>
              </a:defRPr>
            </a:lvl1pPr>
          </a:lstStyle>
          <a:p>
            <a:fld id="{A2291B92-A4D1-4655-AE1C-9622A0272A92}" type="slidenum">
              <a:rPr lang="en-US" smtClean="0"/>
              <a:pPr/>
              <a:t>‹#›</a:t>
            </a:fld>
            <a:endParaRPr lang="en-US" dirty="0"/>
          </a:p>
        </p:txBody>
      </p:sp>
      <p:sp>
        <p:nvSpPr>
          <p:cNvPr id="7" name="TextBox 6">
            <a:extLst>
              <a:ext uri="{FF2B5EF4-FFF2-40B4-BE49-F238E27FC236}">
                <a16:creationId xmlns:a16="http://schemas.microsoft.com/office/drawing/2014/main" id="{61C3F88B-60E0-6425-CC7D-764CB6F08DE2}"/>
              </a:ext>
            </a:extLst>
          </p:cNvPr>
          <p:cNvSpPr txBox="1"/>
          <p:nvPr/>
        </p:nvSpPr>
        <p:spPr>
          <a:xfrm>
            <a:off x="2094229" y="7698026"/>
            <a:ext cx="12192000" cy="443198"/>
          </a:xfrm>
          <a:prstGeom prst="rect">
            <a:avLst/>
          </a:prstGeom>
          <a:noFill/>
        </p:spPr>
        <p:txBody>
          <a:bodyPr vert="horz" rtlCol="0">
            <a:spAutoFit/>
          </a:bodyPr>
          <a:lstStyle/>
          <a:p>
            <a:r>
              <a:rPr lang="en-US" sz="2280" dirty="0">
                <a:solidFill>
                  <a:srgbClr val="5F5F5F"/>
                </a:solidFill>
                <a:latin typeface="Arial" panose="020B0604020202020204" pitchFamily="34" charset="0"/>
              </a:rPr>
              <a:t>📞 860-776-3306    ✉️ RGE4Help@gmail.com    🌐 www.redglenelectronics.com</a:t>
            </a:r>
          </a:p>
        </p:txBody>
      </p:sp>
      <p:pic>
        <p:nvPicPr>
          <p:cNvPr id="8" name="Picture 7" descr="A blue square with white text and icons&#10;&#10;AI-generated content may be incorrect.">
            <a:extLst>
              <a:ext uri="{FF2B5EF4-FFF2-40B4-BE49-F238E27FC236}">
                <a16:creationId xmlns:a16="http://schemas.microsoft.com/office/drawing/2014/main" id="{10ACB782-E59B-0929-DABB-FA7EA1CFA4A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38913" y="7616285"/>
            <a:ext cx="465378" cy="465378"/>
          </a:xfrm>
          <a:prstGeom prst="rect">
            <a:avLst/>
          </a:prstGeom>
        </p:spPr>
      </p:pic>
      <mc:AlternateContent xmlns:mc="http://schemas.openxmlformats.org/markup-compatibility/2006" xmlns:p14="http://schemas.microsoft.com/office/powerpoint/2010/main">
        <mc:Choice Requires="p14">
          <p:contentPart p14:bwMode="auto" r:id="rId35">
            <p14:nvContentPartPr>
              <p14:cNvPr id="9" name="Ink 8">
                <a:extLst>
                  <a:ext uri="{FF2B5EF4-FFF2-40B4-BE49-F238E27FC236}">
                    <a16:creationId xmlns:a16="http://schemas.microsoft.com/office/drawing/2014/main" id="{7CDA0711-A5E8-36C2-63CD-FA8F53E27692}"/>
                  </a:ext>
                </a:extLst>
              </p14:cNvPr>
              <p14:cNvContentPartPr/>
              <p14:nvPr/>
            </p14:nvContentPartPr>
            <p14:xfrm>
              <a:off x="31464" y="190899"/>
              <a:ext cx="14567472" cy="54863"/>
            </p14:xfrm>
          </p:contentPart>
        </mc:Choice>
        <mc:Fallback xmlns="">
          <p:pic>
            <p:nvPicPr>
              <p:cNvPr id="9" name="Ink 8">
                <a:extLst>
                  <a:ext uri="{FF2B5EF4-FFF2-40B4-BE49-F238E27FC236}">
                    <a16:creationId xmlns:a16="http://schemas.microsoft.com/office/drawing/2014/main" id="{7CDA0711-A5E8-36C2-63CD-FA8F53E27692}"/>
                  </a:ext>
                </a:extLst>
              </p:cNvPr>
              <p:cNvPicPr/>
              <p:nvPr/>
            </p:nvPicPr>
            <p:blipFill>
              <a:blip r:embed="rId36"/>
              <a:stretch>
                <a:fillRect/>
              </a:stretch>
            </p:blipFill>
            <p:spPr>
              <a:xfrm>
                <a:off x="20304" y="179710"/>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 name="Ink 9">
                <a:extLst>
                  <a:ext uri="{FF2B5EF4-FFF2-40B4-BE49-F238E27FC236}">
                    <a16:creationId xmlns:a16="http://schemas.microsoft.com/office/drawing/2014/main" id="{B2366F9E-ACBC-7280-F38B-79AE28D23508}"/>
                  </a:ext>
                </a:extLst>
              </p14:cNvPr>
              <p14:cNvContentPartPr/>
              <p14:nvPr/>
            </p14:nvContentPartPr>
            <p14:xfrm>
              <a:off x="3886819" y="6508675"/>
              <a:ext cx="11232" cy="2160"/>
            </p14:xfrm>
          </p:contentPart>
        </mc:Choice>
        <mc:Fallback xmlns="">
          <p:pic>
            <p:nvPicPr>
              <p:cNvPr id="10" name="Ink 9">
                <a:extLst>
                  <a:ext uri="{FF2B5EF4-FFF2-40B4-BE49-F238E27FC236}">
                    <a16:creationId xmlns:a16="http://schemas.microsoft.com/office/drawing/2014/main" id="{B2366F9E-ACBC-7280-F38B-79AE28D23508}"/>
                  </a:ext>
                </a:extLst>
              </p:cNvPr>
              <p:cNvPicPr/>
              <p:nvPr/>
            </p:nvPicPr>
            <p:blipFill>
              <a:blip r:embed="rId38"/>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17418525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Lst>
  <p:hf sldNum="0" hdr="0" ftr="0" dt="0"/>
  <p:txStyles>
    <p:titleStyle>
      <a:lvl1pPr algn="l" defTabSz="1097236" rtl="0" eaLnBrk="1" latinLnBrk="0" hangingPunct="1">
        <a:lnSpc>
          <a:spcPct val="90000"/>
        </a:lnSpc>
        <a:spcBef>
          <a:spcPct val="0"/>
        </a:spcBef>
        <a:buNone/>
        <a:defRPr sz="5280" kern="1200">
          <a:solidFill>
            <a:schemeClr val="tx1"/>
          </a:solidFill>
          <a:latin typeface="Arial" panose="020B0604020202020204" pitchFamily="34" charset="0"/>
          <a:ea typeface="+mj-ea"/>
          <a:cs typeface="+mj-cs"/>
        </a:defRPr>
      </a:lvl1pPr>
    </p:titleStyle>
    <p:bodyStyle>
      <a:lvl1pPr marL="274309" indent="-274309" algn="l" defTabSz="1097236" rtl="0" eaLnBrk="1" latinLnBrk="0" hangingPunct="1">
        <a:lnSpc>
          <a:spcPct val="90000"/>
        </a:lnSpc>
        <a:spcBef>
          <a:spcPts val="1200"/>
        </a:spcBef>
        <a:buFont typeface="Arial" panose="020B0604020202020204" pitchFamily="34" charset="0"/>
        <a:buChar char="•"/>
        <a:defRPr sz="3360" kern="1200">
          <a:solidFill>
            <a:schemeClr val="tx1"/>
          </a:solidFill>
          <a:latin typeface="Arial" panose="020B0604020202020204" pitchFamily="34" charset="0"/>
          <a:ea typeface="+mn-ea"/>
          <a:cs typeface="+mn-cs"/>
        </a:defRPr>
      </a:lvl1pPr>
      <a:lvl2pPr marL="822928" indent="-274309" algn="l" defTabSz="1097236" rtl="0" eaLnBrk="1" latinLnBrk="0" hangingPunct="1">
        <a:lnSpc>
          <a:spcPct val="90000"/>
        </a:lnSpc>
        <a:spcBef>
          <a:spcPts val="600"/>
        </a:spcBef>
        <a:buFont typeface="Arial" panose="020B0604020202020204" pitchFamily="34" charset="0"/>
        <a:buChar char="•"/>
        <a:defRPr sz="2880" kern="1200">
          <a:solidFill>
            <a:schemeClr val="tx1"/>
          </a:solidFill>
          <a:latin typeface="Arial" panose="020B0604020202020204" pitchFamily="34" charset="0"/>
          <a:ea typeface="+mn-ea"/>
          <a:cs typeface="+mn-cs"/>
        </a:defRPr>
      </a:lvl2pPr>
      <a:lvl3pPr marL="1371545" indent="-274309" algn="l" defTabSz="1097236"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920163"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mn-cs"/>
        </a:defRPr>
      </a:lvl4pPr>
      <a:lvl5pPr marL="2468782"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mn-cs"/>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55897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hf sldNum="0" hdr="0" ftr="0" dt="0"/>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B2D64-A470-EA84-C32D-A4471C91233A}"/>
              </a:ext>
            </a:extLst>
          </p:cNvPr>
          <p:cNvPicPr>
            <a:picLocks noChangeAspect="1"/>
          </p:cNvPicPr>
          <p:nvPr userDrawn="1"/>
        </p:nvPicPr>
        <p:blipFill>
          <a:blip r:embed="rId23"/>
          <a:stretch>
            <a:fillRect/>
          </a:stretch>
        </p:blipFill>
        <p:spPr>
          <a:xfrm>
            <a:off x="48638" y="194553"/>
            <a:ext cx="14581762" cy="7991272"/>
          </a:xfrm>
          <a:prstGeom prst="rect">
            <a:avLst/>
          </a:prstGeom>
        </p:spPr>
      </p:pic>
    </p:spTree>
    <p:extLst>
      <p:ext uri="{BB962C8B-B14F-4D97-AF65-F5344CB8AC3E}">
        <p14:creationId xmlns:p14="http://schemas.microsoft.com/office/powerpoint/2010/main" val="207565922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51.svg"/><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9.sv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notesSlide" Target="../notesSlides/notesSlide38.xml"/><Relationship Id="rId1" Type="http://schemas.openxmlformats.org/officeDocument/2006/relationships/slideLayout" Target="../slideLayouts/slideLayout29.xml"/><Relationship Id="rId5" Type="http://schemas.openxmlformats.org/officeDocument/2006/relationships/image" Target="../media/image61.svg"/><Relationship Id="rId4" Type="http://schemas.openxmlformats.org/officeDocument/2006/relationships/image" Target="../media/image60.sv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32.xml"/><Relationship Id="rId6" Type="http://schemas.openxmlformats.org/officeDocument/2006/relationships/image" Target="../media/image66.svg"/><Relationship Id="rId5" Type="http://schemas.openxmlformats.org/officeDocument/2006/relationships/image" Target="../media/image65.svg"/><Relationship Id="rId4" Type="http://schemas.openxmlformats.org/officeDocument/2006/relationships/image" Target="../media/image64.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2.sv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9.sv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49382" y="493568"/>
            <a:ext cx="5237018" cy="6951518"/>
          </a:xfrm>
          <a:prstGeom prst="rect">
            <a:avLst/>
          </a:prstGeom>
        </p:spPr>
      </p:pic>
      <p:sp>
        <p:nvSpPr>
          <p:cNvPr id="3" name="Text 0"/>
          <p:cNvSpPr/>
          <p:nvPr/>
        </p:nvSpPr>
        <p:spPr>
          <a:xfrm>
            <a:off x="6280190" y="2142768"/>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Video Calling: Zoom, FaceTime &amp; More</a:t>
            </a:r>
            <a:endParaRPr lang="en-US" sz="3900" dirty="0">
              <a:latin typeface="Arial" panose="020B0604020202020204" pitchFamily="34" charset="0"/>
            </a:endParaRPr>
          </a:p>
        </p:txBody>
      </p:sp>
      <p:sp>
        <p:nvSpPr>
          <p:cNvPr id="4" name="Text 1"/>
          <p:cNvSpPr/>
          <p:nvPr/>
        </p:nvSpPr>
        <p:spPr>
          <a:xfrm>
            <a:off x="6280190" y="3680579"/>
            <a:ext cx="7556421" cy="1711642"/>
          </a:xfrm>
          <a:prstGeom prst="rect">
            <a:avLst/>
          </a:prstGeom>
          <a:noFill/>
          <a:ln/>
        </p:spPr>
        <p:txBody>
          <a:bodyPr wrap="square" lIns="0" tIns="0" rIns="0" bIns="0" rtlCol="0" anchor="t"/>
          <a:lstStyle/>
          <a:p>
            <a:pPr marL="0" indent="0" algn="l">
              <a:lnSpc>
                <a:spcPts val="6700"/>
              </a:lnSpc>
              <a:buNone/>
            </a:pPr>
            <a:r>
              <a:rPr lang="en-US" sz="5350" dirty="0">
                <a:solidFill>
                  <a:srgbClr val="3F6FF3"/>
                </a:solidFill>
                <a:latin typeface="Arial" panose="020B0604020202020204" pitchFamily="34" charset="0"/>
                <a:ea typeface="Roboto Medium" pitchFamily="34" charset="-122"/>
                <a:cs typeface="Arial" panose="020B0604020202020204" pitchFamily="34" charset="0"/>
              </a:rPr>
              <a:t>Connecting in High Definition</a:t>
            </a:r>
            <a:endParaRPr lang="en-US" sz="5350" dirty="0">
              <a:latin typeface="Arial" panose="020B0604020202020204" pitchFamily="34" charset="0"/>
            </a:endParaRPr>
          </a:p>
        </p:txBody>
      </p:sp>
      <p:sp>
        <p:nvSpPr>
          <p:cNvPr id="5" name="Text 2"/>
          <p:cNvSpPr/>
          <p:nvPr/>
        </p:nvSpPr>
        <p:spPr>
          <a:xfrm>
            <a:off x="6280190" y="5689878"/>
            <a:ext cx="7556421" cy="396954"/>
          </a:xfrm>
          <a:prstGeom prst="rect">
            <a:avLst/>
          </a:prstGeom>
          <a:noFill/>
          <a:ln/>
        </p:spPr>
        <p:txBody>
          <a:bodyPr wrap="none" lIns="0" tIns="0" rIns="0" bIns="0" rtlCol="0" anchor="t"/>
          <a:lstStyle/>
          <a:p>
            <a:pPr marL="0" indent="0" algn="l">
              <a:lnSpc>
                <a:spcPts val="3100"/>
              </a:lnSpc>
              <a:buNone/>
            </a:pPr>
            <a:r>
              <a:rPr lang="en-US" sz="1950" dirty="0">
                <a:solidFill>
                  <a:srgbClr val="666666"/>
                </a:solidFill>
                <a:latin typeface="Arial" panose="020B0604020202020204" pitchFamily="34" charset="0"/>
                <a:ea typeface="Roboto" pitchFamily="34" charset="-122"/>
                <a:cs typeface="Arial" panose="020B0604020202020204" pitchFamily="34" charset="0"/>
              </a:rPr>
              <a:t>Reclaiming the "visit" in a digital world</a:t>
            </a:r>
            <a:endParaRPr lang="en-US" sz="1950"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078706"/>
            <a:ext cx="7265432"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Installing Zoom (Phone &amp; Tablet)</a:t>
            </a:r>
            <a:endParaRPr lang="en-US" sz="3900" dirty="0">
              <a:latin typeface="Arial" panose="020B0604020202020204" pitchFamily="34" charset="0"/>
            </a:endParaRPr>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790" y="2309336"/>
            <a:ext cx="198358" cy="198358"/>
          </a:xfrm>
          <a:prstGeom prst="rect">
            <a:avLst/>
          </a:prstGeom>
        </p:spPr>
      </p:pic>
      <p:sp>
        <p:nvSpPr>
          <p:cNvPr id="4" name="Shape 1"/>
          <p:cNvSpPr/>
          <p:nvPr/>
        </p:nvSpPr>
        <p:spPr>
          <a:xfrm>
            <a:off x="793790" y="2598896"/>
            <a:ext cx="4250293" cy="22860"/>
          </a:xfrm>
          <a:prstGeom prst="rect">
            <a:avLst/>
          </a:prstGeom>
          <a:solidFill>
            <a:srgbClr val="A2B9F9"/>
          </a:solidFill>
          <a:ln/>
        </p:spPr>
        <p:txBody>
          <a:bodyPr/>
          <a:lstStyle/>
          <a:p>
            <a:endParaRPr lang="en-US" dirty="0">
              <a:latin typeface="Arial" panose="020B0604020202020204" pitchFamily="34" charset="0"/>
            </a:endParaRPr>
          </a:p>
        </p:txBody>
      </p:sp>
      <p:sp>
        <p:nvSpPr>
          <p:cNvPr id="5" name="Text 2"/>
          <p:cNvSpPr/>
          <p:nvPr/>
        </p:nvSpPr>
        <p:spPr>
          <a:xfrm>
            <a:off x="793790" y="2743795"/>
            <a:ext cx="4250293"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Open the App Store (Apple) or Play Store (Android)</a:t>
            </a:r>
            <a:endParaRPr lang="en-US" sz="1950" dirty="0">
              <a:latin typeface="Arial" panose="020B0604020202020204" pitchFamily="34" charset="0"/>
            </a:endParaRPr>
          </a:p>
        </p:txBody>
      </p:sp>
      <p:pic>
        <p:nvPicPr>
          <p:cNvPr id="6"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3790" y="3736062"/>
            <a:ext cx="198358" cy="198358"/>
          </a:xfrm>
          <a:prstGeom prst="rect">
            <a:avLst/>
          </a:prstGeom>
        </p:spPr>
      </p:pic>
      <p:sp>
        <p:nvSpPr>
          <p:cNvPr id="7" name="Shape 3"/>
          <p:cNvSpPr/>
          <p:nvPr/>
        </p:nvSpPr>
        <p:spPr>
          <a:xfrm>
            <a:off x="793790" y="4025622"/>
            <a:ext cx="4250293" cy="22860"/>
          </a:xfrm>
          <a:prstGeom prst="rect">
            <a:avLst/>
          </a:prstGeom>
          <a:solidFill>
            <a:srgbClr val="A2B9F9"/>
          </a:solidFill>
          <a:ln/>
        </p:spPr>
        <p:txBody>
          <a:bodyPr/>
          <a:lstStyle/>
          <a:p>
            <a:endParaRPr lang="en-US" dirty="0">
              <a:latin typeface="Arial" panose="020B0604020202020204" pitchFamily="34" charset="0"/>
            </a:endParaRPr>
          </a:p>
        </p:txBody>
      </p:sp>
      <p:sp>
        <p:nvSpPr>
          <p:cNvPr id="8" name="Text 4"/>
          <p:cNvSpPr/>
          <p:nvPr/>
        </p:nvSpPr>
        <p:spPr>
          <a:xfrm>
            <a:off x="793790" y="417052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Search for Zoom</a:t>
            </a:r>
            <a:endParaRPr lang="en-US" sz="1950" dirty="0">
              <a:latin typeface="Arial" panose="020B0604020202020204" pitchFamily="34" charset="0"/>
            </a:endParaRPr>
          </a:p>
        </p:txBody>
      </p:sp>
      <p:pic>
        <p:nvPicPr>
          <p:cNvPr id="9"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3790" y="4852630"/>
            <a:ext cx="198358" cy="198358"/>
          </a:xfrm>
          <a:prstGeom prst="rect">
            <a:avLst/>
          </a:prstGeom>
        </p:spPr>
      </p:pic>
      <p:sp>
        <p:nvSpPr>
          <p:cNvPr id="10" name="Shape 5"/>
          <p:cNvSpPr/>
          <p:nvPr/>
        </p:nvSpPr>
        <p:spPr>
          <a:xfrm>
            <a:off x="793790" y="5142190"/>
            <a:ext cx="4250293" cy="22860"/>
          </a:xfrm>
          <a:prstGeom prst="rect">
            <a:avLst/>
          </a:prstGeom>
          <a:solidFill>
            <a:srgbClr val="A2B9F9"/>
          </a:solidFill>
          <a:ln/>
        </p:spPr>
        <p:txBody>
          <a:bodyPr/>
          <a:lstStyle/>
          <a:p>
            <a:endParaRPr lang="en-US" dirty="0">
              <a:latin typeface="Arial" panose="020B0604020202020204" pitchFamily="34" charset="0"/>
            </a:endParaRPr>
          </a:p>
        </p:txBody>
      </p:sp>
      <p:sp>
        <p:nvSpPr>
          <p:cNvPr id="11" name="Text 6"/>
          <p:cNvSpPr/>
          <p:nvPr/>
        </p:nvSpPr>
        <p:spPr>
          <a:xfrm>
            <a:off x="793790" y="52870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Install once</a:t>
            </a:r>
            <a:endParaRPr lang="en-US" sz="1950" dirty="0">
              <a:latin typeface="Arial" panose="020B0604020202020204" pitchFamily="34" charset="0"/>
            </a:endParaRPr>
          </a:p>
        </p:txBody>
      </p:sp>
      <p:pic>
        <p:nvPicPr>
          <p:cNvPr id="12"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3790" y="5969198"/>
            <a:ext cx="198358" cy="198358"/>
          </a:xfrm>
          <a:prstGeom prst="rect">
            <a:avLst/>
          </a:prstGeom>
        </p:spPr>
      </p:pic>
      <p:sp>
        <p:nvSpPr>
          <p:cNvPr id="13" name="Shape 7"/>
          <p:cNvSpPr/>
          <p:nvPr/>
        </p:nvSpPr>
        <p:spPr>
          <a:xfrm>
            <a:off x="793790" y="6258758"/>
            <a:ext cx="4250293" cy="22860"/>
          </a:xfrm>
          <a:prstGeom prst="rect">
            <a:avLst/>
          </a:prstGeom>
          <a:solidFill>
            <a:srgbClr val="A2B9F9"/>
          </a:solidFill>
          <a:ln/>
        </p:spPr>
        <p:txBody>
          <a:bodyPr/>
          <a:lstStyle/>
          <a:p>
            <a:endParaRPr lang="en-US" dirty="0">
              <a:latin typeface="Arial" panose="020B0604020202020204" pitchFamily="34" charset="0"/>
            </a:endParaRPr>
          </a:p>
        </p:txBody>
      </p:sp>
      <p:sp>
        <p:nvSpPr>
          <p:cNvPr id="14" name="Text 8"/>
          <p:cNvSpPr/>
          <p:nvPr/>
        </p:nvSpPr>
        <p:spPr>
          <a:xfrm>
            <a:off x="793790" y="6403658"/>
            <a:ext cx="4176474"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Zoom works the same across devices</a:t>
            </a:r>
            <a:endParaRPr lang="en-US" sz="1950" dirty="0">
              <a:latin typeface="Arial" panose="020B0604020202020204" pitchFamily="34" charset="0"/>
            </a:endParaRPr>
          </a:p>
        </p:txBody>
      </p:sp>
      <p:pic>
        <p:nvPicPr>
          <p:cNvPr id="15" name="Image 4" descr="preencoded.png"/>
          <p:cNvPicPr>
            <a:picLocks noChangeAspect="1"/>
          </p:cNvPicPr>
          <p:nvPr/>
        </p:nvPicPr>
        <p:blipFill>
          <a:blip r:embed="rId7"/>
          <a:stretch>
            <a:fillRect/>
          </a:stretch>
        </p:blipFill>
        <p:spPr>
          <a:xfrm>
            <a:off x="5535811" y="2219682"/>
            <a:ext cx="8308300" cy="470796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907262"/>
            <a:ext cx="7334012"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Joining a Zoom Call (Any Device)</a:t>
            </a:r>
            <a:endParaRPr lang="en-US" sz="3900" dirty="0">
              <a:latin typeface="Arial" panose="020B0604020202020204" pitchFamily="34" charset="0"/>
            </a:endParaRPr>
          </a:p>
        </p:txBody>
      </p:sp>
      <p:sp>
        <p:nvSpPr>
          <p:cNvPr id="3" name="Shape 1"/>
          <p:cNvSpPr/>
          <p:nvPr/>
        </p:nvSpPr>
        <p:spPr>
          <a:xfrm>
            <a:off x="1091446" y="3420308"/>
            <a:ext cx="6124456" cy="198358"/>
          </a:xfrm>
          <a:prstGeom prst="roundRect">
            <a:avLst>
              <a:gd name="adj" fmla="val 4202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4" name="Shape 2"/>
          <p:cNvSpPr/>
          <p:nvPr/>
        </p:nvSpPr>
        <p:spPr>
          <a:xfrm>
            <a:off x="793790" y="3221831"/>
            <a:ext cx="595313" cy="595313"/>
          </a:xfrm>
          <a:prstGeom prst="roundRect">
            <a:avLst>
              <a:gd name="adj" fmla="val 7680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2618" y="3370659"/>
            <a:ext cx="297656" cy="297656"/>
          </a:xfrm>
          <a:prstGeom prst="rect">
            <a:avLst/>
          </a:prstGeom>
        </p:spPr>
      </p:pic>
      <p:sp>
        <p:nvSpPr>
          <p:cNvPr id="6" name="Text 3"/>
          <p:cNvSpPr/>
          <p:nvPr/>
        </p:nvSpPr>
        <p:spPr>
          <a:xfrm>
            <a:off x="992148" y="401550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666666"/>
                </a:solidFill>
                <a:latin typeface="Arial" panose="020B0604020202020204" pitchFamily="34" charset="0"/>
                <a:ea typeface="Roboto Medium" pitchFamily="34" charset="-122"/>
                <a:cs typeface="Arial" panose="020B0604020202020204" pitchFamily="34" charset="0"/>
              </a:rPr>
              <a:t>Tap the meeting link</a:t>
            </a:r>
            <a:endParaRPr lang="en-US" sz="1950" b="1" dirty="0">
              <a:latin typeface="Arial" panose="020B0604020202020204" pitchFamily="34" charset="0"/>
            </a:endParaRPr>
          </a:p>
        </p:txBody>
      </p:sp>
      <p:sp>
        <p:nvSpPr>
          <p:cNvPr id="7" name="Shape 4"/>
          <p:cNvSpPr/>
          <p:nvPr/>
        </p:nvSpPr>
        <p:spPr>
          <a:xfrm>
            <a:off x="7712035" y="3122652"/>
            <a:ext cx="6124456" cy="198358"/>
          </a:xfrm>
          <a:prstGeom prst="roundRect">
            <a:avLst>
              <a:gd name="adj" fmla="val 4202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8" name="Shape 5"/>
          <p:cNvSpPr/>
          <p:nvPr/>
        </p:nvSpPr>
        <p:spPr>
          <a:xfrm>
            <a:off x="7414379" y="2924175"/>
            <a:ext cx="595313" cy="595313"/>
          </a:xfrm>
          <a:prstGeom prst="roundRect">
            <a:avLst>
              <a:gd name="adj" fmla="val 7680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563207" y="3073003"/>
            <a:ext cx="297656" cy="297656"/>
          </a:xfrm>
          <a:prstGeom prst="rect">
            <a:avLst/>
          </a:prstGeom>
        </p:spPr>
      </p:pic>
      <p:sp>
        <p:nvSpPr>
          <p:cNvPr id="10" name="Text 6"/>
          <p:cNvSpPr/>
          <p:nvPr/>
        </p:nvSpPr>
        <p:spPr>
          <a:xfrm>
            <a:off x="7612737" y="3717846"/>
            <a:ext cx="3363873" cy="310158"/>
          </a:xfrm>
          <a:prstGeom prst="rect">
            <a:avLst/>
          </a:prstGeom>
          <a:noFill/>
          <a:ln/>
        </p:spPr>
        <p:txBody>
          <a:bodyPr wrap="none" lIns="0" tIns="0" rIns="0" bIns="0" rtlCol="0" anchor="t"/>
          <a:lstStyle/>
          <a:p>
            <a:pPr marL="0" indent="0" algn="l">
              <a:lnSpc>
                <a:spcPts val="2400"/>
              </a:lnSpc>
              <a:buNone/>
            </a:pPr>
            <a:r>
              <a:rPr lang="en-US" sz="1950" b="1" dirty="0">
                <a:solidFill>
                  <a:srgbClr val="666666"/>
                </a:solidFill>
                <a:latin typeface="Arial" panose="020B0604020202020204" pitchFamily="34" charset="0"/>
                <a:ea typeface="Roboto Medium" pitchFamily="34" charset="-122"/>
                <a:cs typeface="Arial" panose="020B0604020202020204" pitchFamily="34" charset="0"/>
              </a:rPr>
              <a:t>Allow camera and microphone</a:t>
            </a:r>
            <a:endParaRPr lang="en-US" sz="1950" b="1" dirty="0">
              <a:latin typeface="Arial" panose="020B0604020202020204" pitchFamily="34" charset="0"/>
            </a:endParaRPr>
          </a:p>
        </p:txBody>
      </p:sp>
      <p:sp>
        <p:nvSpPr>
          <p:cNvPr id="11" name="Shape 7"/>
          <p:cNvSpPr/>
          <p:nvPr/>
        </p:nvSpPr>
        <p:spPr>
          <a:xfrm>
            <a:off x="1091446" y="5218509"/>
            <a:ext cx="6124456" cy="198358"/>
          </a:xfrm>
          <a:prstGeom prst="roundRect">
            <a:avLst>
              <a:gd name="adj" fmla="val 4202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12" name="Shape 8"/>
          <p:cNvSpPr/>
          <p:nvPr/>
        </p:nvSpPr>
        <p:spPr>
          <a:xfrm>
            <a:off x="793790" y="5020032"/>
            <a:ext cx="595313" cy="595313"/>
          </a:xfrm>
          <a:prstGeom prst="roundRect">
            <a:avLst>
              <a:gd name="adj" fmla="val 7680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pic>
        <p:nvPicPr>
          <p:cNvPr id="13"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42618" y="5168860"/>
            <a:ext cx="297656" cy="297656"/>
          </a:xfrm>
          <a:prstGeom prst="rect">
            <a:avLst/>
          </a:prstGeom>
        </p:spPr>
      </p:pic>
      <p:sp>
        <p:nvSpPr>
          <p:cNvPr id="14" name="Text 9"/>
          <p:cNvSpPr/>
          <p:nvPr/>
        </p:nvSpPr>
        <p:spPr>
          <a:xfrm>
            <a:off x="992148" y="5813703"/>
            <a:ext cx="2618780" cy="310158"/>
          </a:xfrm>
          <a:prstGeom prst="rect">
            <a:avLst/>
          </a:prstGeom>
          <a:noFill/>
          <a:ln/>
        </p:spPr>
        <p:txBody>
          <a:bodyPr wrap="none" lIns="0" tIns="0" rIns="0" bIns="0" rtlCol="0" anchor="t"/>
          <a:lstStyle/>
          <a:p>
            <a:pPr marL="0" indent="0" algn="l">
              <a:lnSpc>
                <a:spcPts val="2400"/>
              </a:lnSpc>
              <a:buNone/>
            </a:pPr>
            <a:r>
              <a:rPr lang="en-US" sz="1950" b="1" dirty="0">
                <a:solidFill>
                  <a:srgbClr val="666666"/>
                </a:solidFill>
                <a:latin typeface="Arial" panose="020B0604020202020204" pitchFamily="34" charset="0"/>
                <a:ea typeface="Roboto Medium" pitchFamily="34" charset="-122"/>
                <a:cs typeface="Arial" panose="020B0604020202020204" pitchFamily="34" charset="0"/>
              </a:rPr>
              <a:t>Choose Join with Audio</a:t>
            </a:r>
            <a:endParaRPr lang="en-US" sz="1950" b="1" dirty="0">
              <a:latin typeface="Arial" panose="020B0604020202020204" pitchFamily="34" charset="0"/>
            </a:endParaRPr>
          </a:p>
        </p:txBody>
      </p:sp>
      <p:sp>
        <p:nvSpPr>
          <p:cNvPr id="15" name="Shape 10"/>
          <p:cNvSpPr/>
          <p:nvPr/>
        </p:nvSpPr>
        <p:spPr>
          <a:xfrm>
            <a:off x="7712035" y="4930596"/>
            <a:ext cx="6124456" cy="198358"/>
          </a:xfrm>
          <a:prstGeom prst="roundRect">
            <a:avLst>
              <a:gd name="adj" fmla="val 4202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16" name="Shape 11"/>
          <p:cNvSpPr/>
          <p:nvPr/>
        </p:nvSpPr>
        <p:spPr>
          <a:xfrm>
            <a:off x="7414379" y="4722376"/>
            <a:ext cx="595313" cy="595313"/>
          </a:xfrm>
          <a:prstGeom prst="roundRect">
            <a:avLst>
              <a:gd name="adj" fmla="val 7680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pic>
        <p:nvPicPr>
          <p:cNvPr id="17"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563207" y="4871204"/>
            <a:ext cx="297656" cy="297656"/>
          </a:xfrm>
          <a:prstGeom prst="rect">
            <a:avLst/>
          </a:prstGeom>
        </p:spPr>
      </p:pic>
      <p:sp>
        <p:nvSpPr>
          <p:cNvPr id="18" name="Text 12"/>
          <p:cNvSpPr/>
          <p:nvPr/>
        </p:nvSpPr>
        <p:spPr>
          <a:xfrm>
            <a:off x="7612737" y="5516047"/>
            <a:ext cx="3302794" cy="310158"/>
          </a:xfrm>
          <a:prstGeom prst="rect">
            <a:avLst/>
          </a:prstGeom>
          <a:noFill/>
          <a:ln/>
        </p:spPr>
        <p:txBody>
          <a:bodyPr wrap="none" lIns="0" tIns="0" rIns="0" bIns="0" rtlCol="0" anchor="t"/>
          <a:lstStyle/>
          <a:p>
            <a:pPr marL="0" indent="0" algn="l">
              <a:lnSpc>
                <a:spcPts val="2400"/>
              </a:lnSpc>
              <a:buNone/>
            </a:pPr>
            <a:r>
              <a:rPr lang="en-US" sz="1950" b="1" dirty="0">
                <a:solidFill>
                  <a:srgbClr val="666666"/>
                </a:solidFill>
                <a:latin typeface="Arial" panose="020B0604020202020204" pitchFamily="34" charset="0"/>
                <a:ea typeface="Roboto Medium" pitchFamily="34" charset="-122"/>
                <a:cs typeface="Arial" panose="020B0604020202020204" pitchFamily="34" charset="0"/>
              </a:rPr>
              <a:t>No account </a:t>
            </a:r>
            <a:r>
              <a:rPr lang="en-US" sz="1950" b="1" dirty="0">
                <a:solidFill>
                  <a:schemeClr val="bg2">
                    <a:lumMod val="50000"/>
                  </a:schemeClr>
                </a:solidFill>
                <a:latin typeface="Arial" panose="020B0604020202020204" pitchFamily="34" charset="0"/>
                <a:ea typeface="Roboto Medium" pitchFamily="34" charset="-122"/>
                <a:cs typeface="Arial" panose="020B0604020202020204" pitchFamily="34" charset="0"/>
              </a:rPr>
              <a:t>required t</a:t>
            </a:r>
            <a:r>
              <a:rPr lang="en-US" sz="1950" b="1" dirty="0">
                <a:solidFill>
                  <a:srgbClr val="666666"/>
                </a:solidFill>
                <a:latin typeface="Arial" panose="020B0604020202020204" pitchFamily="34" charset="0"/>
                <a:ea typeface="Roboto Medium" pitchFamily="34" charset="-122"/>
                <a:cs typeface="Arial" panose="020B0604020202020204" pitchFamily="34" charset="0"/>
              </a:rPr>
              <a:t>o attend</a:t>
            </a:r>
            <a:endParaRPr lang="en-US" sz="1950" b="1" dirty="0">
              <a:latin typeface="Arial" panose="020B0604020202020204" pitchFamily="34" charset="0"/>
            </a:endParaRPr>
          </a:p>
        </p:txBody>
      </p:sp>
      <p:sp>
        <p:nvSpPr>
          <p:cNvPr id="19" name="TextBox 18">
            <a:extLst>
              <a:ext uri="{FF2B5EF4-FFF2-40B4-BE49-F238E27FC236}">
                <a16:creationId xmlns:a16="http://schemas.microsoft.com/office/drawing/2014/main" id="{10D7AD5B-8BCA-440F-BD4B-08F8466FECC8}"/>
              </a:ext>
            </a:extLst>
          </p:cNvPr>
          <p:cNvSpPr txBox="1"/>
          <p:nvPr/>
        </p:nvSpPr>
        <p:spPr>
          <a:xfrm>
            <a:off x="3122351" y="6427058"/>
            <a:ext cx="7803572" cy="707886"/>
          </a:xfrm>
          <a:prstGeom prst="rect">
            <a:avLst/>
          </a:prstGeom>
          <a:noFill/>
        </p:spPr>
        <p:txBody>
          <a:bodyPr wrap="square" rtlCol="0">
            <a:spAutoFit/>
          </a:bodyPr>
          <a:lstStyle/>
          <a:p>
            <a:pPr>
              <a:lnSpc>
                <a:spcPts val="2400"/>
              </a:lnSpc>
            </a:pPr>
            <a:r>
              <a:rPr lang="en-US" sz="2000" b="1" dirty="0">
                <a:solidFill>
                  <a:schemeClr val="bg2">
                    <a:lumMod val="50000"/>
                  </a:schemeClr>
                </a:solidFill>
                <a:latin typeface="Arial" panose="020B0604020202020204" pitchFamily="34" charset="0"/>
              </a:rPr>
              <a:t>If something doesn’t look right, you can always back out and try again.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078706"/>
            <a:ext cx="6082546"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FaceTime on iPhone &amp; iPad</a:t>
            </a:r>
            <a:endParaRPr lang="en-US" sz="39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2219682"/>
            <a:ext cx="8308300" cy="4707969"/>
          </a:xfrm>
          <a:prstGeom prst="rect">
            <a:avLst/>
          </a:prstGeom>
        </p:spPr>
      </p:pic>
      <p:sp>
        <p:nvSpPr>
          <p:cNvPr id="4" name="Shape 1"/>
          <p:cNvSpPr/>
          <p:nvPr/>
        </p:nvSpPr>
        <p:spPr>
          <a:xfrm>
            <a:off x="9593818" y="3085386"/>
            <a:ext cx="446484" cy="446484"/>
          </a:xfrm>
          <a:prstGeom prst="roundRect">
            <a:avLst>
              <a:gd name="adj" fmla="val 1867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5" name="Text 2"/>
          <p:cNvSpPr/>
          <p:nvPr/>
        </p:nvSpPr>
        <p:spPr>
          <a:xfrm>
            <a:off x="9668232" y="3122593"/>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Arial" panose="020B0604020202020204" pitchFamily="34" charset="0"/>
                <a:ea typeface="Roboto Medium" pitchFamily="34" charset="-122"/>
                <a:cs typeface="Arial" panose="020B0604020202020204" pitchFamily="34" charset="0"/>
              </a:rPr>
              <a:t>1</a:t>
            </a:r>
            <a:endParaRPr lang="en-US" sz="2300" dirty="0">
              <a:latin typeface="Arial" panose="020B0604020202020204" pitchFamily="34" charset="0"/>
            </a:endParaRPr>
          </a:p>
        </p:txBody>
      </p:sp>
      <p:sp>
        <p:nvSpPr>
          <p:cNvPr id="6" name="Text 3"/>
          <p:cNvSpPr/>
          <p:nvPr/>
        </p:nvSpPr>
        <p:spPr>
          <a:xfrm>
            <a:off x="10238661" y="3153608"/>
            <a:ext cx="2623542"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Open the FaceTime app</a:t>
            </a:r>
            <a:endParaRPr lang="en-US" sz="1950" dirty="0">
              <a:latin typeface="Arial" panose="020B0604020202020204" pitchFamily="34" charset="0"/>
            </a:endParaRPr>
          </a:p>
        </p:txBody>
      </p:sp>
      <p:sp>
        <p:nvSpPr>
          <p:cNvPr id="7" name="Shape 4"/>
          <p:cNvSpPr/>
          <p:nvPr/>
        </p:nvSpPr>
        <p:spPr>
          <a:xfrm>
            <a:off x="9593818" y="3928705"/>
            <a:ext cx="446484" cy="446484"/>
          </a:xfrm>
          <a:prstGeom prst="roundRect">
            <a:avLst>
              <a:gd name="adj" fmla="val 1867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8" name="Text 5"/>
          <p:cNvSpPr/>
          <p:nvPr/>
        </p:nvSpPr>
        <p:spPr>
          <a:xfrm>
            <a:off x="9668232" y="3965912"/>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Arial" panose="020B0604020202020204" pitchFamily="34" charset="0"/>
                <a:ea typeface="Roboto Medium" pitchFamily="34" charset="-122"/>
                <a:cs typeface="Arial" panose="020B0604020202020204" pitchFamily="34" charset="0"/>
              </a:rPr>
              <a:t>2</a:t>
            </a:r>
            <a:endParaRPr lang="en-US" sz="2300" dirty="0">
              <a:latin typeface="Arial" panose="020B0604020202020204" pitchFamily="34" charset="0"/>
            </a:endParaRPr>
          </a:p>
        </p:txBody>
      </p:sp>
      <p:sp>
        <p:nvSpPr>
          <p:cNvPr id="9" name="Text 6"/>
          <p:cNvSpPr/>
          <p:nvPr/>
        </p:nvSpPr>
        <p:spPr>
          <a:xfrm>
            <a:off x="10238661" y="399692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Tap New FaceTime</a:t>
            </a:r>
            <a:endParaRPr lang="en-US" sz="1950" dirty="0">
              <a:latin typeface="Arial" panose="020B0604020202020204" pitchFamily="34" charset="0"/>
            </a:endParaRPr>
          </a:p>
        </p:txBody>
      </p:sp>
      <p:sp>
        <p:nvSpPr>
          <p:cNvPr id="10" name="Shape 7"/>
          <p:cNvSpPr/>
          <p:nvPr/>
        </p:nvSpPr>
        <p:spPr>
          <a:xfrm>
            <a:off x="9593818" y="4772025"/>
            <a:ext cx="446484" cy="446484"/>
          </a:xfrm>
          <a:prstGeom prst="roundRect">
            <a:avLst>
              <a:gd name="adj" fmla="val 1867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11" name="Text 8"/>
          <p:cNvSpPr/>
          <p:nvPr/>
        </p:nvSpPr>
        <p:spPr>
          <a:xfrm>
            <a:off x="9668232" y="4809232"/>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Arial" panose="020B0604020202020204" pitchFamily="34" charset="0"/>
                <a:ea typeface="Roboto Medium" pitchFamily="34" charset="-122"/>
                <a:cs typeface="Arial" panose="020B0604020202020204" pitchFamily="34" charset="0"/>
              </a:rPr>
              <a:t>3</a:t>
            </a:r>
            <a:endParaRPr lang="en-US" sz="2300" dirty="0">
              <a:latin typeface="Arial" panose="020B0604020202020204" pitchFamily="34" charset="0"/>
            </a:endParaRPr>
          </a:p>
        </p:txBody>
      </p:sp>
      <p:sp>
        <p:nvSpPr>
          <p:cNvPr id="12" name="Text 9"/>
          <p:cNvSpPr/>
          <p:nvPr/>
        </p:nvSpPr>
        <p:spPr>
          <a:xfrm>
            <a:off x="10238661" y="484024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Select a contact</a:t>
            </a:r>
            <a:endParaRPr lang="en-US" sz="1950" dirty="0">
              <a:latin typeface="Arial" panose="020B0604020202020204" pitchFamily="34" charset="0"/>
            </a:endParaRPr>
          </a:p>
        </p:txBody>
      </p:sp>
      <p:sp>
        <p:nvSpPr>
          <p:cNvPr id="13" name="Shape 10"/>
          <p:cNvSpPr/>
          <p:nvPr/>
        </p:nvSpPr>
        <p:spPr>
          <a:xfrm>
            <a:off x="9593818" y="5615345"/>
            <a:ext cx="446484" cy="446484"/>
          </a:xfrm>
          <a:prstGeom prst="roundRect">
            <a:avLst>
              <a:gd name="adj" fmla="val 1867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14" name="Text 11"/>
          <p:cNvSpPr/>
          <p:nvPr/>
        </p:nvSpPr>
        <p:spPr>
          <a:xfrm>
            <a:off x="9668232" y="5652552"/>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Arial" panose="020B0604020202020204" pitchFamily="34" charset="0"/>
                <a:ea typeface="Roboto Medium" pitchFamily="34" charset="-122"/>
                <a:cs typeface="Arial" panose="020B0604020202020204" pitchFamily="34" charset="0"/>
              </a:rPr>
              <a:t>4</a:t>
            </a:r>
            <a:endParaRPr lang="en-US" sz="2300" dirty="0">
              <a:latin typeface="Arial" panose="020B0604020202020204" pitchFamily="34" charset="0"/>
            </a:endParaRPr>
          </a:p>
        </p:txBody>
      </p:sp>
      <p:sp>
        <p:nvSpPr>
          <p:cNvPr id="15" name="Text 12"/>
          <p:cNvSpPr/>
          <p:nvPr/>
        </p:nvSpPr>
        <p:spPr>
          <a:xfrm>
            <a:off x="10238661" y="5683568"/>
            <a:ext cx="3009067"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The call starts immediately</a:t>
            </a:r>
            <a:endParaRPr lang="en-US" sz="195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488373"/>
            <a:ext cx="14630400" cy="1992532"/>
          </a:xfrm>
          <a:prstGeom prst="rect">
            <a:avLst/>
          </a:prstGeom>
        </p:spPr>
      </p:pic>
      <p:sp>
        <p:nvSpPr>
          <p:cNvPr id="3" name="Text 0"/>
          <p:cNvSpPr/>
          <p:nvPr/>
        </p:nvSpPr>
        <p:spPr>
          <a:xfrm>
            <a:off x="793790" y="4078724"/>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FaceTime on macOS</a:t>
            </a:r>
            <a:endParaRPr lang="en-US" sz="3900" dirty="0">
              <a:latin typeface="Arial" panose="020B0604020202020204" pitchFamily="34" charset="0"/>
            </a:endParaRPr>
          </a:p>
        </p:txBody>
      </p:sp>
      <p:sp>
        <p:nvSpPr>
          <p:cNvPr id="4" name="Shape 1"/>
          <p:cNvSpPr/>
          <p:nvPr/>
        </p:nvSpPr>
        <p:spPr>
          <a:xfrm>
            <a:off x="793790" y="5294114"/>
            <a:ext cx="3111937" cy="1337667"/>
          </a:xfrm>
          <a:prstGeom prst="roundRect">
            <a:avLst>
              <a:gd name="adj" fmla="val 8203"/>
            </a:avLst>
          </a:prstGeom>
          <a:solidFill>
            <a:srgbClr val="FFFFFF"/>
          </a:solidFill>
          <a:ln/>
        </p:spPr>
        <p:txBody>
          <a:bodyPr/>
          <a:lstStyle/>
          <a:p>
            <a:endParaRPr lang="en-US" dirty="0">
              <a:latin typeface="Arial" panose="020B0604020202020204" pitchFamily="34" charset="0"/>
            </a:endParaRPr>
          </a:p>
        </p:txBody>
      </p:sp>
      <p:sp>
        <p:nvSpPr>
          <p:cNvPr id="5" name="Shape 2"/>
          <p:cNvSpPr/>
          <p:nvPr/>
        </p:nvSpPr>
        <p:spPr>
          <a:xfrm>
            <a:off x="793790" y="5271254"/>
            <a:ext cx="3111937" cy="91440"/>
          </a:xfrm>
          <a:prstGeom prst="roundRect">
            <a:avLst>
              <a:gd name="adj" fmla="val 91163"/>
            </a:avLst>
          </a:prstGeom>
          <a:solidFill>
            <a:srgbClr val="A2B9F9"/>
          </a:solidFill>
          <a:ln/>
        </p:spPr>
        <p:txBody>
          <a:bodyPr/>
          <a:lstStyle/>
          <a:p>
            <a:endParaRPr lang="en-US" dirty="0">
              <a:latin typeface="Arial" panose="020B0604020202020204" pitchFamily="34" charset="0"/>
            </a:endParaRPr>
          </a:p>
        </p:txBody>
      </p:sp>
      <p:sp>
        <p:nvSpPr>
          <p:cNvPr id="6" name="Shape 3"/>
          <p:cNvSpPr/>
          <p:nvPr/>
        </p:nvSpPr>
        <p:spPr>
          <a:xfrm>
            <a:off x="2052042" y="4996458"/>
            <a:ext cx="595313" cy="595313"/>
          </a:xfrm>
          <a:prstGeom prst="roundRect">
            <a:avLst>
              <a:gd name="adj" fmla="val 153600"/>
            </a:avLst>
          </a:prstGeom>
          <a:solidFill>
            <a:srgbClr val="A2B9F9"/>
          </a:solidFill>
          <a:ln/>
        </p:spPr>
        <p:txBody>
          <a:bodyPr/>
          <a:lstStyle/>
          <a:p>
            <a:endParaRPr lang="en-US" dirty="0">
              <a:latin typeface="Arial" panose="020B0604020202020204" pitchFamily="34" charset="0"/>
            </a:endParaRPr>
          </a:p>
        </p:txBody>
      </p:sp>
      <p:sp>
        <p:nvSpPr>
          <p:cNvPr id="7" name="Text 4"/>
          <p:cNvSpPr/>
          <p:nvPr/>
        </p:nvSpPr>
        <p:spPr>
          <a:xfrm>
            <a:off x="2230636" y="514528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000000"/>
                </a:solidFill>
                <a:latin typeface="Arial" panose="020B0604020202020204" pitchFamily="34" charset="0"/>
                <a:ea typeface="Roboto Medium" pitchFamily="34" charset="-122"/>
                <a:cs typeface="Arial" panose="020B0604020202020204" pitchFamily="34" charset="0"/>
              </a:rPr>
              <a:t>1</a:t>
            </a:r>
            <a:endParaRPr lang="en-US" sz="1850" dirty="0">
              <a:latin typeface="Arial" panose="020B0604020202020204" pitchFamily="34" charset="0"/>
            </a:endParaRPr>
          </a:p>
        </p:txBody>
      </p:sp>
      <p:sp>
        <p:nvSpPr>
          <p:cNvPr id="8" name="Text 5"/>
          <p:cNvSpPr/>
          <p:nvPr/>
        </p:nvSpPr>
        <p:spPr>
          <a:xfrm>
            <a:off x="1015008" y="5790247"/>
            <a:ext cx="2623542"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Open the FaceTime app</a:t>
            </a:r>
            <a:endParaRPr lang="en-US" sz="1950" dirty="0">
              <a:latin typeface="Arial" panose="020B0604020202020204" pitchFamily="34" charset="0"/>
            </a:endParaRPr>
          </a:p>
        </p:txBody>
      </p:sp>
      <p:sp>
        <p:nvSpPr>
          <p:cNvPr id="9" name="Shape 6"/>
          <p:cNvSpPr/>
          <p:nvPr/>
        </p:nvSpPr>
        <p:spPr>
          <a:xfrm>
            <a:off x="4104084" y="5294114"/>
            <a:ext cx="3111937" cy="1337667"/>
          </a:xfrm>
          <a:prstGeom prst="roundRect">
            <a:avLst>
              <a:gd name="adj" fmla="val 8203"/>
            </a:avLst>
          </a:prstGeom>
          <a:solidFill>
            <a:srgbClr val="FFFFFF"/>
          </a:solidFill>
          <a:ln/>
        </p:spPr>
        <p:txBody>
          <a:bodyPr/>
          <a:lstStyle/>
          <a:p>
            <a:endParaRPr lang="en-US" dirty="0">
              <a:latin typeface="Arial" panose="020B0604020202020204" pitchFamily="34" charset="0"/>
            </a:endParaRPr>
          </a:p>
        </p:txBody>
      </p:sp>
      <p:sp>
        <p:nvSpPr>
          <p:cNvPr id="10" name="Shape 7"/>
          <p:cNvSpPr/>
          <p:nvPr/>
        </p:nvSpPr>
        <p:spPr>
          <a:xfrm>
            <a:off x="4104084" y="5271254"/>
            <a:ext cx="3111937" cy="91440"/>
          </a:xfrm>
          <a:prstGeom prst="roundRect">
            <a:avLst>
              <a:gd name="adj" fmla="val 91163"/>
            </a:avLst>
          </a:prstGeom>
          <a:solidFill>
            <a:srgbClr val="A2B9F9"/>
          </a:solidFill>
          <a:ln/>
        </p:spPr>
        <p:txBody>
          <a:bodyPr/>
          <a:lstStyle/>
          <a:p>
            <a:endParaRPr lang="en-US" dirty="0">
              <a:latin typeface="Arial" panose="020B0604020202020204" pitchFamily="34" charset="0"/>
            </a:endParaRPr>
          </a:p>
        </p:txBody>
      </p:sp>
      <p:sp>
        <p:nvSpPr>
          <p:cNvPr id="11" name="Shape 8"/>
          <p:cNvSpPr/>
          <p:nvPr/>
        </p:nvSpPr>
        <p:spPr>
          <a:xfrm>
            <a:off x="5362337" y="4996458"/>
            <a:ext cx="595313" cy="595313"/>
          </a:xfrm>
          <a:prstGeom prst="roundRect">
            <a:avLst>
              <a:gd name="adj" fmla="val 153600"/>
            </a:avLst>
          </a:prstGeom>
          <a:solidFill>
            <a:srgbClr val="A2B9F9"/>
          </a:solidFill>
          <a:ln/>
        </p:spPr>
        <p:txBody>
          <a:bodyPr/>
          <a:lstStyle/>
          <a:p>
            <a:endParaRPr lang="en-US" dirty="0">
              <a:latin typeface="Arial" panose="020B0604020202020204" pitchFamily="34" charset="0"/>
            </a:endParaRPr>
          </a:p>
        </p:txBody>
      </p:sp>
      <p:sp>
        <p:nvSpPr>
          <p:cNvPr id="12" name="Text 9"/>
          <p:cNvSpPr/>
          <p:nvPr/>
        </p:nvSpPr>
        <p:spPr>
          <a:xfrm>
            <a:off x="5540931" y="514528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000000"/>
                </a:solidFill>
                <a:latin typeface="Arial" panose="020B0604020202020204" pitchFamily="34" charset="0"/>
                <a:ea typeface="Roboto Medium" pitchFamily="34" charset="-122"/>
                <a:cs typeface="Arial" panose="020B0604020202020204" pitchFamily="34" charset="0"/>
              </a:rPr>
              <a:t>2</a:t>
            </a:r>
            <a:endParaRPr lang="en-US" sz="1850" dirty="0">
              <a:latin typeface="Arial" panose="020B0604020202020204" pitchFamily="34" charset="0"/>
            </a:endParaRPr>
          </a:p>
        </p:txBody>
      </p:sp>
      <p:sp>
        <p:nvSpPr>
          <p:cNvPr id="13" name="Text 10"/>
          <p:cNvSpPr/>
          <p:nvPr/>
        </p:nvSpPr>
        <p:spPr>
          <a:xfrm>
            <a:off x="4325303" y="5790247"/>
            <a:ext cx="2669500"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Sign in with your Apple ID (one time)</a:t>
            </a:r>
            <a:endParaRPr lang="en-US" sz="1950" dirty="0">
              <a:latin typeface="Arial" panose="020B0604020202020204" pitchFamily="34" charset="0"/>
            </a:endParaRPr>
          </a:p>
        </p:txBody>
      </p:sp>
      <p:sp>
        <p:nvSpPr>
          <p:cNvPr id="14" name="Shape 11"/>
          <p:cNvSpPr/>
          <p:nvPr/>
        </p:nvSpPr>
        <p:spPr>
          <a:xfrm>
            <a:off x="7414379" y="5294114"/>
            <a:ext cx="3111937" cy="1337667"/>
          </a:xfrm>
          <a:prstGeom prst="roundRect">
            <a:avLst>
              <a:gd name="adj" fmla="val 8203"/>
            </a:avLst>
          </a:prstGeom>
          <a:solidFill>
            <a:srgbClr val="FFFFFF"/>
          </a:solidFill>
          <a:ln/>
        </p:spPr>
        <p:txBody>
          <a:bodyPr/>
          <a:lstStyle/>
          <a:p>
            <a:endParaRPr lang="en-US" dirty="0">
              <a:latin typeface="Arial" panose="020B0604020202020204" pitchFamily="34" charset="0"/>
            </a:endParaRPr>
          </a:p>
        </p:txBody>
      </p:sp>
      <p:sp>
        <p:nvSpPr>
          <p:cNvPr id="15" name="Shape 12"/>
          <p:cNvSpPr/>
          <p:nvPr/>
        </p:nvSpPr>
        <p:spPr>
          <a:xfrm>
            <a:off x="7414379" y="5271254"/>
            <a:ext cx="3111937" cy="91440"/>
          </a:xfrm>
          <a:prstGeom prst="roundRect">
            <a:avLst>
              <a:gd name="adj" fmla="val 91163"/>
            </a:avLst>
          </a:prstGeom>
          <a:solidFill>
            <a:srgbClr val="A2B9F9"/>
          </a:solidFill>
          <a:ln/>
        </p:spPr>
        <p:txBody>
          <a:bodyPr/>
          <a:lstStyle/>
          <a:p>
            <a:endParaRPr lang="en-US" dirty="0">
              <a:latin typeface="Arial" panose="020B0604020202020204" pitchFamily="34" charset="0"/>
            </a:endParaRPr>
          </a:p>
        </p:txBody>
      </p:sp>
      <p:sp>
        <p:nvSpPr>
          <p:cNvPr id="16" name="Shape 13"/>
          <p:cNvSpPr/>
          <p:nvPr/>
        </p:nvSpPr>
        <p:spPr>
          <a:xfrm>
            <a:off x="8672632" y="4996458"/>
            <a:ext cx="595313" cy="595313"/>
          </a:xfrm>
          <a:prstGeom prst="roundRect">
            <a:avLst>
              <a:gd name="adj" fmla="val 153600"/>
            </a:avLst>
          </a:prstGeom>
          <a:solidFill>
            <a:srgbClr val="A2B9F9"/>
          </a:solidFill>
          <a:ln/>
        </p:spPr>
        <p:txBody>
          <a:bodyPr/>
          <a:lstStyle/>
          <a:p>
            <a:endParaRPr lang="en-US" dirty="0">
              <a:latin typeface="Arial" panose="020B0604020202020204" pitchFamily="34" charset="0"/>
            </a:endParaRPr>
          </a:p>
        </p:txBody>
      </p:sp>
      <p:sp>
        <p:nvSpPr>
          <p:cNvPr id="17" name="Text 14"/>
          <p:cNvSpPr/>
          <p:nvPr/>
        </p:nvSpPr>
        <p:spPr>
          <a:xfrm>
            <a:off x="8851225" y="514528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000000"/>
                </a:solidFill>
                <a:latin typeface="Arial" panose="020B0604020202020204" pitchFamily="34" charset="0"/>
                <a:ea typeface="Roboto Medium" pitchFamily="34" charset="-122"/>
                <a:cs typeface="Arial" panose="020B0604020202020204" pitchFamily="34" charset="0"/>
              </a:rPr>
              <a:t>3</a:t>
            </a:r>
            <a:endParaRPr lang="en-US" sz="1850" dirty="0">
              <a:latin typeface="Arial" panose="020B0604020202020204" pitchFamily="34" charset="0"/>
            </a:endParaRPr>
          </a:p>
        </p:txBody>
      </p:sp>
      <p:sp>
        <p:nvSpPr>
          <p:cNvPr id="18" name="Text 15"/>
          <p:cNvSpPr/>
          <p:nvPr/>
        </p:nvSpPr>
        <p:spPr>
          <a:xfrm>
            <a:off x="7635597" y="57902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Choose a contact</a:t>
            </a:r>
            <a:endParaRPr lang="en-US" sz="1950" dirty="0">
              <a:latin typeface="Arial" panose="020B0604020202020204" pitchFamily="34" charset="0"/>
            </a:endParaRPr>
          </a:p>
        </p:txBody>
      </p:sp>
      <p:sp>
        <p:nvSpPr>
          <p:cNvPr id="19" name="Shape 16"/>
          <p:cNvSpPr/>
          <p:nvPr/>
        </p:nvSpPr>
        <p:spPr>
          <a:xfrm>
            <a:off x="10724674" y="5294114"/>
            <a:ext cx="3111937" cy="1337667"/>
          </a:xfrm>
          <a:prstGeom prst="roundRect">
            <a:avLst>
              <a:gd name="adj" fmla="val 8203"/>
            </a:avLst>
          </a:prstGeom>
          <a:solidFill>
            <a:srgbClr val="FFFFFF"/>
          </a:solidFill>
          <a:ln/>
        </p:spPr>
        <p:txBody>
          <a:bodyPr/>
          <a:lstStyle/>
          <a:p>
            <a:endParaRPr lang="en-US" dirty="0">
              <a:latin typeface="Arial" panose="020B0604020202020204" pitchFamily="34" charset="0"/>
            </a:endParaRPr>
          </a:p>
        </p:txBody>
      </p:sp>
      <p:sp>
        <p:nvSpPr>
          <p:cNvPr id="20" name="Shape 17"/>
          <p:cNvSpPr/>
          <p:nvPr/>
        </p:nvSpPr>
        <p:spPr>
          <a:xfrm>
            <a:off x="10724674" y="5271254"/>
            <a:ext cx="3111937" cy="91440"/>
          </a:xfrm>
          <a:prstGeom prst="roundRect">
            <a:avLst>
              <a:gd name="adj" fmla="val 91163"/>
            </a:avLst>
          </a:prstGeom>
          <a:solidFill>
            <a:srgbClr val="A2B9F9"/>
          </a:solidFill>
          <a:ln/>
        </p:spPr>
        <p:txBody>
          <a:bodyPr/>
          <a:lstStyle/>
          <a:p>
            <a:endParaRPr lang="en-US" dirty="0">
              <a:latin typeface="Arial" panose="020B0604020202020204" pitchFamily="34" charset="0"/>
            </a:endParaRPr>
          </a:p>
        </p:txBody>
      </p:sp>
      <p:sp>
        <p:nvSpPr>
          <p:cNvPr id="21" name="Shape 18"/>
          <p:cNvSpPr/>
          <p:nvPr/>
        </p:nvSpPr>
        <p:spPr>
          <a:xfrm>
            <a:off x="11982926" y="4996458"/>
            <a:ext cx="595313" cy="595313"/>
          </a:xfrm>
          <a:prstGeom prst="roundRect">
            <a:avLst>
              <a:gd name="adj" fmla="val 153600"/>
            </a:avLst>
          </a:prstGeom>
          <a:solidFill>
            <a:srgbClr val="A2B9F9"/>
          </a:solidFill>
          <a:ln/>
        </p:spPr>
        <p:txBody>
          <a:bodyPr/>
          <a:lstStyle/>
          <a:p>
            <a:endParaRPr lang="en-US" dirty="0">
              <a:latin typeface="Arial" panose="020B0604020202020204" pitchFamily="34" charset="0"/>
            </a:endParaRPr>
          </a:p>
        </p:txBody>
      </p:sp>
      <p:sp>
        <p:nvSpPr>
          <p:cNvPr id="22" name="Text 19"/>
          <p:cNvSpPr/>
          <p:nvPr/>
        </p:nvSpPr>
        <p:spPr>
          <a:xfrm>
            <a:off x="12161520" y="514528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000000"/>
                </a:solidFill>
                <a:latin typeface="Arial" panose="020B0604020202020204" pitchFamily="34" charset="0"/>
                <a:ea typeface="Roboto Medium" pitchFamily="34" charset="-122"/>
                <a:cs typeface="Arial" panose="020B0604020202020204" pitchFamily="34" charset="0"/>
              </a:rPr>
              <a:t>4</a:t>
            </a:r>
            <a:endParaRPr lang="en-US" sz="1850" dirty="0">
              <a:latin typeface="Arial" panose="020B0604020202020204" pitchFamily="34" charset="0"/>
            </a:endParaRPr>
          </a:p>
        </p:txBody>
      </p:sp>
      <p:sp>
        <p:nvSpPr>
          <p:cNvPr id="23" name="Text 20"/>
          <p:cNvSpPr/>
          <p:nvPr/>
        </p:nvSpPr>
        <p:spPr>
          <a:xfrm>
            <a:off x="10945892" y="57902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Click Video</a:t>
            </a:r>
            <a:endParaRPr lang="en-US" sz="1950" dirty="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309014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Zoom vs FaceTime</a:t>
            </a:r>
            <a:endParaRPr lang="en-US" sz="3900" dirty="0">
              <a:latin typeface="Arial" panose="020B0604020202020204" pitchFamily="34" charset="0"/>
            </a:endParaRPr>
          </a:p>
        </p:txBody>
      </p:sp>
      <p:sp>
        <p:nvSpPr>
          <p:cNvPr id="3" name="Shape 1"/>
          <p:cNvSpPr/>
          <p:nvPr/>
        </p:nvSpPr>
        <p:spPr>
          <a:xfrm>
            <a:off x="793790" y="4107061"/>
            <a:ext cx="3111937" cy="1032272"/>
          </a:xfrm>
          <a:prstGeom prst="roundRect">
            <a:avLst>
              <a:gd name="adj" fmla="val 807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4" name="Text 2"/>
          <p:cNvSpPr/>
          <p:nvPr/>
        </p:nvSpPr>
        <p:spPr>
          <a:xfrm>
            <a:off x="999768" y="4313039"/>
            <a:ext cx="2699980"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One-on-one, casual → FaceTime</a:t>
            </a:r>
            <a:endParaRPr lang="en-US" sz="1950" dirty="0">
              <a:latin typeface="Arial" panose="020B0604020202020204" pitchFamily="34" charset="0"/>
            </a:endParaRPr>
          </a:p>
        </p:txBody>
      </p:sp>
      <p:sp>
        <p:nvSpPr>
          <p:cNvPr id="5" name="Shape 3"/>
          <p:cNvSpPr/>
          <p:nvPr/>
        </p:nvSpPr>
        <p:spPr>
          <a:xfrm>
            <a:off x="4104084" y="4107061"/>
            <a:ext cx="3111937" cy="1032272"/>
          </a:xfrm>
          <a:prstGeom prst="roundRect">
            <a:avLst>
              <a:gd name="adj" fmla="val 807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6" name="Text 4"/>
          <p:cNvSpPr/>
          <p:nvPr/>
        </p:nvSpPr>
        <p:spPr>
          <a:xfrm>
            <a:off x="4310063" y="4313039"/>
            <a:ext cx="2699980"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Groups, meetings, classes → Zoom</a:t>
            </a:r>
            <a:endParaRPr lang="en-US" sz="1950" dirty="0">
              <a:latin typeface="Arial" panose="020B0604020202020204" pitchFamily="34" charset="0"/>
            </a:endParaRPr>
          </a:p>
        </p:txBody>
      </p:sp>
      <p:sp>
        <p:nvSpPr>
          <p:cNvPr id="7" name="Shape 5"/>
          <p:cNvSpPr/>
          <p:nvPr/>
        </p:nvSpPr>
        <p:spPr>
          <a:xfrm>
            <a:off x="7414379" y="4107061"/>
            <a:ext cx="3111937" cy="1032272"/>
          </a:xfrm>
          <a:prstGeom prst="roundRect">
            <a:avLst>
              <a:gd name="adj" fmla="val 807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8" name="Text 6"/>
          <p:cNvSpPr/>
          <p:nvPr/>
        </p:nvSpPr>
        <p:spPr>
          <a:xfrm>
            <a:off x="7620357" y="4313039"/>
            <a:ext cx="2599611"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Mixed devices → Zoom</a:t>
            </a:r>
            <a:endParaRPr lang="en-US" sz="1950" dirty="0">
              <a:latin typeface="Arial" panose="020B0604020202020204" pitchFamily="34" charset="0"/>
            </a:endParaRPr>
          </a:p>
        </p:txBody>
      </p:sp>
      <p:sp>
        <p:nvSpPr>
          <p:cNvPr id="9" name="Shape 7"/>
          <p:cNvSpPr/>
          <p:nvPr/>
        </p:nvSpPr>
        <p:spPr>
          <a:xfrm>
            <a:off x="10724674" y="4107061"/>
            <a:ext cx="3111937" cy="1032272"/>
          </a:xfrm>
          <a:prstGeom prst="roundRect">
            <a:avLst>
              <a:gd name="adj" fmla="val 807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10" name="Text 8"/>
          <p:cNvSpPr/>
          <p:nvPr/>
        </p:nvSpPr>
        <p:spPr>
          <a:xfrm>
            <a:off x="10930652" y="4313039"/>
            <a:ext cx="2699980"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Apple-only family chats → FaceTime</a:t>
            </a:r>
            <a:endParaRPr lang="en-US" sz="1950" dirty="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2744272"/>
            <a:ext cx="5286018"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Choosing the Right Tool</a:t>
            </a:r>
            <a:endParaRPr lang="en-US" sz="3900" dirty="0">
              <a:latin typeface="Arial" panose="020B0604020202020204" pitchFamily="34" charset="0"/>
            </a:endParaRPr>
          </a:p>
        </p:txBody>
      </p:sp>
      <p:sp>
        <p:nvSpPr>
          <p:cNvPr id="3" name="Shape 1"/>
          <p:cNvSpPr/>
          <p:nvPr/>
        </p:nvSpPr>
        <p:spPr>
          <a:xfrm>
            <a:off x="650915" y="3662005"/>
            <a:ext cx="6565106" cy="1203008"/>
          </a:xfrm>
          <a:prstGeom prst="roundRect">
            <a:avLst>
              <a:gd name="adj" fmla="val 11879"/>
            </a:avLst>
          </a:prstGeom>
          <a:solidFill>
            <a:srgbClr val="A2B9F9"/>
          </a:solidFill>
          <a:ln/>
        </p:spPr>
        <p:txBody>
          <a:bodyPr/>
          <a:lstStyle/>
          <a:p>
            <a:endParaRPr lang="en-US" dirty="0">
              <a:latin typeface="Arial" panose="020B0604020202020204" pitchFamily="34" charset="0"/>
            </a:endParaRPr>
          </a:p>
        </p:txBody>
      </p:sp>
      <p:sp>
        <p:nvSpPr>
          <p:cNvPr id="4" name="Text 2"/>
          <p:cNvSpPr/>
          <p:nvPr/>
        </p:nvSpPr>
        <p:spPr>
          <a:xfrm>
            <a:off x="849273" y="3860363"/>
            <a:ext cx="3138964"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rial" panose="020B0604020202020204" pitchFamily="34" charset="0"/>
                <a:ea typeface="Roboto Medium" pitchFamily="34" charset="-122"/>
                <a:cs typeface="Arial" panose="020B0604020202020204" pitchFamily="34" charset="0"/>
              </a:rPr>
              <a:t>FaceTime is a digital drop-in</a:t>
            </a:r>
            <a:endParaRPr lang="en-US" sz="1950" dirty="0">
              <a:latin typeface="Arial" panose="020B0604020202020204" pitchFamily="34" charset="0"/>
            </a:endParaRPr>
          </a:p>
        </p:txBody>
      </p:sp>
      <p:sp>
        <p:nvSpPr>
          <p:cNvPr id="5" name="Text 3"/>
          <p:cNvSpPr/>
          <p:nvPr/>
        </p:nvSpPr>
        <p:spPr>
          <a:xfrm>
            <a:off x="849273" y="4368879"/>
            <a:ext cx="6168390"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Arial" panose="020B0604020202020204" pitchFamily="34" charset="0"/>
                <a:ea typeface="Roboto" pitchFamily="34" charset="-122"/>
                <a:cs typeface="Arial" panose="020B0604020202020204" pitchFamily="34" charset="0"/>
              </a:rPr>
              <a:t>Casual, spontaneous, personal</a:t>
            </a:r>
            <a:endParaRPr lang="en-US" sz="1550" dirty="0">
              <a:latin typeface="Arial" panose="020B0604020202020204" pitchFamily="34" charset="0"/>
            </a:endParaRPr>
          </a:p>
        </p:txBody>
      </p:sp>
      <p:sp>
        <p:nvSpPr>
          <p:cNvPr id="6" name="Text 4"/>
          <p:cNvSpPr/>
          <p:nvPr/>
        </p:nvSpPr>
        <p:spPr>
          <a:xfrm>
            <a:off x="7564874" y="3860363"/>
            <a:ext cx="2729984" cy="310158"/>
          </a:xfrm>
          <a:prstGeom prst="rect">
            <a:avLst/>
          </a:prstGeom>
          <a:noFill/>
          <a:ln/>
        </p:spPr>
        <p:txBody>
          <a:bodyPr wrap="none" lIns="0" tIns="0" rIns="0" bIns="0" rtlCol="0" anchor="t"/>
          <a:lstStyle/>
          <a:p>
            <a:pPr marL="0" indent="0" algn="l">
              <a:lnSpc>
                <a:spcPts val="2400"/>
              </a:lnSpc>
              <a:buNone/>
            </a:pPr>
            <a:r>
              <a:rPr lang="en-US" sz="1950" dirty="0">
                <a:solidFill>
                  <a:srgbClr val="3F6FF3"/>
                </a:solidFill>
                <a:latin typeface="Arial" panose="020B0604020202020204" pitchFamily="34" charset="0"/>
                <a:ea typeface="Roboto Medium" pitchFamily="34" charset="-122"/>
                <a:cs typeface="Arial" panose="020B0604020202020204" pitchFamily="34" charset="0"/>
              </a:rPr>
              <a:t>Zoom is a reserved table</a:t>
            </a:r>
            <a:endParaRPr lang="en-US" sz="1950" dirty="0">
              <a:latin typeface="Arial" panose="020B0604020202020204" pitchFamily="34" charset="0"/>
            </a:endParaRPr>
          </a:p>
        </p:txBody>
      </p:sp>
      <p:sp>
        <p:nvSpPr>
          <p:cNvPr id="7" name="Text 5"/>
          <p:cNvSpPr/>
          <p:nvPr/>
        </p:nvSpPr>
        <p:spPr>
          <a:xfrm>
            <a:off x="7564874" y="4368879"/>
            <a:ext cx="6279356" cy="317540"/>
          </a:xfrm>
          <a:prstGeom prst="rect">
            <a:avLst/>
          </a:prstGeom>
          <a:noFill/>
          <a:ln/>
        </p:spPr>
        <p:txBody>
          <a:bodyPr wrap="none" lIns="0" tIns="0" rIns="0" bIns="0" rtlCol="0" anchor="t"/>
          <a:lstStyle/>
          <a:p>
            <a:pPr marL="0" indent="0" algn="l">
              <a:lnSpc>
                <a:spcPts val="2500"/>
              </a:lnSpc>
              <a:buNone/>
            </a:pPr>
            <a:r>
              <a:rPr lang="en-US" sz="1550" dirty="0">
                <a:solidFill>
                  <a:srgbClr val="666666"/>
                </a:solidFill>
                <a:latin typeface="Arial" panose="020B0604020202020204" pitchFamily="34" charset="0"/>
                <a:ea typeface="Roboto" pitchFamily="34" charset="-122"/>
                <a:cs typeface="Arial" panose="020B0604020202020204" pitchFamily="34" charset="0"/>
              </a:rPr>
              <a:t>Scheduled, structured, group-friendly</a:t>
            </a:r>
            <a:endParaRPr lang="en-US" sz="1550" dirty="0">
              <a:latin typeface="Arial" panose="020B0604020202020204" pitchFamily="34" charset="0"/>
            </a:endParaRPr>
          </a:p>
        </p:txBody>
      </p:sp>
      <p:sp>
        <p:nvSpPr>
          <p:cNvPr id="8" name="Text 6"/>
          <p:cNvSpPr/>
          <p:nvPr/>
        </p:nvSpPr>
        <p:spPr>
          <a:xfrm>
            <a:off x="793790" y="5088255"/>
            <a:ext cx="13042821" cy="396954"/>
          </a:xfrm>
          <a:prstGeom prst="rect">
            <a:avLst/>
          </a:prstGeom>
          <a:noFill/>
          <a:ln/>
        </p:spPr>
        <p:txBody>
          <a:bodyPr wrap="none" lIns="0" tIns="0" rIns="0" bIns="0" rtlCol="0" anchor="t"/>
          <a:lstStyle/>
          <a:p>
            <a:pPr marL="0" indent="0" algn="l">
              <a:lnSpc>
                <a:spcPts val="3100"/>
              </a:lnSpc>
              <a:buNone/>
            </a:pPr>
            <a:r>
              <a:rPr lang="en-US" sz="1950" b="1" dirty="0">
                <a:solidFill>
                  <a:srgbClr val="124DF0"/>
                </a:solidFill>
                <a:latin typeface="Arial" panose="020B0604020202020204" pitchFamily="34" charset="0"/>
                <a:ea typeface="Roboto" pitchFamily="34" charset="-122"/>
                <a:cs typeface="Arial" panose="020B0604020202020204" pitchFamily="34" charset="0"/>
              </a:rPr>
              <a:t>Both are useful — choose what fits the moment</a:t>
            </a:r>
            <a:endParaRPr lang="en-US" sz="1950" dirty="0">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2289334"/>
            <a:ext cx="972550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Chip's Quick Reference: Getting Into the Call</a:t>
            </a:r>
            <a:endParaRPr lang="en-US" sz="3900" dirty="0">
              <a:latin typeface="Arial" panose="020B0604020202020204" pitchFamily="34" charset="0"/>
            </a:endParaRPr>
          </a:p>
        </p:txBody>
      </p:sp>
      <p:sp>
        <p:nvSpPr>
          <p:cNvPr id="3" name="Shape 1"/>
          <p:cNvSpPr/>
          <p:nvPr/>
        </p:nvSpPr>
        <p:spPr>
          <a:xfrm>
            <a:off x="793790" y="3306247"/>
            <a:ext cx="3111937" cy="1062752"/>
          </a:xfrm>
          <a:prstGeom prst="roundRect">
            <a:avLst>
              <a:gd name="adj" fmla="val 10325"/>
            </a:avLst>
          </a:prstGeom>
          <a:solidFill>
            <a:srgbClr val="FFFFFF"/>
          </a:solidFill>
          <a:ln w="22860">
            <a:solidFill>
              <a:srgbClr val="D8D4D4"/>
            </a:solidFill>
            <a:prstDash val="solid"/>
          </a:ln>
        </p:spPr>
        <p:txBody>
          <a:bodyPr/>
          <a:lstStyle/>
          <a:p>
            <a:endParaRPr lang="en-US" dirty="0">
              <a:latin typeface="Arial" panose="020B0604020202020204" pitchFamily="34" charset="0"/>
            </a:endParaRPr>
          </a:p>
        </p:txBody>
      </p:sp>
      <p:sp>
        <p:nvSpPr>
          <p:cNvPr id="4" name="Shape 2"/>
          <p:cNvSpPr/>
          <p:nvPr/>
        </p:nvSpPr>
        <p:spPr>
          <a:xfrm>
            <a:off x="770930" y="3306247"/>
            <a:ext cx="91440" cy="1062752"/>
          </a:xfrm>
          <a:prstGeom prst="roundRect">
            <a:avLst>
              <a:gd name="adj" fmla="val 91163"/>
            </a:avLst>
          </a:prstGeom>
          <a:solidFill>
            <a:srgbClr val="A2B9F9"/>
          </a:solidFill>
          <a:ln/>
        </p:spPr>
        <p:txBody>
          <a:bodyPr/>
          <a:lstStyle/>
          <a:p>
            <a:endParaRPr lang="en-US" dirty="0">
              <a:latin typeface="Arial" panose="020B0604020202020204" pitchFamily="34" charset="0"/>
            </a:endParaRPr>
          </a:p>
        </p:txBody>
      </p:sp>
      <p:sp>
        <p:nvSpPr>
          <p:cNvPr id="5" name="Text 3"/>
          <p:cNvSpPr/>
          <p:nvPr/>
        </p:nvSpPr>
        <p:spPr>
          <a:xfrm>
            <a:off x="1083588" y="3527465"/>
            <a:ext cx="2600920"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Look for a link, button, or app</a:t>
            </a:r>
            <a:endParaRPr lang="en-US" sz="1950" dirty="0">
              <a:latin typeface="Arial" panose="020B0604020202020204" pitchFamily="34" charset="0"/>
            </a:endParaRPr>
          </a:p>
        </p:txBody>
      </p:sp>
      <p:sp>
        <p:nvSpPr>
          <p:cNvPr id="6" name="Shape 4"/>
          <p:cNvSpPr/>
          <p:nvPr/>
        </p:nvSpPr>
        <p:spPr>
          <a:xfrm>
            <a:off x="4104084" y="3306247"/>
            <a:ext cx="3111937" cy="1062752"/>
          </a:xfrm>
          <a:prstGeom prst="roundRect">
            <a:avLst>
              <a:gd name="adj" fmla="val 10325"/>
            </a:avLst>
          </a:prstGeom>
          <a:solidFill>
            <a:srgbClr val="FFFFFF"/>
          </a:solidFill>
          <a:ln w="22860">
            <a:solidFill>
              <a:srgbClr val="D8D4D4"/>
            </a:solidFill>
            <a:prstDash val="solid"/>
          </a:ln>
        </p:spPr>
        <p:txBody>
          <a:bodyPr/>
          <a:lstStyle/>
          <a:p>
            <a:endParaRPr lang="en-US" dirty="0">
              <a:latin typeface="Arial" panose="020B0604020202020204" pitchFamily="34" charset="0"/>
            </a:endParaRPr>
          </a:p>
        </p:txBody>
      </p:sp>
      <p:sp>
        <p:nvSpPr>
          <p:cNvPr id="7" name="Shape 5"/>
          <p:cNvSpPr/>
          <p:nvPr/>
        </p:nvSpPr>
        <p:spPr>
          <a:xfrm>
            <a:off x="4081224" y="3306247"/>
            <a:ext cx="91440" cy="1062752"/>
          </a:xfrm>
          <a:prstGeom prst="roundRect">
            <a:avLst>
              <a:gd name="adj" fmla="val 91163"/>
            </a:avLst>
          </a:prstGeom>
          <a:solidFill>
            <a:srgbClr val="A2B9F9"/>
          </a:solidFill>
          <a:ln/>
        </p:spPr>
        <p:txBody>
          <a:bodyPr/>
          <a:lstStyle/>
          <a:p>
            <a:endParaRPr lang="en-US" dirty="0">
              <a:latin typeface="Arial" panose="020B0604020202020204" pitchFamily="34" charset="0"/>
            </a:endParaRPr>
          </a:p>
        </p:txBody>
      </p:sp>
      <p:sp>
        <p:nvSpPr>
          <p:cNvPr id="8" name="Text 6"/>
          <p:cNvSpPr/>
          <p:nvPr/>
        </p:nvSpPr>
        <p:spPr>
          <a:xfrm>
            <a:off x="4393883" y="3527465"/>
            <a:ext cx="2600920"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Tap once — don't double-guess</a:t>
            </a:r>
            <a:endParaRPr lang="en-US" sz="1950" dirty="0">
              <a:latin typeface="Arial" panose="020B0604020202020204" pitchFamily="34" charset="0"/>
            </a:endParaRPr>
          </a:p>
        </p:txBody>
      </p:sp>
      <p:sp>
        <p:nvSpPr>
          <p:cNvPr id="9" name="Shape 7"/>
          <p:cNvSpPr/>
          <p:nvPr/>
        </p:nvSpPr>
        <p:spPr>
          <a:xfrm>
            <a:off x="7414379" y="3306247"/>
            <a:ext cx="3111937" cy="1062752"/>
          </a:xfrm>
          <a:prstGeom prst="roundRect">
            <a:avLst>
              <a:gd name="adj" fmla="val 10325"/>
            </a:avLst>
          </a:prstGeom>
          <a:solidFill>
            <a:srgbClr val="FFFFFF"/>
          </a:solidFill>
          <a:ln w="22860">
            <a:solidFill>
              <a:srgbClr val="D8D4D4"/>
            </a:solidFill>
            <a:prstDash val="solid"/>
          </a:ln>
        </p:spPr>
        <p:txBody>
          <a:bodyPr/>
          <a:lstStyle/>
          <a:p>
            <a:endParaRPr lang="en-US" dirty="0">
              <a:latin typeface="Arial" panose="020B0604020202020204" pitchFamily="34" charset="0"/>
            </a:endParaRPr>
          </a:p>
        </p:txBody>
      </p:sp>
      <p:sp>
        <p:nvSpPr>
          <p:cNvPr id="10" name="Shape 8"/>
          <p:cNvSpPr/>
          <p:nvPr/>
        </p:nvSpPr>
        <p:spPr>
          <a:xfrm>
            <a:off x="7391519" y="3306247"/>
            <a:ext cx="91440" cy="1062752"/>
          </a:xfrm>
          <a:prstGeom prst="roundRect">
            <a:avLst>
              <a:gd name="adj" fmla="val 91163"/>
            </a:avLst>
          </a:prstGeom>
          <a:solidFill>
            <a:srgbClr val="A2B9F9"/>
          </a:solidFill>
          <a:ln/>
        </p:spPr>
        <p:txBody>
          <a:bodyPr/>
          <a:lstStyle/>
          <a:p>
            <a:endParaRPr lang="en-US" dirty="0">
              <a:latin typeface="Arial" panose="020B0604020202020204" pitchFamily="34" charset="0"/>
            </a:endParaRPr>
          </a:p>
        </p:txBody>
      </p:sp>
      <p:sp>
        <p:nvSpPr>
          <p:cNvPr id="11" name="Text 9"/>
          <p:cNvSpPr/>
          <p:nvPr/>
        </p:nvSpPr>
        <p:spPr>
          <a:xfrm>
            <a:off x="7704177" y="3527465"/>
            <a:ext cx="2600920"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Allow camera and microphone</a:t>
            </a:r>
            <a:endParaRPr lang="en-US" sz="1950" dirty="0">
              <a:latin typeface="Arial" panose="020B0604020202020204" pitchFamily="34" charset="0"/>
            </a:endParaRPr>
          </a:p>
        </p:txBody>
      </p:sp>
      <p:sp>
        <p:nvSpPr>
          <p:cNvPr id="12" name="Shape 10"/>
          <p:cNvSpPr/>
          <p:nvPr/>
        </p:nvSpPr>
        <p:spPr>
          <a:xfrm>
            <a:off x="10724674" y="3306247"/>
            <a:ext cx="3111937" cy="1062752"/>
          </a:xfrm>
          <a:prstGeom prst="roundRect">
            <a:avLst>
              <a:gd name="adj" fmla="val 10325"/>
            </a:avLst>
          </a:prstGeom>
          <a:solidFill>
            <a:srgbClr val="FFFFFF"/>
          </a:solidFill>
          <a:ln w="22860">
            <a:solidFill>
              <a:srgbClr val="D8D4D4"/>
            </a:solidFill>
            <a:prstDash val="solid"/>
          </a:ln>
        </p:spPr>
        <p:txBody>
          <a:bodyPr/>
          <a:lstStyle/>
          <a:p>
            <a:endParaRPr lang="en-US" dirty="0">
              <a:latin typeface="Arial" panose="020B0604020202020204" pitchFamily="34" charset="0"/>
            </a:endParaRPr>
          </a:p>
        </p:txBody>
      </p:sp>
      <p:sp>
        <p:nvSpPr>
          <p:cNvPr id="13" name="Shape 11"/>
          <p:cNvSpPr/>
          <p:nvPr/>
        </p:nvSpPr>
        <p:spPr>
          <a:xfrm>
            <a:off x="10701814" y="3306247"/>
            <a:ext cx="91440" cy="1062752"/>
          </a:xfrm>
          <a:prstGeom prst="roundRect">
            <a:avLst>
              <a:gd name="adj" fmla="val 91163"/>
            </a:avLst>
          </a:prstGeom>
          <a:solidFill>
            <a:srgbClr val="A2B9F9"/>
          </a:solidFill>
          <a:ln/>
        </p:spPr>
        <p:txBody>
          <a:bodyPr/>
          <a:lstStyle/>
          <a:p>
            <a:endParaRPr lang="en-US" dirty="0">
              <a:latin typeface="Arial" panose="020B0604020202020204" pitchFamily="34" charset="0"/>
            </a:endParaRPr>
          </a:p>
        </p:txBody>
      </p:sp>
      <p:sp>
        <p:nvSpPr>
          <p:cNvPr id="14" name="Text 12"/>
          <p:cNvSpPr/>
          <p:nvPr/>
        </p:nvSpPr>
        <p:spPr>
          <a:xfrm>
            <a:off x="11014472" y="3527465"/>
            <a:ext cx="2600920"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If stuck, close it and try again</a:t>
            </a:r>
            <a:endParaRPr lang="en-US" sz="1950" dirty="0">
              <a:latin typeface="Arial" panose="020B0604020202020204" pitchFamily="34" charset="0"/>
            </a:endParaRPr>
          </a:p>
        </p:txBody>
      </p:sp>
      <p:sp>
        <p:nvSpPr>
          <p:cNvPr id="15" name="Shape 13"/>
          <p:cNvSpPr/>
          <p:nvPr/>
        </p:nvSpPr>
        <p:spPr>
          <a:xfrm>
            <a:off x="793790" y="4567357"/>
            <a:ext cx="3111937" cy="1372910"/>
          </a:xfrm>
          <a:prstGeom prst="roundRect">
            <a:avLst>
              <a:gd name="adj" fmla="val 7992"/>
            </a:avLst>
          </a:prstGeom>
          <a:solidFill>
            <a:srgbClr val="FFFFFF"/>
          </a:solidFill>
          <a:ln w="22860">
            <a:solidFill>
              <a:srgbClr val="D8D4D4"/>
            </a:solidFill>
            <a:prstDash val="solid"/>
          </a:ln>
        </p:spPr>
        <p:txBody>
          <a:bodyPr/>
          <a:lstStyle/>
          <a:p>
            <a:endParaRPr lang="en-US" dirty="0">
              <a:latin typeface="Arial" panose="020B0604020202020204" pitchFamily="34" charset="0"/>
            </a:endParaRPr>
          </a:p>
        </p:txBody>
      </p:sp>
      <p:sp>
        <p:nvSpPr>
          <p:cNvPr id="16" name="Shape 14"/>
          <p:cNvSpPr/>
          <p:nvPr/>
        </p:nvSpPr>
        <p:spPr>
          <a:xfrm>
            <a:off x="770930" y="4567357"/>
            <a:ext cx="91440" cy="1372910"/>
          </a:xfrm>
          <a:prstGeom prst="roundRect">
            <a:avLst>
              <a:gd name="adj" fmla="val 91163"/>
            </a:avLst>
          </a:prstGeom>
          <a:solidFill>
            <a:srgbClr val="A2B9F9"/>
          </a:solidFill>
          <a:ln/>
        </p:spPr>
        <p:txBody>
          <a:bodyPr/>
          <a:lstStyle/>
          <a:p>
            <a:endParaRPr lang="en-US" dirty="0">
              <a:latin typeface="Arial" panose="020B0604020202020204" pitchFamily="34" charset="0"/>
            </a:endParaRPr>
          </a:p>
        </p:txBody>
      </p:sp>
      <p:sp>
        <p:nvSpPr>
          <p:cNvPr id="17" name="Text 15"/>
          <p:cNvSpPr/>
          <p:nvPr/>
        </p:nvSpPr>
        <p:spPr>
          <a:xfrm>
            <a:off x="1083588" y="4788575"/>
            <a:ext cx="2600920" cy="930473"/>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You're not breaking anything — you're just visiting</a:t>
            </a:r>
            <a:endParaRPr lang="en-US" sz="1950" dirty="0">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15200" y="327314"/>
            <a:ext cx="6909955" cy="7258050"/>
          </a:xfrm>
          <a:prstGeom prst="rect">
            <a:avLst/>
          </a:prstGeom>
        </p:spPr>
      </p:pic>
      <p:sp>
        <p:nvSpPr>
          <p:cNvPr id="3" name="Text 0"/>
          <p:cNvSpPr/>
          <p:nvPr/>
        </p:nvSpPr>
        <p:spPr>
          <a:xfrm>
            <a:off x="793790" y="1596985"/>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The Art of Being Seen</a:t>
            </a:r>
            <a:endParaRPr lang="en-US" sz="3900" dirty="0">
              <a:latin typeface="Arial" panose="020B0604020202020204" pitchFamily="34" charset="0"/>
            </a:endParaRPr>
          </a:p>
        </p:txBody>
      </p:sp>
      <p:sp>
        <p:nvSpPr>
          <p:cNvPr id="4" name="Text 1"/>
          <p:cNvSpPr/>
          <p:nvPr/>
        </p:nvSpPr>
        <p:spPr>
          <a:xfrm>
            <a:off x="793790" y="2514719"/>
            <a:ext cx="5727621" cy="3423285"/>
          </a:xfrm>
          <a:prstGeom prst="rect">
            <a:avLst/>
          </a:prstGeom>
          <a:noFill/>
          <a:ln/>
        </p:spPr>
        <p:txBody>
          <a:bodyPr wrap="square" lIns="0" tIns="0" rIns="0" bIns="0" rtlCol="0" anchor="t"/>
          <a:lstStyle/>
          <a:p>
            <a:pPr marL="0" indent="0" algn="l">
              <a:lnSpc>
                <a:spcPts val="6700"/>
              </a:lnSpc>
              <a:buNone/>
            </a:pPr>
            <a:r>
              <a:rPr lang="en-US" sz="5350" dirty="0">
                <a:solidFill>
                  <a:srgbClr val="A2B9F9"/>
                </a:solidFill>
                <a:latin typeface="Arial" panose="020B0604020202020204" pitchFamily="34" charset="0"/>
                <a:ea typeface="Roboto Medium" pitchFamily="34" charset="-122"/>
                <a:cs typeface="Arial" panose="020B0604020202020204" pitchFamily="34" charset="0"/>
              </a:rPr>
              <a:t>Why your environment matters more than the app</a:t>
            </a:r>
            <a:endParaRPr lang="en-US" sz="5350" dirty="0">
              <a:latin typeface="Arial" panose="020B0604020202020204" pitchFamily="34" charset="0"/>
            </a:endParaRPr>
          </a:p>
        </p:txBody>
      </p:sp>
      <p:sp>
        <p:nvSpPr>
          <p:cNvPr id="5" name="Text 2"/>
          <p:cNvSpPr/>
          <p:nvPr/>
        </p:nvSpPr>
        <p:spPr>
          <a:xfrm>
            <a:off x="793790" y="6235660"/>
            <a:ext cx="5727621" cy="396954"/>
          </a:xfrm>
          <a:prstGeom prst="rect">
            <a:avLst/>
          </a:prstGeom>
          <a:noFill/>
          <a:ln/>
        </p:spPr>
        <p:txBody>
          <a:bodyPr wrap="none" lIns="0" tIns="0" rIns="0" bIns="0" rtlCol="0" anchor="t"/>
          <a:lstStyle/>
          <a:p>
            <a:pPr marL="0" indent="0" algn="l">
              <a:lnSpc>
                <a:spcPts val="3100"/>
              </a:lnSpc>
              <a:buNone/>
            </a:pPr>
            <a:r>
              <a:rPr lang="en-US" sz="1950" dirty="0">
                <a:solidFill>
                  <a:srgbClr val="666666"/>
                </a:solidFill>
                <a:latin typeface="Arial" panose="020B0604020202020204" pitchFamily="34" charset="0"/>
                <a:ea typeface="Roboto" pitchFamily="34" charset="-122"/>
                <a:cs typeface="Arial" panose="020B0604020202020204" pitchFamily="34" charset="0"/>
              </a:rPr>
              <a:t>Good lighting beats expensive hardware</a:t>
            </a:r>
            <a:endParaRPr lang="en-US" sz="1950" dirty="0">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97426" y="498764"/>
            <a:ext cx="5288973" cy="7071013"/>
          </a:xfrm>
          <a:prstGeom prst="rect">
            <a:avLst/>
          </a:prstGeom>
        </p:spPr>
      </p:pic>
      <p:sp>
        <p:nvSpPr>
          <p:cNvPr id="3" name="Text 0"/>
          <p:cNvSpPr/>
          <p:nvPr/>
        </p:nvSpPr>
        <p:spPr>
          <a:xfrm>
            <a:off x="6280190" y="1869758"/>
            <a:ext cx="5181600"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Lighting: Face the Light</a:t>
            </a:r>
            <a:endParaRPr lang="en-US" sz="3900" dirty="0">
              <a:latin typeface="Arial" panose="020B0604020202020204" pitchFamily="34" charset="0"/>
            </a:endParaRPr>
          </a:p>
        </p:txBody>
      </p:sp>
      <p:pic>
        <p:nvPicPr>
          <p:cNvPr id="4" name="Image 1" descr="preencoded.png"/>
          <p:cNvPicPr>
            <a:picLocks noChangeAspect="1"/>
          </p:cNvPicPr>
          <p:nvPr/>
        </p:nvPicPr>
        <p:blipFill>
          <a:blip r:embed="rId4"/>
          <a:stretch>
            <a:fillRect/>
          </a:stretch>
        </p:blipFill>
        <p:spPr>
          <a:xfrm>
            <a:off x="6280190" y="2787491"/>
            <a:ext cx="992267" cy="1190744"/>
          </a:xfrm>
          <a:prstGeom prst="rect">
            <a:avLst/>
          </a:prstGeom>
        </p:spPr>
      </p:pic>
      <p:sp>
        <p:nvSpPr>
          <p:cNvPr id="5" name="Text 1"/>
          <p:cNvSpPr/>
          <p:nvPr/>
        </p:nvSpPr>
        <p:spPr>
          <a:xfrm>
            <a:off x="7470815" y="2985849"/>
            <a:ext cx="3522940"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Light source in front, not behind</a:t>
            </a:r>
            <a:endParaRPr lang="en-US" sz="1950" dirty="0">
              <a:latin typeface="Arial" panose="020B0604020202020204" pitchFamily="34" charset="0"/>
            </a:endParaRPr>
          </a:p>
        </p:txBody>
      </p:sp>
      <p:pic>
        <p:nvPicPr>
          <p:cNvPr id="6" name="Image 2" descr="preencoded.png"/>
          <p:cNvPicPr>
            <a:picLocks noChangeAspect="1"/>
          </p:cNvPicPr>
          <p:nvPr/>
        </p:nvPicPr>
        <p:blipFill>
          <a:blip r:embed="rId5"/>
          <a:stretch>
            <a:fillRect/>
          </a:stretch>
        </p:blipFill>
        <p:spPr>
          <a:xfrm>
            <a:off x="6280190" y="3978235"/>
            <a:ext cx="992267" cy="1190744"/>
          </a:xfrm>
          <a:prstGeom prst="rect">
            <a:avLst/>
          </a:prstGeom>
        </p:spPr>
      </p:pic>
      <p:sp>
        <p:nvSpPr>
          <p:cNvPr id="7" name="Text 2"/>
          <p:cNvSpPr/>
          <p:nvPr/>
        </p:nvSpPr>
        <p:spPr>
          <a:xfrm>
            <a:off x="7470815" y="417659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Avoid silhouettes</a:t>
            </a:r>
            <a:endParaRPr lang="en-US" sz="1950" dirty="0">
              <a:latin typeface="Arial" panose="020B0604020202020204" pitchFamily="34" charset="0"/>
            </a:endParaRPr>
          </a:p>
        </p:txBody>
      </p:sp>
      <p:pic>
        <p:nvPicPr>
          <p:cNvPr id="8" name="Image 3" descr="preencoded.png"/>
          <p:cNvPicPr>
            <a:picLocks noChangeAspect="1"/>
          </p:cNvPicPr>
          <p:nvPr/>
        </p:nvPicPr>
        <p:blipFill>
          <a:blip r:embed="rId6"/>
          <a:stretch>
            <a:fillRect/>
          </a:stretch>
        </p:blipFill>
        <p:spPr>
          <a:xfrm>
            <a:off x="6280190" y="5168979"/>
            <a:ext cx="992267" cy="1190744"/>
          </a:xfrm>
          <a:prstGeom prst="rect">
            <a:avLst/>
          </a:prstGeom>
        </p:spPr>
      </p:pic>
      <p:sp>
        <p:nvSpPr>
          <p:cNvPr id="9" name="Text 3"/>
          <p:cNvSpPr/>
          <p:nvPr/>
        </p:nvSpPr>
        <p:spPr>
          <a:xfrm>
            <a:off x="7470815" y="5367338"/>
            <a:ext cx="2894648"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Clarity creates connection</a:t>
            </a:r>
            <a:endParaRPr lang="en-US" sz="1950" dirty="0">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875949"/>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Shadow vs Clarity</a:t>
            </a:r>
            <a:endParaRPr lang="en-US" sz="3900" dirty="0">
              <a:latin typeface="Arial" panose="020B0604020202020204" pitchFamily="34" charset="0"/>
            </a:endParaRPr>
          </a:p>
        </p:txBody>
      </p:sp>
      <p:sp>
        <p:nvSpPr>
          <p:cNvPr id="3" name="Text 1"/>
          <p:cNvSpPr/>
          <p:nvPr/>
        </p:nvSpPr>
        <p:spPr>
          <a:xfrm>
            <a:off x="793790" y="2992041"/>
            <a:ext cx="3256836" cy="310158"/>
          </a:xfrm>
          <a:prstGeom prst="rect">
            <a:avLst/>
          </a:prstGeom>
          <a:noFill/>
          <a:ln/>
        </p:spPr>
        <p:txBody>
          <a:bodyPr wrap="none" lIns="0" tIns="0" rIns="0" bIns="0" rtlCol="0" anchor="t"/>
          <a:lstStyle/>
          <a:p>
            <a:pPr marL="0" indent="0" algn="l">
              <a:lnSpc>
                <a:spcPts val="2400"/>
              </a:lnSpc>
              <a:buNone/>
            </a:pPr>
            <a:r>
              <a:rPr lang="en-US" sz="1950" dirty="0">
                <a:solidFill>
                  <a:srgbClr val="3F6FF3"/>
                </a:solidFill>
                <a:latin typeface="Arial" panose="020B0604020202020204" pitchFamily="34" charset="0"/>
                <a:ea typeface="Roboto Medium" pitchFamily="34" charset="-122"/>
                <a:cs typeface="Arial" panose="020B0604020202020204" pitchFamily="34" charset="0"/>
              </a:rPr>
              <a:t>Back-lit: distant and shadowy</a:t>
            </a:r>
            <a:endParaRPr lang="en-US" sz="1950" dirty="0">
              <a:latin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3968508" y="3586307"/>
            <a:ext cx="1587764" cy="882068"/>
          </a:xfrm>
          <a:prstGeom prst="rect">
            <a:avLst/>
          </a:prstGeom>
        </p:spPr>
      </p:pic>
      <p:sp>
        <p:nvSpPr>
          <p:cNvPr id="5" name="Text 2"/>
          <p:cNvSpPr/>
          <p:nvPr/>
        </p:nvSpPr>
        <p:spPr>
          <a:xfrm>
            <a:off x="9593818" y="2992041"/>
            <a:ext cx="3289578" cy="310158"/>
          </a:xfrm>
          <a:prstGeom prst="rect">
            <a:avLst/>
          </a:prstGeom>
          <a:noFill/>
          <a:ln/>
        </p:spPr>
        <p:txBody>
          <a:bodyPr wrap="none" lIns="0" tIns="0" rIns="0" bIns="0" rtlCol="0" anchor="t"/>
          <a:lstStyle/>
          <a:p>
            <a:pPr marL="0" indent="0" algn="l">
              <a:lnSpc>
                <a:spcPts val="2400"/>
              </a:lnSpc>
              <a:buNone/>
            </a:pPr>
            <a:r>
              <a:rPr lang="en-US" sz="1950" dirty="0">
                <a:solidFill>
                  <a:srgbClr val="3F6FF3"/>
                </a:solidFill>
                <a:latin typeface="Arial" panose="020B0604020202020204" pitchFamily="34" charset="0"/>
                <a:ea typeface="Roboto Medium" pitchFamily="34" charset="-122"/>
                <a:cs typeface="Arial" panose="020B0604020202020204" pitchFamily="34" charset="0"/>
              </a:rPr>
              <a:t>Front-lit: clear and welcoming</a:t>
            </a:r>
            <a:endParaRPr lang="en-US" sz="1950" dirty="0">
              <a:latin typeface="Arial" panose="020B0604020202020204" pitchFamily="34" charset="0"/>
            </a:endParaRPr>
          </a:p>
        </p:txBody>
      </p:sp>
      <p:pic>
        <p:nvPicPr>
          <p:cNvPr id="6" name="Image 1" descr="preencoded.png"/>
          <p:cNvPicPr>
            <a:picLocks noChangeAspect="1"/>
          </p:cNvPicPr>
          <p:nvPr/>
        </p:nvPicPr>
        <p:blipFill>
          <a:blip r:embed="rId3"/>
          <a:stretch>
            <a:fillRect/>
          </a:stretch>
        </p:blipFill>
        <p:spPr>
          <a:xfrm>
            <a:off x="13964663" y="3722721"/>
            <a:ext cx="1741080" cy="967241"/>
          </a:xfrm>
          <a:prstGeom prst="rect">
            <a:avLst/>
          </a:prstGeom>
        </p:spPr>
      </p:pic>
      <p:sp>
        <p:nvSpPr>
          <p:cNvPr id="7" name="Text 3"/>
          <p:cNvSpPr/>
          <p:nvPr/>
        </p:nvSpPr>
        <p:spPr>
          <a:xfrm>
            <a:off x="793790" y="5956578"/>
            <a:ext cx="13042821" cy="396954"/>
          </a:xfrm>
          <a:prstGeom prst="rect">
            <a:avLst/>
          </a:prstGeom>
          <a:noFill/>
          <a:ln/>
        </p:spPr>
        <p:txBody>
          <a:bodyPr wrap="none" lIns="0" tIns="0" rIns="0" bIns="0" rtlCol="0" anchor="t"/>
          <a:lstStyle/>
          <a:p>
            <a:pPr marL="0" indent="0" algn="l">
              <a:lnSpc>
                <a:spcPts val="3100"/>
              </a:lnSpc>
              <a:buNone/>
            </a:pPr>
            <a:r>
              <a:rPr lang="en-US" sz="1950" b="1" dirty="0">
                <a:solidFill>
                  <a:srgbClr val="FCA9C7"/>
                </a:solidFill>
                <a:latin typeface="Arial" panose="020B0604020202020204" pitchFamily="34" charset="0"/>
                <a:ea typeface="Roboto" pitchFamily="34" charset="-122"/>
                <a:cs typeface="Arial" panose="020B0604020202020204" pitchFamily="34" charset="0"/>
              </a:rPr>
              <a:t>Clarity is what care looks like on screen</a:t>
            </a:r>
            <a:endParaRPr lang="en-US" sz="1950" dirty="0">
              <a:latin typeface="Arial" panose="020B0604020202020204" pitchFamily="34" charset="0"/>
            </a:endParaRPr>
          </a:p>
        </p:txBody>
      </p:sp>
      <p:pic>
        <p:nvPicPr>
          <p:cNvPr id="1026" name="Picture 2">
            <a:extLst>
              <a:ext uri="{FF2B5EF4-FFF2-40B4-BE49-F238E27FC236}">
                <a16:creationId xmlns:a16="http://schemas.microsoft.com/office/drawing/2014/main" id="{AFD0E1EC-849F-2A1D-2DE4-5407851A1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778" y="3530281"/>
            <a:ext cx="6454422"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2576283-C8F0-039C-D368-3640E9655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3818" y="3398687"/>
            <a:ext cx="3008085" cy="40107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078706"/>
            <a:ext cx="9762649"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Welcome, Cromwell Senior Center Members</a:t>
            </a:r>
            <a:endParaRPr lang="en-US" sz="39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2219682"/>
            <a:ext cx="8308300" cy="4707969"/>
          </a:xfrm>
          <a:prstGeom prst="rect">
            <a:avLst/>
          </a:prstGeom>
        </p:spPr>
      </p:pic>
      <p:sp>
        <p:nvSpPr>
          <p:cNvPr id="4" name="Text 1"/>
          <p:cNvSpPr/>
          <p:nvPr/>
        </p:nvSpPr>
        <p:spPr>
          <a:xfrm>
            <a:off x="9593818" y="3888938"/>
            <a:ext cx="4250293" cy="793909"/>
          </a:xfrm>
          <a:prstGeom prst="rect">
            <a:avLst/>
          </a:prstGeom>
          <a:noFill/>
          <a:ln/>
        </p:spPr>
        <p:txBody>
          <a:bodyPr wrap="square" lIns="0" tIns="0" rIns="0" bIns="0" rtlCol="0" anchor="t"/>
          <a:lstStyle/>
          <a:p>
            <a:pPr marL="0" indent="0" algn="l">
              <a:lnSpc>
                <a:spcPts val="3100"/>
              </a:lnSpc>
              <a:buNone/>
            </a:pPr>
            <a:r>
              <a:rPr lang="en-US" sz="1950" dirty="0">
                <a:solidFill>
                  <a:srgbClr val="666666"/>
                </a:solidFill>
                <a:latin typeface="Arial" panose="020B0604020202020204" pitchFamily="34" charset="0"/>
                <a:ea typeface="Roboto" pitchFamily="34" charset="-122"/>
                <a:cs typeface="Arial" panose="020B0604020202020204" pitchFamily="34" charset="0"/>
              </a:rPr>
              <a:t>A friendly, practical guide to confident digital connection</a:t>
            </a:r>
            <a:endParaRPr lang="en-US" sz="1950" dirty="0">
              <a:latin typeface="Arial" panose="020B0604020202020204" pitchFamily="34" charset="0"/>
            </a:endParaRPr>
          </a:p>
        </p:txBody>
      </p:sp>
      <p:sp>
        <p:nvSpPr>
          <p:cNvPr id="5" name="Text 2"/>
          <p:cNvSpPr/>
          <p:nvPr/>
        </p:nvSpPr>
        <p:spPr>
          <a:xfrm>
            <a:off x="9593818" y="4861441"/>
            <a:ext cx="4250293" cy="396954"/>
          </a:xfrm>
          <a:prstGeom prst="rect">
            <a:avLst/>
          </a:prstGeom>
          <a:noFill/>
          <a:ln/>
        </p:spPr>
        <p:txBody>
          <a:bodyPr wrap="none" lIns="0" tIns="0" rIns="0" bIns="0" rtlCol="0" anchor="t"/>
          <a:lstStyle/>
          <a:p>
            <a:pPr marL="0" indent="0" algn="l">
              <a:lnSpc>
                <a:spcPts val="3100"/>
              </a:lnSpc>
              <a:buNone/>
            </a:pPr>
            <a:r>
              <a:rPr lang="en-US" sz="1950" b="1" dirty="0">
                <a:solidFill>
                  <a:srgbClr val="A2B9F9"/>
                </a:solidFill>
                <a:latin typeface="Arial" panose="020B0604020202020204" pitchFamily="34" charset="0"/>
                <a:ea typeface="Roboto" pitchFamily="34" charset="-122"/>
                <a:cs typeface="Arial" panose="020B0604020202020204" pitchFamily="34" charset="0"/>
              </a:rPr>
              <a:t>No jargon. No pressure. No tests.</a:t>
            </a:r>
            <a:endParaRPr lang="en-US" sz="195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2241947"/>
            <a:ext cx="5164693"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Camera Height Matters</a:t>
            </a:r>
            <a:endParaRPr lang="en-US" sz="39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966581" y="3708976"/>
            <a:ext cx="2008276" cy="1115679"/>
          </a:xfrm>
          <a:prstGeom prst="rect">
            <a:avLst/>
          </a:prstGeom>
        </p:spPr>
      </p:pic>
      <p:sp>
        <p:nvSpPr>
          <p:cNvPr id="4" name="Shape 1"/>
          <p:cNvSpPr/>
          <p:nvPr/>
        </p:nvSpPr>
        <p:spPr>
          <a:xfrm>
            <a:off x="9570958" y="3360063"/>
            <a:ext cx="45720" cy="839629"/>
          </a:xfrm>
          <a:prstGeom prst="rect">
            <a:avLst/>
          </a:prstGeom>
          <a:solidFill>
            <a:srgbClr val="A2B9F9"/>
          </a:solidFill>
          <a:ln/>
        </p:spPr>
        <p:txBody>
          <a:bodyPr/>
          <a:lstStyle/>
          <a:p>
            <a:endParaRPr lang="en-US" dirty="0">
              <a:latin typeface="Arial" panose="020B0604020202020204" pitchFamily="34" charset="0"/>
            </a:endParaRPr>
          </a:p>
        </p:txBody>
      </p:sp>
      <p:sp>
        <p:nvSpPr>
          <p:cNvPr id="5" name="Text 2"/>
          <p:cNvSpPr/>
          <p:nvPr/>
        </p:nvSpPr>
        <p:spPr>
          <a:xfrm>
            <a:off x="9837896" y="3382923"/>
            <a:ext cx="4006215" cy="793909"/>
          </a:xfrm>
          <a:prstGeom prst="rect">
            <a:avLst/>
          </a:prstGeom>
          <a:noFill/>
          <a:ln/>
        </p:spPr>
        <p:txBody>
          <a:bodyPr wrap="square" lIns="0" tIns="0" rIns="0" bIns="0" rtlCol="0" anchor="t"/>
          <a:lstStyle/>
          <a:p>
            <a:pPr marL="0" indent="0" algn="l">
              <a:lnSpc>
                <a:spcPts val="3100"/>
              </a:lnSpc>
              <a:buNone/>
            </a:pPr>
            <a:r>
              <a:rPr lang="en-US" sz="1950" dirty="0">
                <a:solidFill>
                  <a:srgbClr val="666666"/>
                </a:solidFill>
                <a:latin typeface="Arial" panose="020B0604020202020204" pitchFamily="34" charset="0"/>
                <a:ea typeface="Roboto" pitchFamily="34" charset="-122"/>
                <a:cs typeface="Arial" panose="020B0604020202020204" pitchFamily="34" charset="0"/>
              </a:rPr>
              <a:t>Talking to the ceiling feels impersonal</a:t>
            </a:r>
            <a:endParaRPr lang="en-US" sz="1950" dirty="0">
              <a:latin typeface="Arial" panose="020B0604020202020204" pitchFamily="34" charset="0"/>
            </a:endParaRPr>
          </a:p>
        </p:txBody>
      </p:sp>
      <p:sp>
        <p:nvSpPr>
          <p:cNvPr id="6" name="Shape 3"/>
          <p:cNvSpPr/>
          <p:nvPr/>
        </p:nvSpPr>
        <p:spPr>
          <a:xfrm>
            <a:off x="9570958" y="4550807"/>
            <a:ext cx="45720" cy="442674"/>
          </a:xfrm>
          <a:prstGeom prst="rect">
            <a:avLst/>
          </a:prstGeom>
          <a:solidFill>
            <a:srgbClr val="A2B9F9"/>
          </a:solidFill>
          <a:ln/>
        </p:spPr>
        <p:txBody>
          <a:bodyPr/>
          <a:lstStyle/>
          <a:p>
            <a:endParaRPr lang="en-US" dirty="0">
              <a:latin typeface="Arial" panose="020B0604020202020204" pitchFamily="34" charset="0"/>
            </a:endParaRPr>
          </a:p>
        </p:txBody>
      </p:sp>
      <p:sp>
        <p:nvSpPr>
          <p:cNvPr id="7" name="Text 4"/>
          <p:cNvSpPr/>
          <p:nvPr/>
        </p:nvSpPr>
        <p:spPr>
          <a:xfrm>
            <a:off x="9837896" y="4573667"/>
            <a:ext cx="4006215" cy="396954"/>
          </a:xfrm>
          <a:prstGeom prst="rect">
            <a:avLst/>
          </a:prstGeom>
          <a:noFill/>
          <a:ln/>
        </p:spPr>
        <p:txBody>
          <a:bodyPr wrap="none" lIns="0" tIns="0" rIns="0" bIns="0" rtlCol="0" anchor="t"/>
          <a:lstStyle/>
          <a:p>
            <a:pPr marL="0" indent="0" algn="l">
              <a:lnSpc>
                <a:spcPts val="3100"/>
              </a:lnSpc>
              <a:buNone/>
            </a:pPr>
            <a:r>
              <a:rPr lang="en-US" sz="1950" b="1" dirty="0">
                <a:solidFill>
                  <a:srgbClr val="124DF0"/>
                </a:solidFill>
                <a:latin typeface="Arial" panose="020B0604020202020204" pitchFamily="34" charset="0"/>
                <a:ea typeface="Roboto" pitchFamily="34" charset="-122"/>
                <a:cs typeface="Arial" panose="020B0604020202020204" pitchFamily="34" charset="0"/>
              </a:rPr>
              <a:t>Bring the camera to eye level</a:t>
            </a:r>
            <a:endParaRPr lang="en-US" sz="1950" dirty="0">
              <a:latin typeface="Arial" panose="020B0604020202020204" pitchFamily="34" charset="0"/>
            </a:endParaRPr>
          </a:p>
        </p:txBody>
      </p:sp>
      <p:sp>
        <p:nvSpPr>
          <p:cNvPr id="8" name="Shape 5"/>
          <p:cNvSpPr/>
          <p:nvPr/>
        </p:nvSpPr>
        <p:spPr>
          <a:xfrm>
            <a:off x="9570958" y="5344597"/>
            <a:ext cx="45720" cy="442674"/>
          </a:xfrm>
          <a:prstGeom prst="rect">
            <a:avLst/>
          </a:prstGeom>
          <a:solidFill>
            <a:srgbClr val="A2B9F9"/>
          </a:solidFill>
          <a:ln/>
        </p:spPr>
        <p:txBody>
          <a:bodyPr/>
          <a:lstStyle/>
          <a:p>
            <a:endParaRPr lang="en-US" dirty="0">
              <a:latin typeface="Arial" panose="020B0604020202020204" pitchFamily="34" charset="0"/>
            </a:endParaRPr>
          </a:p>
        </p:txBody>
      </p:sp>
      <p:sp>
        <p:nvSpPr>
          <p:cNvPr id="9" name="Text 6"/>
          <p:cNvSpPr/>
          <p:nvPr/>
        </p:nvSpPr>
        <p:spPr>
          <a:xfrm>
            <a:off x="9837896" y="5367457"/>
            <a:ext cx="4006215" cy="396954"/>
          </a:xfrm>
          <a:prstGeom prst="rect">
            <a:avLst/>
          </a:prstGeom>
          <a:noFill/>
          <a:ln/>
        </p:spPr>
        <p:txBody>
          <a:bodyPr wrap="none" lIns="0" tIns="0" rIns="0" bIns="0" rtlCol="0" anchor="t"/>
          <a:lstStyle/>
          <a:p>
            <a:pPr marL="0" indent="0" algn="l">
              <a:lnSpc>
                <a:spcPts val="3100"/>
              </a:lnSpc>
              <a:buNone/>
            </a:pPr>
            <a:r>
              <a:rPr lang="en-US" sz="1950" dirty="0">
                <a:solidFill>
                  <a:srgbClr val="666666"/>
                </a:solidFill>
                <a:latin typeface="Arial" panose="020B0604020202020204" pitchFamily="34" charset="0"/>
                <a:ea typeface="Roboto" pitchFamily="34" charset="-122"/>
                <a:cs typeface="Arial" panose="020B0604020202020204" pitchFamily="34" charset="0"/>
              </a:rPr>
              <a:t>Books or boxes work just fine</a:t>
            </a:r>
            <a:endParaRPr lang="en-US" sz="1950" dirty="0">
              <a:latin typeface="Arial" panose="020B0604020202020204" pitchFamily="34" charset="0"/>
            </a:endParaRPr>
          </a:p>
        </p:txBody>
      </p:sp>
      <p:pic>
        <p:nvPicPr>
          <p:cNvPr id="2050" name="Picture 2">
            <a:extLst>
              <a:ext uri="{FF2B5EF4-FFF2-40B4-BE49-F238E27FC236}">
                <a16:creationId xmlns:a16="http://schemas.microsoft.com/office/drawing/2014/main" id="{E7340DA9-72DC-DFE7-CF17-F3D4C5E75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103" y="2862025"/>
            <a:ext cx="8163842" cy="4626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68876" y="420832"/>
            <a:ext cx="5117523" cy="7008668"/>
          </a:xfrm>
          <a:prstGeom prst="rect">
            <a:avLst/>
          </a:prstGeom>
        </p:spPr>
      </p:pic>
      <p:sp>
        <p:nvSpPr>
          <p:cNvPr id="3" name="Text 0"/>
          <p:cNvSpPr/>
          <p:nvPr/>
        </p:nvSpPr>
        <p:spPr>
          <a:xfrm>
            <a:off x="6280190" y="3457456"/>
            <a:ext cx="8085242" cy="1587330"/>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Sound, Etiquette &amp; Confidence on Video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6280190" y="4375190"/>
            <a:ext cx="75564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1"/>
          <p:cNvSpPr/>
          <p:nvPr/>
        </p:nvSpPr>
        <p:spPr>
          <a:xfrm>
            <a:off x="6280190" y="2984659"/>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Simple Backgrounds</a:t>
            </a:r>
            <a:endParaRPr lang="en-US" sz="3900" dirty="0">
              <a:latin typeface="Arial" panose="020B0604020202020204" pitchFamily="34" charset="0"/>
            </a:endParaRPr>
          </a:p>
        </p:txBody>
      </p:sp>
      <p:sp>
        <p:nvSpPr>
          <p:cNvPr id="6" name="Shape 2"/>
          <p:cNvSpPr/>
          <p:nvPr/>
        </p:nvSpPr>
        <p:spPr>
          <a:xfrm>
            <a:off x="6280190" y="3902393"/>
            <a:ext cx="2386489" cy="1342430"/>
          </a:xfrm>
          <a:prstGeom prst="roundRect">
            <a:avLst>
              <a:gd name="adj" fmla="val 621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7" name="Text 3"/>
          <p:cNvSpPr/>
          <p:nvPr/>
        </p:nvSpPr>
        <p:spPr>
          <a:xfrm>
            <a:off x="6486168" y="4108371"/>
            <a:ext cx="1974532" cy="930473"/>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Busy backgrounds distract</a:t>
            </a:r>
            <a:endParaRPr lang="en-US" sz="1950" dirty="0">
              <a:latin typeface="Arial" panose="020B0604020202020204" pitchFamily="34" charset="0"/>
            </a:endParaRPr>
          </a:p>
        </p:txBody>
      </p:sp>
      <p:sp>
        <p:nvSpPr>
          <p:cNvPr id="8" name="Shape 4"/>
          <p:cNvSpPr/>
          <p:nvPr/>
        </p:nvSpPr>
        <p:spPr>
          <a:xfrm>
            <a:off x="8865037" y="3902393"/>
            <a:ext cx="2386608" cy="1342430"/>
          </a:xfrm>
          <a:prstGeom prst="roundRect">
            <a:avLst>
              <a:gd name="adj" fmla="val 621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9" name="Text 5"/>
          <p:cNvSpPr/>
          <p:nvPr/>
        </p:nvSpPr>
        <p:spPr>
          <a:xfrm>
            <a:off x="9071015" y="4108371"/>
            <a:ext cx="1974652"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Keep it calm and uncluttered</a:t>
            </a:r>
            <a:endParaRPr lang="en-US" sz="1950" dirty="0">
              <a:latin typeface="Arial" panose="020B0604020202020204" pitchFamily="34" charset="0"/>
            </a:endParaRPr>
          </a:p>
        </p:txBody>
      </p:sp>
      <p:sp>
        <p:nvSpPr>
          <p:cNvPr id="10" name="Shape 6"/>
          <p:cNvSpPr/>
          <p:nvPr/>
        </p:nvSpPr>
        <p:spPr>
          <a:xfrm>
            <a:off x="11450003" y="3902393"/>
            <a:ext cx="2386608" cy="1342430"/>
          </a:xfrm>
          <a:prstGeom prst="roundRect">
            <a:avLst>
              <a:gd name="adj" fmla="val 621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11" name="Text 7"/>
          <p:cNvSpPr/>
          <p:nvPr/>
        </p:nvSpPr>
        <p:spPr>
          <a:xfrm>
            <a:off x="11655981" y="4108371"/>
            <a:ext cx="1974652"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You are the focus</a:t>
            </a:r>
            <a:endParaRPr lang="en-US" sz="1950" dirty="0">
              <a:latin typeface="Arial" panose="020B0604020202020204" pitchFamily="34" charset="0"/>
            </a:endParaRPr>
          </a:p>
        </p:txBody>
      </p:sp>
      <p:sp>
        <p:nvSpPr>
          <p:cNvPr id="13" name="TextBox 12">
            <a:extLst>
              <a:ext uri="{FF2B5EF4-FFF2-40B4-BE49-F238E27FC236}">
                <a16:creationId xmlns:a16="http://schemas.microsoft.com/office/drawing/2014/main" id="{64585FAF-EA4B-C830-4782-05E56A0FD635}"/>
              </a:ext>
            </a:extLst>
          </p:cNvPr>
          <p:cNvSpPr txBox="1"/>
          <p:nvPr/>
        </p:nvSpPr>
        <p:spPr>
          <a:xfrm>
            <a:off x="3648173" y="3623763"/>
            <a:ext cx="7334054" cy="369332"/>
          </a:xfrm>
          <a:prstGeom prst="rect">
            <a:avLst/>
          </a:prstGeom>
          <a:noFill/>
        </p:spPr>
        <p:txBody>
          <a:bodyPr wrap="square">
            <a:spAutoFit/>
          </a:bodyPr>
          <a:lstStyle/>
          <a:p>
            <a:endParaRPr lang="en-US" dirty="0">
              <a:latin typeface="Arial" panose="020B0604020202020204" pitchFamily="34" charset="0"/>
            </a:endParaRPr>
          </a:p>
        </p:txBody>
      </p:sp>
      <p:pic>
        <p:nvPicPr>
          <p:cNvPr id="15" name="Picture 14">
            <a:extLst>
              <a:ext uri="{FF2B5EF4-FFF2-40B4-BE49-F238E27FC236}">
                <a16:creationId xmlns:a16="http://schemas.microsoft.com/office/drawing/2014/main" id="{0C43BDBC-1182-7820-BA04-134B4DACCCAE}"/>
              </a:ext>
            </a:extLst>
          </p:cNvPr>
          <p:cNvPicPr>
            <a:picLocks noChangeAspect="1"/>
          </p:cNvPicPr>
          <p:nvPr/>
        </p:nvPicPr>
        <p:blipFill>
          <a:blip r:embed="rId4"/>
          <a:stretch>
            <a:fillRect/>
          </a:stretch>
        </p:blipFill>
        <p:spPr>
          <a:xfrm>
            <a:off x="439678" y="470584"/>
            <a:ext cx="5252700" cy="7003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44186" y="498764"/>
            <a:ext cx="5486400" cy="7019059"/>
          </a:xfrm>
          <a:prstGeom prst="rect">
            <a:avLst/>
          </a:prstGeom>
        </p:spPr>
      </p:pic>
      <p:sp>
        <p:nvSpPr>
          <p:cNvPr id="3" name="Text 0"/>
          <p:cNvSpPr/>
          <p:nvPr/>
        </p:nvSpPr>
        <p:spPr>
          <a:xfrm>
            <a:off x="6280190" y="3147298"/>
            <a:ext cx="5615702"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The Sound of Connection</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6280190" y="4065032"/>
            <a:ext cx="75564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Audio is the hidden half of every call</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6280190" y="4685228"/>
            <a:ext cx="75564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A2B9F9"/>
                </a:solidFill>
                <a:effectLst/>
                <a:uLnTx/>
                <a:uFillTx/>
                <a:latin typeface="Arial" panose="020B0604020202020204" pitchFamily="34" charset="0"/>
                <a:ea typeface="Roboto" pitchFamily="34" charset="-122"/>
                <a:cs typeface="Arial" panose="020B0604020202020204" pitchFamily="34" charset="0"/>
              </a:rPr>
              <a:t>Clear sound matters more than perfect video</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1760815"/>
            <a:ext cx="8308300" cy="4707969"/>
          </a:xfrm>
          <a:prstGeom prst="rect">
            <a:avLst/>
          </a:prstGeom>
        </p:spPr>
      </p:pic>
      <p:sp>
        <p:nvSpPr>
          <p:cNvPr id="3" name="Text 0"/>
          <p:cNvSpPr/>
          <p:nvPr/>
        </p:nvSpPr>
        <p:spPr>
          <a:xfrm>
            <a:off x="9593818" y="2742962"/>
            <a:ext cx="4250293"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The Mute Button</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9593818" y="3561398"/>
            <a:ext cx="4250293"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Mute protects everyone</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9593818" y="4136946"/>
            <a:ext cx="4250293"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Think of it as closing the door when a truck drives by</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9593818" y="5109448"/>
            <a:ext cx="4250293"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A2B9F9"/>
                </a:solidFill>
                <a:effectLst/>
                <a:uLnTx/>
                <a:uFillTx/>
                <a:latin typeface="Arial" panose="020B0604020202020204" pitchFamily="34" charset="0"/>
                <a:ea typeface="Roboto" pitchFamily="34" charset="-122"/>
                <a:cs typeface="Arial" panose="020B0604020202020204" pitchFamily="34" charset="0"/>
              </a:rPr>
              <a:t>Unmute when speaking</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625090"/>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When to Use Mute</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3642003"/>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Background noise travels easily</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p:cNvSpPr/>
          <p:nvPr/>
        </p:nvSpPr>
        <p:spPr>
          <a:xfrm>
            <a:off x="793790" y="4262199"/>
            <a:ext cx="3111937" cy="722114"/>
          </a:xfrm>
          <a:prstGeom prst="roundRect">
            <a:avLst>
              <a:gd name="adj" fmla="val 11544"/>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999768" y="446817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Dogs</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p:cNvSpPr/>
          <p:nvPr/>
        </p:nvSpPr>
        <p:spPr>
          <a:xfrm>
            <a:off x="4104084" y="4262199"/>
            <a:ext cx="3111937" cy="722114"/>
          </a:xfrm>
          <a:prstGeom prst="roundRect">
            <a:avLst>
              <a:gd name="adj" fmla="val 11544"/>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4310063" y="446817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Doorbells</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6"/>
          <p:cNvSpPr/>
          <p:nvPr/>
        </p:nvSpPr>
        <p:spPr>
          <a:xfrm>
            <a:off x="7414379" y="4262199"/>
            <a:ext cx="3111937" cy="722114"/>
          </a:xfrm>
          <a:prstGeom prst="roundRect">
            <a:avLst>
              <a:gd name="adj" fmla="val 11544"/>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p:cNvSpPr/>
          <p:nvPr/>
        </p:nvSpPr>
        <p:spPr>
          <a:xfrm>
            <a:off x="7620357" y="446817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TVs</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8"/>
          <p:cNvSpPr/>
          <p:nvPr/>
        </p:nvSpPr>
        <p:spPr>
          <a:xfrm>
            <a:off x="10724674" y="4262199"/>
            <a:ext cx="3111937" cy="722114"/>
          </a:xfrm>
          <a:prstGeom prst="roundRect">
            <a:avLst>
              <a:gd name="adj" fmla="val 11544"/>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p:cNvSpPr/>
          <p:nvPr/>
        </p:nvSpPr>
        <p:spPr>
          <a:xfrm>
            <a:off x="10930652" y="446817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Side conversations</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10"/>
          <p:cNvSpPr/>
          <p:nvPr/>
        </p:nvSpPr>
        <p:spPr>
          <a:xfrm>
            <a:off x="793790" y="5207556"/>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Mute keeps the visit respectful</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644236"/>
            <a:ext cx="5091545" cy="6946323"/>
          </a:xfrm>
          <a:prstGeom prst="rect">
            <a:avLst/>
          </a:prstGeom>
        </p:spPr>
      </p:pic>
      <p:sp>
        <p:nvSpPr>
          <p:cNvPr id="3" name="Text 0"/>
          <p:cNvSpPr/>
          <p:nvPr/>
        </p:nvSpPr>
        <p:spPr>
          <a:xfrm>
            <a:off x="793790" y="2899291"/>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Echoes and Feedback</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650915" y="3817025"/>
            <a:ext cx="3821906" cy="1513165"/>
          </a:xfrm>
          <a:prstGeom prst="roundRect">
            <a:avLst>
              <a:gd name="adj" fmla="val 9444"/>
            </a:avLst>
          </a:prstGeom>
          <a:solidFill>
            <a:srgbClr val="A2B9F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849273" y="4015383"/>
            <a:ext cx="3425190" cy="620316"/>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Arial" panose="020B0604020202020204" pitchFamily="34" charset="0"/>
                <a:ea typeface="Roboto Medium" pitchFamily="34" charset="-122"/>
                <a:cs typeface="Arial" panose="020B0604020202020204" pitchFamily="34" charset="0"/>
              </a:rPr>
              <a:t>Two devices in one room will fight each other</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849273" y="4834057"/>
            <a:ext cx="3425190"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000000"/>
                </a:solidFill>
                <a:effectLst/>
                <a:uLnTx/>
                <a:uFillTx/>
                <a:latin typeface="Arial" panose="020B0604020202020204" pitchFamily="34" charset="0"/>
                <a:ea typeface="Roboto" pitchFamily="34" charset="-122"/>
                <a:cs typeface="Arial" panose="020B0604020202020204" pitchFamily="34" charset="0"/>
              </a:rPr>
              <a:t>Turn volume off on one device</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4821674" y="3995618"/>
            <a:ext cx="3536156"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This is physics — not user error</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942630"/>
            <a:ext cx="6847284" cy="855821"/>
          </a:xfrm>
          <a:prstGeom prst="rect">
            <a:avLst/>
          </a:prstGeom>
          <a:noFill/>
          <a:ln/>
        </p:spPr>
        <p:txBody>
          <a:bodyPr wrap="none" lIns="0" tIns="0" rIns="0" bIns="0" rtlCol="0" anchor="t"/>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5350" b="0" i="0" u="none" strike="noStrike" kern="1200" cap="none" spc="0" normalizeH="0" baseline="0" noProof="0" dirty="0">
                <a:ln>
                  <a:noFill/>
                </a:ln>
                <a:solidFill>
                  <a:srgbClr val="A2B9F9"/>
                </a:solidFill>
                <a:effectLst/>
                <a:uLnTx/>
                <a:uFillTx/>
                <a:latin typeface="Arial" panose="020B0604020202020204" pitchFamily="34" charset="0"/>
                <a:ea typeface="Roboto Medium" pitchFamily="34" charset="-122"/>
                <a:cs typeface="Arial" panose="020B0604020202020204" pitchFamily="34" charset="0"/>
              </a:rPr>
              <a:t>Video Etiquette</a:t>
            </a:r>
            <a:endParaRPr kumimoji="0" lang="en-US" sz="5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4096107"/>
            <a:ext cx="5410676" cy="496133"/>
          </a:xfrm>
          <a:prstGeom prst="rect">
            <a:avLst/>
          </a:prstGeom>
          <a:noFill/>
          <a:ln/>
        </p:spPr>
        <p:txBody>
          <a:bodyPr wrap="none" lIns="0" tIns="0" rIns="0" bIns="0" rtlCol="0" anchor="t"/>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Being present in a digital room</a:t>
            </a: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4889897"/>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Moving from "user" to "guest"</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631400"/>
            <a:ext cx="4250293" cy="1240155"/>
          </a:xfrm>
          <a:prstGeom prst="rect">
            <a:avLst/>
          </a:prstGeom>
          <a:noFill/>
          <a:ln/>
        </p:spPr>
        <p:txBody>
          <a:bodyPr wrap="squar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Eye Contact on Video</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4069913"/>
            <a:ext cx="4250293"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Look at the camera, not yourself</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4645462"/>
            <a:ext cx="4250293"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The lens is the other person's eye</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793790" y="5221010"/>
            <a:ext cx="4250293"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A2B9F9"/>
                </a:solidFill>
                <a:effectLst/>
                <a:uLnTx/>
                <a:uFillTx/>
                <a:latin typeface="Arial" panose="020B0604020202020204" pitchFamily="34" charset="0"/>
                <a:ea typeface="Roboto" pitchFamily="34" charset="-122"/>
                <a:cs typeface="Arial" panose="020B0604020202020204" pitchFamily="34" charset="0"/>
              </a:rPr>
              <a:t>It feels strange — but it works</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0" descr="preencoded.png"/>
          <p:cNvPicPr>
            <a:picLocks noChangeAspect="1"/>
          </p:cNvPicPr>
          <p:nvPr/>
        </p:nvPicPr>
        <p:blipFill>
          <a:blip r:embed="rId3"/>
          <a:stretch>
            <a:fillRect/>
          </a:stretch>
        </p:blipFill>
        <p:spPr>
          <a:xfrm>
            <a:off x="5535811" y="1760815"/>
            <a:ext cx="8308300" cy="470796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59772" y="643196"/>
            <a:ext cx="5226627" cy="6742662"/>
          </a:xfrm>
          <a:prstGeom prst="rect">
            <a:avLst/>
          </a:prstGeom>
        </p:spPr>
      </p:pic>
      <p:sp>
        <p:nvSpPr>
          <p:cNvPr id="3" name="Text 0"/>
          <p:cNvSpPr/>
          <p:nvPr/>
        </p:nvSpPr>
        <p:spPr>
          <a:xfrm>
            <a:off x="6280190" y="2420183"/>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Staying Grounded</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80190" y="3362682"/>
            <a:ext cx="198358" cy="198358"/>
          </a:xfrm>
          <a:prstGeom prst="rect">
            <a:avLst/>
          </a:prstGeom>
        </p:spPr>
      </p:pic>
      <p:sp>
        <p:nvSpPr>
          <p:cNvPr id="5" name="Shape 1"/>
          <p:cNvSpPr/>
          <p:nvPr/>
        </p:nvSpPr>
        <p:spPr>
          <a:xfrm>
            <a:off x="6280190" y="3652242"/>
            <a:ext cx="7556421" cy="22860"/>
          </a:xfrm>
          <a:prstGeom prst="rect">
            <a:avLst/>
          </a:prstGeom>
          <a:solidFill>
            <a:srgbClr val="A2B9F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6280190" y="3797141"/>
            <a:ext cx="4068128"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Avoid walking around with the phone</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3"/>
          <p:cNvSpPr/>
          <p:nvPr/>
        </p:nvSpPr>
        <p:spPr>
          <a:xfrm>
            <a:off x="6280190" y="4226362"/>
            <a:ext cx="7556421"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Shaky video makes viewers uncomfortable</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80190" y="4915853"/>
            <a:ext cx="198358" cy="198358"/>
          </a:xfrm>
          <a:prstGeom prst="rect">
            <a:avLst/>
          </a:prstGeom>
        </p:spPr>
      </p:pic>
      <p:sp>
        <p:nvSpPr>
          <p:cNvPr id="9" name="Shape 4"/>
          <p:cNvSpPr/>
          <p:nvPr/>
        </p:nvSpPr>
        <p:spPr>
          <a:xfrm>
            <a:off x="6280190" y="5205413"/>
            <a:ext cx="7556421" cy="22860"/>
          </a:xfrm>
          <a:prstGeom prst="rect">
            <a:avLst/>
          </a:prstGeom>
          <a:solidFill>
            <a:srgbClr val="A2B9F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5"/>
          <p:cNvSpPr/>
          <p:nvPr/>
        </p:nvSpPr>
        <p:spPr>
          <a:xfrm>
            <a:off x="6280190" y="5350312"/>
            <a:ext cx="3875961"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Set the device down when possible</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AE9E-2B1D-45C0-E476-91A29FBBD42C}"/>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97B9722B-AAA2-0667-A9F4-4057A62624EE}"/>
              </a:ext>
            </a:extLst>
          </p:cNvPr>
          <p:cNvGrpSpPr/>
          <p:nvPr/>
        </p:nvGrpSpPr>
        <p:grpSpPr>
          <a:xfrm>
            <a:off x="816651" y="1594695"/>
            <a:ext cx="13042820" cy="5563431"/>
            <a:chOff x="793790" y="3015496"/>
            <a:chExt cx="13042820" cy="5563432"/>
          </a:xfrm>
        </p:grpSpPr>
        <p:sp>
          <p:nvSpPr>
            <p:cNvPr id="2" name="Text 0">
              <a:extLst>
                <a:ext uri="{FF2B5EF4-FFF2-40B4-BE49-F238E27FC236}">
                  <a16:creationId xmlns:a16="http://schemas.microsoft.com/office/drawing/2014/main" id="{71410042-D04E-BE3D-CD62-E0F7028019B2}"/>
                </a:ext>
              </a:extLst>
            </p:cNvPr>
            <p:cNvSpPr/>
            <p:nvPr/>
          </p:nvSpPr>
          <p:spPr>
            <a:xfrm>
              <a:off x="793790" y="3015496"/>
              <a:ext cx="6068497" cy="589121"/>
            </a:xfrm>
            <a:prstGeom prst="rect">
              <a:avLst/>
            </a:prstGeom>
            <a:noFill/>
            <a:ln/>
          </p:spPr>
          <p:txBody>
            <a:bodyPr wrap="none" lIns="0" tIns="0" rIns="0" bIns="0" rtlCol="0" anchor="t"/>
            <a:lstStyle/>
            <a:p>
              <a:pPr marL="0" marR="0" lvl="0" indent="0" algn="l" defTabSz="914364" rtl="0" eaLnBrk="1" fontAlgn="auto" latinLnBrk="0" hangingPunct="1">
                <a:lnSpc>
                  <a:spcPts val="46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DM Sans Semi Bold" pitchFamily="34" charset="-122"/>
                  <a:cs typeface="Arial" panose="020B0604020202020204" pitchFamily="34" charset="0"/>
                  <a:sym typeface="Arial"/>
                </a:rPr>
                <a:t>Meet Jim Kallaugher</a:t>
              </a:r>
              <a:r>
                <a:rPr kumimoji="0" lang="en-US" sz="37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DM Sans Semi Bold" pitchFamily="34" charset="-122"/>
                  <a:cs typeface="Arial" panose="020B0604020202020204" pitchFamily="34" charset="0"/>
                  <a:sym typeface="Arial"/>
                </a:rPr>
                <a:t>: </a:t>
              </a:r>
              <a:r>
                <a:rPr kumimoji="0" lang="en-US" sz="37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DM Sans Semi Bold" pitchFamily="34" charset="-122"/>
                  <a:cs typeface="Arial" panose="020B0604020202020204" pitchFamily="34" charset="0"/>
                  <a:sym typeface="Arial"/>
                </a:rPr>
                <a:t>CSC Member &amp; Volunteer</a:t>
              </a:r>
              <a:endParaRPr kumimoji="0" lang="en-US" sz="37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a:sym typeface="Arial"/>
              </a:endParaRPr>
            </a:p>
          </p:txBody>
        </p:sp>
        <p:sp>
          <p:nvSpPr>
            <p:cNvPr id="3" name="Shape 1">
              <a:extLst>
                <a:ext uri="{FF2B5EF4-FFF2-40B4-BE49-F238E27FC236}">
                  <a16:creationId xmlns:a16="http://schemas.microsoft.com/office/drawing/2014/main" id="{37A031A9-4F30-BFD0-D1AD-FACF8F4F9A3E}"/>
                </a:ext>
              </a:extLst>
            </p:cNvPr>
            <p:cNvSpPr/>
            <p:nvPr/>
          </p:nvSpPr>
          <p:spPr>
            <a:xfrm>
              <a:off x="793790" y="3887391"/>
              <a:ext cx="4221956" cy="2443877"/>
            </a:xfrm>
            <a:prstGeom prst="roundRect">
              <a:avLst>
                <a:gd name="adj" fmla="val 1157"/>
              </a:avLst>
            </a:prstGeom>
            <a:solidFill>
              <a:srgbClr val="F2EEEE"/>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Shape 2">
              <a:extLst>
                <a:ext uri="{FF2B5EF4-FFF2-40B4-BE49-F238E27FC236}">
                  <a16:creationId xmlns:a16="http://schemas.microsoft.com/office/drawing/2014/main" id="{5D9F45EF-3BBE-C631-741C-A5750EF2AC96}"/>
                </a:ext>
              </a:extLst>
            </p:cNvPr>
            <p:cNvSpPr/>
            <p:nvPr/>
          </p:nvSpPr>
          <p:spPr>
            <a:xfrm>
              <a:off x="982266" y="4075867"/>
              <a:ext cx="565547" cy="565547"/>
            </a:xfrm>
            <a:prstGeom prst="roundRect">
              <a:avLst>
                <a:gd name="adj" fmla="val 16166801"/>
              </a:avLst>
            </a:prstGeom>
            <a:solidFill>
              <a:schemeClr val="accent1">
                <a:lumMod val="75000"/>
              </a:schemeClr>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5" name="Image 1" descr="preencoded.png">
              <a:extLst>
                <a:ext uri="{FF2B5EF4-FFF2-40B4-BE49-F238E27FC236}">
                  <a16:creationId xmlns:a16="http://schemas.microsoft.com/office/drawing/2014/main" id="{53C7F804-A77A-8707-5015-A32FC8E674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7761" y="4231362"/>
              <a:ext cx="254437" cy="254437"/>
            </a:xfrm>
            <a:prstGeom prst="rect">
              <a:avLst/>
            </a:prstGeom>
          </p:spPr>
        </p:pic>
        <p:sp>
          <p:nvSpPr>
            <p:cNvPr id="6" name="Text 3">
              <a:extLst>
                <a:ext uri="{FF2B5EF4-FFF2-40B4-BE49-F238E27FC236}">
                  <a16:creationId xmlns:a16="http://schemas.microsoft.com/office/drawing/2014/main" id="{B92A167B-2BA9-D579-09CD-98FF630A8D20}"/>
                </a:ext>
              </a:extLst>
            </p:cNvPr>
            <p:cNvSpPr/>
            <p:nvPr/>
          </p:nvSpPr>
          <p:spPr>
            <a:xfrm>
              <a:off x="1008162" y="4706124"/>
              <a:ext cx="2356842" cy="294680"/>
            </a:xfrm>
            <a:prstGeom prst="rect">
              <a:avLst/>
            </a:prstGeom>
            <a:noFill/>
            <a:ln/>
          </p:spPr>
          <p:txBody>
            <a:bodyPr wrap="none" lIns="0" tIns="0" rIns="0" bIns="0" rtlCol="0" anchor="t"/>
            <a:lstStyle/>
            <a:p>
              <a:pPr marL="0" marR="0" lvl="0" indent="0" algn="l" defTabSz="914364"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64646"/>
                  </a:solidFill>
                  <a:effectLst/>
                  <a:uLnTx/>
                  <a:uFillTx/>
                  <a:latin typeface="Arial" panose="020B0604020202020204" pitchFamily="34" charset="0"/>
                  <a:ea typeface="DM Sans Semi Bold" pitchFamily="34" charset="-122"/>
                  <a:cs typeface="Arial" panose="020B0604020202020204" pitchFamily="34" charset="0"/>
                  <a:sym typeface="Arial"/>
                </a:rPr>
                <a:t>Red Glen Electronics</a:t>
              </a:r>
              <a:endParaRPr kumimoji="0" lang="en-US" sz="18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 name="Text 4">
              <a:extLst>
                <a:ext uri="{FF2B5EF4-FFF2-40B4-BE49-F238E27FC236}">
                  <a16:creationId xmlns:a16="http://schemas.microsoft.com/office/drawing/2014/main" id="{DE19DC6A-B954-7620-38A9-31117768825D}"/>
                </a:ext>
              </a:extLst>
            </p:cNvPr>
            <p:cNvSpPr/>
            <p:nvPr/>
          </p:nvSpPr>
          <p:spPr>
            <a:xfrm>
              <a:off x="1008162" y="5050334"/>
              <a:ext cx="3845004" cy="905113"/>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Founder and operator, with</a:t>
              </a:r>
              <a:b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b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friendly </a:t>
              </a:r>
              <a:r>
                <a:rPr kumimoji="0" lang="en-US" sz="2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a:t>
              </a:r>
              <a:r>
                <a:rPr kumimoji="0" lang="en-US" sz="20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Inter Medium" pitchFamily="34" charset="-122"/>
                  <a:cs typeface="Arial" panose="020B0604020202020204" pitchFamily="34" charset="0"/>
                  <a:sym typeface="Arial"/>
                </a:rPr>
                <a:t>Home Tech Help for Hire” </a:t>
              </a:r>
              <a:r>
                <a:rPr kumimoji="0" lang="en-US" sz="2000" b="0"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f</a:t>
              </a: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or Boomers.</a:t>
              </a:r>
              <a:b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b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8" name="Shape 5">
              <a:extLst>
                <a:ext uri="{FF2B5EF4-FFF2-40B4-BE49-F238E27FC236}">
                  <a16:creationId xmlns:a16="http://schemas.microsoft.com/office/drawing/2014/main" id="{206D784A-8550-322A-914D-E1BE8A902B52}"/>
                </a:ext>
              </a:extLst>
            </p:cNvPr>
            <p:cNvSpPr/>
            <p:nvPr/>
          </p:nvSpPr>
          <p:spPr>
            <a:xfrm>
              <a:off x="5291759" y="3891497"/>
              <a:ext cx="4221956" cy="2443877"/>
            </a:xfrm>
            <a:prstGeom prst="roundRect">
              <a:avLst>
                <a:gd name="adj" fmla="val 1157"/>
              </a:avLst>
            </a:prstGeom>
            <a:solidFill>
              <a:srgbClr val="F2EEEE"/>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 name="Shape 6">
              <a:extLst>
                <a:ext uri="{FF2B5EF4-FFF2-40B4-BE49-F238E27FC236}">
                  <a16:creationId xmlns:a16="http://schemas.microsoft.com/office/drawing/2014/main" id="{F0CF68A1-D199-FBC2-C0C5-5AB9970E056C}"/>
                </a:ext>
              </a:extLst>
            </p:cNvPr>
            <p:cNvSpPr/>
            <p:nvPr/>
          </p:nvSpPr>
          <p:spPr>
            <a:xfrm>
              <a:off x="5392698" y="4075867"/>
              <a:ext cx="565547" cy="565547"/>
            </a:xfrm>
            <a:prstGeom prst="roundRect">
              <a:avLst>
                <a:gd name="adj" fmla="val 16166801"/>
              </a:avLst>
            </a:prstGeom>
            <a:solidFill>
              <a:schemeClr val="accent1">
                <a:lumMod val="75000"/>
              </a:schemeClr>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0" name="Image 2" descr="preencoded.png">
              <a:extLst>
                <a:ext uri="{FF2B5EF4-FFF2-40B4-BE49-F238E27FC236}">
                  <a16:creationId xmlns:a16="http://schemas.microsoft.com/office/drawing/2014/main" id="{050158B5-95E5-3A7B-6F64-B0427CA6E4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48193" y="4231362"/>
              <a:ext cx="254437" cy="254437"/>
            </a:xfrm>
            <a:prstGeom prst="rect">
              <a:avLst/>
            </a:prstGeom>
          </p:spPr>
        </p:pic>
        <p:sp>
          <p:nvSpPr>
            <p:cNvPr id="11" name="Text 7">
              <a:extLst>
                <a:ext uri="{FF2B5EF4-FFF2-40B4-BE49-F238E27FC236}">
                  <a16:creationId xmlns:a16="http://schemas.microsoft.com/office/drawing/2014/main" id="{EED90184-B368-E7A0-B7F6-957FFA802C3F}"/>
                </a:ext>
              </a:extLst>
            </p:cNvPr>
            <p:cNvSpPr/>
            <p:nvPr/>
          </p:nvSpPr>
          <p:spPr>
            <a:xfrm>
              <a:off x="5392698" y="4730948"/>
              <a:ext cx="2356842" cy="294680"/>
            </a:xfrm>
            <a:prstGeom prst="rect">
              <a:avLst/>
            </a:prstGeom>
            <a:noFill/>
            <a:ln/>
          </p:spPr>
          <p:txBody>
            <a:bodyPr wrap="none" lIns="0" tIns="0" rIns="0" bIns="0" rtlCol="0" anchor="t"/>
            <a:lstStyle/>
            <a:p>
              <a:pPr marL="0" marR="0" lvl="0" indent="0" algn="l" defTabSz="914364"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M Sans Semi Bold" pitchFamily="34" charset="-122"/>
                  <a:cs typeface="Arial" panose="020B0604020202020204" pitchFamily="34" charset="0"/>
                  <a:sym typeface="Arial"/>
                </a:rPr>
                <a:t>Weekly</a:t>
              </a:r>
              <a:r>
                <a:rPr kumimoji="0" lang="en-US" sz="1850" b="1" i="0" u="none" strike="noStrike" kern="1200" cap="none" spc="0" normalizeH="0" baseline="0" noProof="0" dirty="0">
                  <a:ln>
                    <a:noFill/>
                  </a:ln>
                  <a:solidFill>
                    <a:srgbClr val="464646"/>
                  </a:solidFill>
                  <a:effectLst/>
                  <a:uLnTx/>
                  <a:uFillTx/>
                  <a:latin typeface="Arial" panose="020B0604020202020204" pitchFamily="34" charset="0"/>
                  <a:ea typeface="DM Sans Semi Bold" pitchFamily="34" charset="-122"/>
                  <a:cs typeface="Arial" panose="020B0604020202020204" pitchFamily="34" charset="0"/>
                  <a:sym typeface="Arial"/>
                </a:rPr>
                <a:t> </a:t>
              </a:r>
              <a:r>
                <a:rPr kumimoji="0" lang="en-US" sz="18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M Sans Semi Bold" pitchFamily="34" charset="-122"/>
                  <a:cs typeface="Arial" panose="020B0604020202020204" pitchFamily="34" charset="0"/>
                  <a:sym typeface="Arial"/>
                </a:rPr>
                <a:t>Tech Tuesdays</a:t>
              </a:r>
              <a:endParaRPr kumimoji="0" lang="en-US" sz="185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sym typeface="Arial"/>
              </a:endParaRPr>
            </a:p>
          </p:txBody>
        </p:sp>
        <p:sp>
          <p:nvSpPr>
            <p:cNvPr id="12" name="Text 8">
              <a:extLst>
                <a:ext uri="{FF2B5EF4-FFF2-40B4-BE49-F238E27FC236}">
                  <a16:creationId xmlns:a16="http://schemas.microsoft.com/office/drawing/2014/main" id="{57D71759-1FCC-9031-5A26-C6729528ABDB}"/>
                </a:ext>
              </a:extLst>
            </p:cNvPr>
            <p:cNvSpPr/>
            <p:nvPr/>
          </p:nvSpPr>
          <p:spPr>
            <a:xfrm>
              <a:off x="5392698" y="5050334"/>
              <a:ext cx="3845004" cy="968215"/>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Inter Medium" pitchFamily="34" charset="-122"/>
                  <a:cs typeface="Arial" panose="020B0604020202020204" pitchFamily="34" charset="0"/>
                  <a:sym typeface="Arial"/>
                </a:rPr>
                <a:t>Volunteer</a:t>
              </a:r>
              <a:r>
                <a:rPr kumimoji="0" lang="en-US"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Inter Medium" pitchFamily="34" charset="-122"/>
                  <a:cs typeface="Arial" panose="020B0604020202020204" pitchFamily="34" charset="0"/>
                  <a:sym typeface="Arial"/>
                </a:rPr>
                <a:t> </a:t>
              </a:r>
              <a:r>
                <a:rPr kumimoji="0" lang="en-US" sz="20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Inter Medium" pitchFamily="34" charset="-122"/>
                  <a:cs typeface="Arial" panose="020B0604020202020204" pitchFamily="34" charset="0"/>
                  <a:sym typeface="Arial"/>
                </a:rPr>
                <a:t>tech support </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Inter Medium" pitchFamily="34" charset="-122"/>
                  <a:cs typeface="Arial" panose="020B0604020202020204" pitchFamily="34" charset="0"/>
                  <a:sym typeface="Arial"/>
                </a:rPr>
                <a:t>and </a:t>
              </a: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guidance to community members on Tuesday afternoons.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3" name="Shape 9">
              <a:extLst>
                <a:ext uri="{FF2B5EF4-FFF2-40B4-BE49-F238E27FC236}">
                  <a16:creationId xmlns:a16="http://schemas.microsoft.com/office/drawing/2014/main" id="{AE8D95F0-1C6E-1E35-1651-93C139683446}"/>
                </a:ext>
              </a:extLst>
            </p:cNvPr>
            <p:cNvSpPr/>
            <p:nvPr/>
          </p:nvSpPr>
          <p:spPr>
            <a:xfrm>
              <a:off x="9614654" y="3887391"/>
              <a:ext cx="4221956" cy="2443877"/>
            </a:xfrm>
            <a:prstGeom prst="roundRect">
              <a:avLst>
                <a:gd name="adj" fmla="val 1157"/>
              </a:avLst>
            </a:prstGeom>
            <a:solidFill>
              <a:srgbClr val="F2EEEE"/>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Shape 10">
              <a:extLst>
                <a:ext uri="{FF2B5EF4-FFF2-40B4-BE49-F238E27FC236}">
                  <a16:creationId xmlns:a16="http://schemas.microsoft.com/office/drawing/2014/main" id="{FC83B78D-1EA7-62C3-83BB-88C314F4D4C2}"/>
                </a:ext>
              </a:extLst>
            </p:cNvPr>
            <p:cNvSpPr/>
            <p:nvPr/>
          </p:nvSpPr>
          <p:spPr>
            <a:xfrm>
              <a:off x="9803130" y="4075867"/>
              <a:ext cx="565547" cy="565547"/>
            </a:xfrm>
            <a:prstGeom prst="roundRect">
              <a:avLst>
                <a:gd name="adj" fmla="val 16166801"/>
              </a:avLst>
            </a:prstGeom>
            <a:solidFill>
              <a:schemeClr val="accent1">
                <a:lumMod val="75000"/>
              </a:schemeClr>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5" name="Image 3" descr="preencoded.png">
              <a:extLst>
                <a:ext uri="{FF2B5EF4-FFF2-40B4-BE49-F238E27FC236}">
                  <a16:creationId xmlns:a16="http://schemas.microsoft.com/office/drawing/2014/main" id="{A0B619FB-2FB0-5A7D-EB51-6329A8AC911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58626" y="4231362"/>
              <a:ext cx="254437" cy="254437"/>
            </a:xfrm>
            <a:prstGeom prst="rect">
              <a:avLst/>
            </a:prstGeom>
          </p:spPr>
        </p:pic>
        <p:sp>
          <p:nvSpPr>
            <p:cNvPr id="16" name="Text 11">
              <a:extLst>
                <a:ext uri="{FF2B5EF4-FFF2-40B4-BE49-F238E27FC236}">
                  <a16:creationId xmlns:a16="http://schemas.microsoft.com/office/drawing/2014/main" id="{14BB6562-8868-8261-D8C1-11DCBA34D5CA}"/>
                </a:ext>
              </a:extLst>
            </p:cNvPr>
            <p:cNvSpPr/>
            <p:nvPr/>
          </p:nvSpPr>
          <p:spPr>
            <a:xfrm>
              <a:off x="9803130" y="4730948"/>
              <a:ext cx="2640687" cy="294680"/>
            </a:xfrm>
            <a:prstGeom prst="rect">
              <a:avLst/>
            </a:prstGeom>
            <a:noFill/>
            <a:ln/>
          </p:spPr>
          <p:txBody>
            <a:bodyPr wrap="none" lIns="0" tIns="0" rIns="0" bIns="0" rtlCol="0" anchor="t"/>
            <a:lstStyle/>
            <a:p>
              <a:pPr marL="0" marR="0" lvl="0" indent="0" algn="l" defTabSz="914364"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64646"/>
                  </a:solidFill>
                  <a:effectLst/>
                  <a:uLnTx/>
                  <a:uFillTx/>
                  <a:latin typeface="Arial" panose="020B0604020202020204" pitchFamily="34" charset="0"/>
                  <a:ea typeface="DM Sans Semi Bold" pitchFamily="34" charset="-122"/>
                  <a:cs typeface="Arial" panose="020B0604020202020204" pitchFamily="34" charset="0"/>
                  <a:sym typeface="Arial"/>
                </a:rPr>
                <a:t>Monthly Tech Presentations</a:t>
              </a:r>
              <a:endParaRPr kumimoji="0" lang="en-US" sz="18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7" name="Text 12">
              <a:extLst>
                <a:ext uri="{FF2B5EF4-FFF2-40B4-BE49-F238E27FC236}">
                  <a16:creationId xmlns:a16="http://schemas.microsoft.com/office/drawing/2014/main" id="{205F5829-8CBE-B7D7-9438-73D4D600E5EC}"/>
                </a:ext>
              </a:extLst>
            </p:cNvPr>
            <p:cNvSpPr/>
            <p:nvPr/>
          </p:nvSpPr>
          <p:spPr>
            <a:xfrm>
              <a:off x="9803130" y="5072740"/>
              <a:ext cx="3845004" cy="1205448"/>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Conduct </a:t>
              </a:r>
              <a:r>
                <a:rPr kumimoji="0" lang="en-US" sz="20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Inter Medium" pitchFamily="34" charset="-122"/>
                  <a:cs typeface="Arial" panose="020B0604020202020204" pitchFamily="34" charset="0"/>
                  <a:sym typeface="Arial"/>
                </a:rPr>
                <a:t>tech topic seminars </a:t>
              </a: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for better understanding &amp; to encourage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confidence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8" name="Text 13">
              <a:extLst>
                <a:ext uri="{FF2B5EF4-FFF2-40B4-BE49-F238E27FC236}">
                  <a16:creationId xmlns:a16="http://schemas.microsoft.com/office/drawing/2014/main" id="{6BDE9951-7348-CD0F-84C3-98A4BA554A2E}"/>
                </a:ext>
              </a:extLst>
            </p:cNvPr>
            <p:cNvSpPr/>
            <p:nvPr/>
          </p:nvSpPr>
          <p:spPr>
            <a:xfrm>
              <a:off x="888087" y="7118390"/>
              <a:ext cx="12760047" cy="603409"/>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Inter Medium" pitchFamily="34" charset="-122"/>
                  <a:cs typeface="Arial" panose="020B0604020202020204" pitchFamily="34" charset="0"/>
                  <a:sym typeface="Arial"/>
                </a:rPr>
                <a:t>With </a:t>
              </a:r>
              <a:r>
                <a:rPr kumimoji="0" lang="en-US" sz="2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25+ years of experience making technology clear, simple, and accessible.</a:t>
              </a:r>
              <a:endParaRPr kumimoji="0" lang="en-US"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a:sym typeface="Arial"/>
              </a:endParaRPr>
            </a:p>
          </p:txBody>
        </p:sp>
        <p:sp>
          <p:nvSpPr>
            <p:cNvPr id="19" name="Shape 14">
              <a:extLst>
                <a:ext uri="{FF2B5EF4-FFF2-40B4-BE49-F238E27FC236}">
                  <a16:creationId xmlns:a16="http://schemas.microsoft.com/office/drawing/2014/main" id="{EC9A27D5-A2B0-A4AF-541C-255FDCB7A437}"/>
                </a:ext>
              </a:extLst>
            </p:cNvPr>
            <p:cNvSpPr/>
            <p:nvPr/>
          </p:nvSpPr>
          <p:spPr>
            <a:xfrm>
              <a:off x="793790" y="6543318"/>
              <a:ext cx="22860" cy="1027509"/>
            </a:xfrm>
            <a:prstGeom prst="rect">
              <a:avLst/>
            </a:prstGeom>
            <a:solidFill>
              <a:srgbClr val="1C9770"/>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 name="TextBox 19">
              <a:extLst>
                <a:ext uri="{FF2B5EF4-FFF2-40B4-BE49-F238E27FC236}">
                  <a16:creationId xmlns:a16="http://schemas.microsoft.com/office/drawing/2014/main" id="{E2628CB4-9255-42AC-0256-D4CFBF89B489}"/>
                </a:ext>
              </a:extLst>
            </p:cNvPr>
            <p:cNvSpPr txBox="1"/>
            <p:nvPr/>
          </p:nvSpPr>
          <p:spPr>
            <a:xfrm>
              <a:off x="805219" y="8055708"/>
              <a:ext cx="8350865" cy="52322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E97132">
                    <a:lumMod val="75000"/>
                  </a:srgbClr>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86142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855952"/>
            <a:ext cx="5570696"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The Early Bird Advantage</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793790" y="3872865"/>
            <a:ext cx="4347567" cy="793790"/>
          </a:xfrm>
          <a:prstGeom prst="rect">
            <a:avLst/>
          </a:prstGeom>
        </p:spPr>
      </p:pic>
      <p:sp>
        <p:nvSpPr>
          <p:cNvPr id="4" name="Text 1"/>
          <p:cNvSpPr/>
          <p:nvPr/>
        </p:nvSpPr>
        <p:spPr>
          <a:xfrm>
            <a:off x="992148" y="4865013"/>
            <a:ext cx="2506980"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Join five minutes early</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1" descr="preencoded.png"/>
          <p:cNvPicPr>
            <a:picLocks noChangeAspect="1"/>
          </p:cNvPicPr>
          <p:nvPr/>
        </p:nvPicPr>
        <p:blipFill>
          <a:blip r:embed="rId4"/>
          <a:stretch>
            <a:fillRect/>
          </a:stretch>
        </p:blipFill>
        <p:spPr>
          <a:xfrm>
            <a:off x="5141357" y="3872865"/>
            <a:ext cx="4347567" cy="793790"/>
          </a:xfrm>
          <a:prstGeom prst="rect">
            <a:avLst/>
          </a:prstGeom>
        </p:spPr>
      </p:pic>
      <p:sp>
        <p:nvSpPr>
          <p:cNvPr id="6" name="Text 2"/>
          <p:cNvSpPr/>
          <p:nvPr/>
        </p:nvSpPr>
        <p:spPr>
          <a:xfrm>
            <a:off x="5339715" y="4865013"/>
            <a:ext cx="2801183"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Check lighting and sound</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5"/>
          <a:stretch>
            <a:fillRect/>
          </a:stretch>
        </p:blipFill>
        <p:spPr>
          <a:xfrm>
            <a:off x="9488924" y="3872865"/>
            <a:ext cx="4347567" cy="793790"/>
          </a:xfrm>
          <a:prstGeom prst="rect">
            <a:avLst/>
          </a:prstGeom>
        </p:spPr>
      </p:pic>
      <p:sp>
        <p:nvSpPr>
          <p:cNvPr id="8" name="Text 3"/>
          <p:cNvSpPr/>
          <p:nvPr/>
        </p:nvSpPr>
        <p:spPr>
          <a:xfrm>
            <a:off x="9687282" y="4865013"/>
            <a:ext cx="342709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Settle in before the visit begins</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1760815"/>
            <a:ext cx="8308300" cy="4707969"/>
          </a:xfrm>
          <a:prstGeom prst="rect">
            <a:avLst/>
          </a:prstGeom>
        </p:spPr>
      </p:pic>
      <p:sp>
        <p:nvSpPr>
          <p:cNvPr id="3" name="Text 0"/>
          <p:cNvSpPr/>
          <p:nvPr/>
        </p:nvSpPr>
        <p:spPr>
          <a:xfrm>
            <a:off x="9593818" y="2631400"/>
            <a:ext cx="4250293" cy="1240155"/>
          </a:xfrm>
          <a:prstGeom prst="rect">
            <a:avLst/>
          </a:prstGeom>
          <a:noFill/>
          <a:ln/>
        </p:spPr>
        <p:txBody>
          <a:bodyPr wrap="squar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When Technology Trips</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9593818" y="4069913"/>
            <a:ext cx="4250293"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Freezes and glitches happen</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9593818" y="4645462"/>
            <a:ext cx="4250293"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It's usually the internet — not you</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9593818" y="5221010"/>
            <a:ext cx="4250293"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A2B9F9"/>
                </a:solidFill>
                <a:effectLst/>
                <a:uLnTx/>
                <a:uFillTx/>
                <a:latin typeface="Arial" panose="020B0604020202020204" pitchFamily="34" charset="0"/>
                <a:ea typeface="Roboto" pitchFamily="34" charset="-122"/>
                <a:cs typeface="Arial" panose="020B0604020202020204" pitchFamily="34" charset="0"/>
              </a:rPr>
              <a:t>Pause before reacting</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856071"/>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The Restart Rule</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4468297"/>
            <a:ext cx="4215289" cy="198358"/>
          </a:xfrm>
          <a:prstGeom prst="roundRect">
            <a:avLst>
              <a:gd name="adj" fmla="val 4202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992148" y="4865013"/>
            <a:ext cx="2670334"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If something feels stuck</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3"/>
          <p:cNvSpPr/>
          <p:nvPr/>
        </p:nvSpPr>
        <p:spPr>
          <a:xfrm>
            <a:off x="5207437" y="4170640"/>
            <a:ext cx="4215408" cy="198358"/>
          </a:xfrm>
          <a:prstGeom prst="roundRect">
            <a:avLst>
              <a:gd name="adj" fmla="val 4202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4"/>
          <p:cNvSpPr/>
          <p:nvPr/>
        </p:nvSpPr>
        <p:spPr>
          <a:xfrm>
            <a:off x="5405795" y="4567357"/>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Leave and re-join</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5"/>
          <p:cNvSpPr/>
          <p:nvPr/>
        </p:nvSpPr>
        <p:spPr>
          <a:xfrm>
            <a:off x="9621203" y="3872984"/>
            <a:ext cx="4215289" cy="198358"/>
          </a:xfrm>
          <a:prstGeom prst="roundRect">
            <a:avLst>
              <a:gd name="adj" fmla="val 4202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9819561" y="4269700"/>
            <a:ext cx="3818573" cy="620316"/>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Turning it off and back on still works</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632591"/>
            <a:ext cx="7236857" cy="855821"/>
          </a:xfrm>
          <a:prstGeom prst="rect">
            <a:avLst/>
          </a:prstGeom>
          <a:noFill/>
          <a:ln/>
        </p:spPr>
        <p:txBody>
          <a:bodyPr wrap="none" lIns="0" tIns="0" rIns="0" bIns="0" rtlCol="0" anchor="t"/>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535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Discussion &amp; Questions</a:t>
            </a:r>
            <a:endParaRPr kumimoji="0" lang="en-US" sz="5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3786068"/>
            <a:ext cx="3969425" cy="496133"/>
          </a:xfrm>
          <a:prstGeom prst="rect">
            <a:avLst/>
          </a:prstGeom>
          <a:noFill/>
          <a:ln/>
        </p:spPr>
        <p:txBody>
          <a:bodyPr wrap="none" lIns="0" tIns="0" rIns="0" bIns="0" rtlCol="0" anchor="t"/>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A2B9F9"/>
                </a:solidFill>
                <a:effectLst/>
                <a:uLnTx/>
                <a:uFillTx/>
                <a:latin typeface="Arial" panose="020B0604020202020204" pitchFamily="34" charset="0"/>
                <a:ea typeface="Roboto Medium" pitchFamily="34" charset="-122"/>
                <a:cs typeface="Arial" panose="020B0604020202020204" pitchFamily="34" charset="0"/>
              </a:rPr>
              <a:t>Your turn</a:t>
            </a: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4579858"/>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No question is too small</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793790" y="5200055"/>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We learn in layers</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43244" y="555914"/>
            <a:ext cx="5243155" cy="6780068"/>
          </a:xfrm>
          <a:prstGeom prst="rect">
            <a:avLst/>
          </a:prstGeom>
        </p:spPr>
      </p:pic>
      <p:sp>
        <p:nvSpPr>
          <p:cNvPr id="3" name="Text 0"/>
          <p:cNvSpPr/>
          <p:nvPr/>
        </p:nvSpPr>
        <p:spPr>
          <a:xfrm>
            <a:off x="6280190" y="3124557"/>
            <a:ext cx="5243155"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Admitting We're Human</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6280190" y="4042291"/>
            <a:ext cx="2386489" cy="1062752"/>
          </a:xfrm>
          <a:prstGeom prst="roundRect">
            <a:avLst>
              <a:gd name="adj" fmla="val 7844"/>
            </a:avLst>
          </a:prstGeom>
          <a:solidFill>
            <a:srgbClr val="FFFFFF"/>
          </a:solidFill>
          <a:ln w="2286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6501408" y="4263509"/>
            <a:ext cx="1944053" cy="620316"/>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No one knows everything</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3"/>
          <p:cNvSpPr/>
          <p:nvPr/>
        </p:nvSpPr>
        <p:spPr>
          <a:xfrm>
            <a:off x="8865037" y="4042291"/>
            <a:ext cx="2386608" cy="1062752"/>
          </a:xfrm>
          <a:prstGeom prst="roundRect">
            <a:avLst>
              <a:gd name="adj" fmla="val 7844"/>
            </a:avLst>
          </a:prstGeom>
          <a:solidFill>
            <a:srgbClr val="FFFFFF"/>
          </a:solidFill>
          <a:ln w="2286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9086255" y="4263509"/>
            <a:ext cx="1944172" cy="620316"/>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Honesty beats pretending</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5"/>
          <p:cNvSpPr/>
          <p:nvPr/>
        </p:nvSpPr>
        <p:spPr>
          <a:xfrm>
            <a:off x="11450003" y="4042291"/>
            <a:ext cx="2386608" cy="1062752"/>
          </a:xfrm>
          <a:prstGeom prst="roundRect">
            <a:avLst>
              <a:gd name="adj" fmla="val 7844"/>
            </a:avLst>
          </a:prstGeom>
          <a:solidFill>
            <a:srgbClr val="FFFFFF"/>
          </a:solidFill>
          <a:ln w="2286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6"/>
          <p:cNvSpPr/>
          <p:nvPr/>
        </p:nvSpPr>
        <p:spPr>
          <a:xfrm>
            <a:off x="11671221" y="4263509"/>
            <a:ext cx="1944172" cy="620316"/>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We'll figure it out together</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078706"/>
            <a:ext cx="9116735"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Case Study: The Grandparent Connection</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793790" y="2219682"/>
            <a:ext cx="8308300" cy="4707969"/>
          </a:xfrm>
          <a:prstGeom prst="rect">
            <a:avLst/>
          </a:prstGeom>
        </p:spPr>
      </p:pic>
      <p:sp>
        <p:nvSpPr>
          <p:cNvPr id="4" name="Shape 1"/>
          <p:cNvSpPr/>
          <p:nvPr/>
        </p:nvSpPr>
        <p:spPr>
          <a:xfrm>
            <a:off x="11707535" y="2637115"/>
            <a:ext cx="22860" cy="3872984"/>
          </a:xfrm>
          <a:prstGeom prst="roundRect">
            <a:avLst>
              <a:gd name="adj" fmla="val 364651"/>
            </a:avLst>
          </a:prstGeom>
          <a:solidFill>
            <a:srgbClr val="D8D4D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2"/>
          <p:cNvSpPr/>
          <p:nvPr/>
        </p:nvSpPr>
        <p:spPr>
          <a:xfrm>
            <a:off x="10923270" y="2848928"/>
            <a:ext cx="595313" cy="22860"/>
          </a:xfrm>
          <a:prstGeom prst="roundRect">
            <a:avLst>
              <a:gd name="adj" fmla="val 364651"/>
            </a:avLst>
          </a:prstGeom>
          <a:solidFill>
            <a:srgbClr val="D8D4D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3"/>
          <p:cNvSpPr/>
          <p:nvPr/>
        </p:nvSpPr>
        <p:spPr>
          <a:xfrm>
            <a:off x="11495723" y="2637115"/>
            <a:ext cx="446484" cy="446484"/>
          </a:xfrm>
          <a:prstGeom prst="roundRect">
            <a:avLst>
              <a:gd name="adj" fmla="val 18670"/>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p:cNvSpPr/>
          <p:nvPr/>
        </p:nvSpPr>
        <p:spPr>
          <a:xfrm>
            <a:off x="11570137" y="2674322"/>
            <a:ext cx="297656" cy="372070"/>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1</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9593818" y="2705338"/>
            <a:ext cx="1132880" cy="1550789"/>
          </a:xfrm>
          <a:prstGeom prst="rect">
            <a:avLst/>
          </a:prstGeom>
          <a:noFill/>
          <a:ln/>
        </p:spPr>
        <p:txBody>
          <a:bodyPr wrap="square" lIns="0" tIns="0" rIns="0" bIns="0" rtlCol="0" anchor="t"/>
          <a:lstStyle/>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A tablet without coaching becomes a puzzle</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6"/>
          <p:cNvSpPr/>
          <p:nvPr/>
        </p:nvSpPr>
        <p:spPr>
          <a:xfrm>
            <a:off x="11919347" y="4039553"/>
            <a:ext cx="595313" cy="22860"/>
          </a:xfrm>
          <a:prstGeom prst="roundRect">
            <a:avLst>
              <a:gd name="adj" fmla="val 364651"/>
            </a:avLst>
          </a:prstGeom>
          <a:solidFill>
            <a:srgbClr val="D8D4D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7"/>
          <p:cNvSpPr/>
          <p:nvPr/>
        </p:nvSpPr>
        <p:spPr>
          <a:xfrm>
            <a:off x="11495723" y="3827740"/>
            <a:ext cx="446484" cy="446484"/>
          </a:xfrm>
          <a:prstGeom prst="roundRect">
            <a:avLst>
              <a:gd name="adj" fmla="val 18670"/>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8"/>
          <p:cNvSpPr/>
          <p:nvPr/>
        </p:nvSpPr>
        <p:spPr>
          <a:xfrm>
            <a:off x="11570137" y="3864947"/>
            <a:ext cx="297656" cy="372070"/>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2</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9"/>
          <p:cNvSpPr/>
          <p:nvPr/>
        </p:nvSpPr>
        <p:spPr>
          <a:xfrm>
            <a:off x="12711232" y="3895963"/>
            <a:ext cx="1132880" cy="1550789"/>
          </a:xfrm>
          <a:prstGeom prst="rect">
            <a:avLst/>
          </a:prstGeom>
          <a:noFill/>
          <a:ln/>
        </p:spPr>
        <p:txBody>
          <a:bodyPr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With guidance, it becomes a lifeline</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hape 10"/>
          <p:cNvSpPr/>
          <p:nvPr/>
        </p:nvSpPr>
        <p:spPr>
          <a:xfrm>
            <a:off x="10923270" y="5065871"/>
            <a:ext cx="595313" cy="22860"/>
          </a:xfrm>
          <a:prstGeom prst="roundRect">
            <a:avLst>
              <a:gd name="adj" fmla="val 364651"/>
            </a:avLst>
          </a:prstGeom>
          <a:solidFill>
            <a:srgbClr val="D8D4D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1"/>
          <p:cNvSpPr/>
          <p:nvPr/>
        </p:nvSpPr>
        <p:spPr>
          <a:xfrm>
            <a:off x="11495723" y="4854059"/>
            <a:ext cx="446484" cy="446484"/>
          </a:xfrm>
          <a:prstGeom prst="roundRect">
            <a:avLst>
              <a:gd name="adj" fmla="val 18670"/>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2"/>
          <p:cNvSpPr/>
          <p:nvPr/>
        </p:nvSpPr>
        <p:spPr>
          <a:xfrm>
            <a:off x="11570137" y="4891266"/>
            <a:ext cx="297656" cy="372070"/>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3</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3"/>
          <p:cNvSpPr/>
          <p:nvPr/>
        </p:nvSpPr>
        <p:spPr>
          <a:xfrm>
            <a:off x="9593818" y="4922282"/>
            <a:ext cx="1132880" cy="930473"/>
          </a:xfrm>
          <a:prstGeom prst="rect">
            <a:avLst/>
          </a:prstGeom>
          <a:noFill/>
          <a:ln/>
        </p:spPr>
        <p:txBody>
          <a:bodyPr wrap="square" lIns="0" tIns="0" rIns="0" bIns="0" rtlCol="0" anchor="t"/>
          <a:lstStyle/>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A2B9F9"/>
                </a:solidFill>
                <a:effectLst/>
                <a:uLnTx/>
                <a:uFillTx/>
                <a:latin typeface="Arial" panose="020B0604020202020204" pitchFamily="34" charset="0"/>
                <a:ea typeface="Roboto Medium" pitchFamily="34" charset="-122"/>
                <a:cs typeface="Arial" panose="020B0604020202020204" pitchFamily="34" charset="0"/>
              </a:rPr>
              <a:t>Confidence is the goal</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961442"/>
            <a:ext cx="7080647"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The Video Call Victory Checklist</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3978354"/>
            <a:ext cx="446484" cy="446484"/>
          </a:xfrm>
          <a:prstGeom prst="roundRect">
            <a:avLst>
              <a:gd name="adj" fmla="val 18670"/>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1438632" y="4046577"/>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Face the light</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3"/>
          <p:cNvSpPr/>
          <p:nvPr/>
        </p:nvSpPr>
        <p:spPr>
          <a:xfrm>
            <a:off x="7439144" y="3978354"/>
            <a:ext cx="446484" cy="446484"/>
          </a:xfrm>
          <a:prstGeom prst="roundRect">
            <a:avLst>
              <a:gd name="adj" fmla="val 18670"/>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4"/>
          <p:cNvSpPr/>
          <p:nvPr/>
        </p:nvSpPr>
        <p:spPr>
          <a:xfrm>
            <a:off x="8083987" y="4046577"/>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Camera at eye level</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5"/>
          <p:cNvSpPr/>
          <p:nvPr/>
        </p:nvSpPr>
        <p:spPr>
          <a:xfrm>
            <a:off x="793790" y="4821674"/>
            <a:ext cx="446484" cy="446484"/>
          </a:xfrm>
          <a:prstGeom prst="roundRect">
            <a:avLst>
              <a:gd name="adj" fmla="val 18670"/>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1438632" y="4889897"/>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Use mute wisely</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p:cNvSpPr/>
          <p:nvPr/>
        </p:nvSpPr>
        <p:spPr>
          <a:xfrm>
            <a:off x="7439144" y="4821674"/>
            <a:ext cx="446484" cy="446484"/>
          </a:xfrm>
          <a:prstGeom prst="roundRect">
            <a:avLst>
              <a:gd name="adj" fmla="val 18670"/>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8083987" y="4889897"/>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Choose the right tool</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80554" y="452004"/>
            <a:ext cx="5205845" cy="7034645"/>
          </a:xfrm>
          <a:prstGeom prst="rect">
            <a:avLst/>
          </a:prstGeom>
        </p:spPr>
      </p:pic>
      <p:sp>
        <p:nvSpPr>
          <p:cNvPr id="3" name="Text 0"/>
          <p:cNvSpPr/>
          <p:nvPr/>
        </p:nvSpPr>
        <p:spPr>
          <a:xfrm>
            <a:off x="6280190" y="3054429"/>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We've Got Your 6</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6137315" y="3972163"/>
            <a:ext cx="3821906" cy="1203008"/>
          </a:xfrm>
          <a:prstGeom prst="roundRect">
            <a:avLst>
              <a:gd name="adj" fmla="val 11879"/>
            </a:avLst>
          </a:prstGeom>
          <a:solidFill>
            <a:srgbClr val="A2B9F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2"/>
          <p:cNvSpPr/>
          <p:nvPr/>
        </p:nvSpPr>
        <p:spPr>
          <a:xfrm>
            <a:off x="6335673" y="4170521"/>
            <a:ext cx="2932033"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Arial" panose="020B0604020202020204" pitchFamily="34" charset="0"/>
                <a:ea typeface="Roboto Medium" pitchFamily="34" charset="-122"/>
                <a:cs typeface="Arial" panose="020B0604020202020204" pitchFamily="34" charset="0"/>
              </a:rPr>
              <a:t>You're not doing this alone</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6335673" y="4679037"/>
            <a:ext cx="3425190"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000000"/>
                </a:solidFill>
                <a:effectLst/>
                <a:uLnTx/>
                <a:uFillTx/>
                <a:latin typeface="Arial" panose="020B0604020202020204" pitchFamily="34" charset="0"/>
                <a:ea typeface="Roboto" pitchFamily="34" charset="-122"/>
                <a:cs typeface="Arial" panose="020B0604020202020204" pitchFamily="34" charset="0"/>
              </a:rPr>
              <a:t>RGE is your wingman</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0308074" y="4150757"/>
            <a:ext cx="3536156"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Support continues beyond today</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848451"/>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Curiosity Is a Virtue</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3865364"/>
            <a:ext cx="4215289" cy="1515785"/>
          </a:xfrm>
          <a:prstGeom prst="roundRect">
            <a:avLst>
              <a:gd name="adj" fmla="val 5499"/>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hape 2"/>
          <p:cNvSpPr/>
          <p:nvPr/>
        </p:nvSpPr>
        <p:spPr>
          <a:xfrm>
            <a:off x="999768" y="4071342"/>
            <a:ext cx="595313" cy="595313"/>
          </a:xfrm>
          <a:prstGeom prst="roundRect">
            <a:avLst>
              <a:gd name="adj" fmla="val 15358451"/>
            </a:avLst>
          </a:prstGeom>
          <a:solidFill>
            <a:srgbClr val="A2B9F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63479" y="4234934"/>
            <a:ext cx="267891" cy="267891"/>
          </a:xfrm>
          <a:prstGeom prst="rect">
            <a:avLst/>
          </a:prstGeom>
        </p:spPr>
      </p:pic>
      <p:sp>
        <p:nvSpPr>
          <p:cNvPr id="6" name="Text 3"/>
          <p:cNvSpPr/>
          <p:nvPr/>
        </p:nvSpPr>
        <p:spPr>
          <a:xfrm>
            <a:off x="999768" y="4865013"/>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Ask "why"</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4"/>
          <p:cNvSpPr/>
          <p:nvPr/>
        </p:nvSpPr>
        <p:spPr>
          <a:xfrm>
            <a:off x="5207437" y="3865364"/>
            <a:ext cx="4215408" cy="1515785"/>
          </a:xfrm>
          <a:prstGeom prst="roundRect">
            <a:avLst>
              <a:gd name="adj" fmla="val 5499"/>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5"/>
          <p:cNvSpPr/>
          <p:nvPr/>
        </p:nvSpPr>
        <p:spPr>
          <a:xfrm>
            <a:off x="5413415" y="4071342"/>
            <a:ext cx="595313" cy="595313"/>
          </a:xfrm>
          <a:prstGeom prst="roundRect">
            <a:avLst>
              <a:gd name="adj" fmla="val 15358451"/>
            </a:avLst>
          </a:prstGeom>
          <a:solidFill>
            <a:srgbClr val="A2B9F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77126" y="4234934"/>
            <a:ext cx="267891" cy="267891"/>
          </a:xfrm>
          <a:prstGeom prst="rect">
            <a:avLst/>
          </a:prstGeom>
        </p:spPr>
      </p:pic>
      <p:sp>
        <p:nvSpPr>
          <p:cNvPr id="10" name="Text 6"/>
          <p:cNvSpPr/>
          <p:nvPr/>
        </p:nvSpPr>
        <p:spPr>
          <a:xfrm>
            <a:off x="5413415" y="4865013"/>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Ignore jargon</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7"/>
          <p:cNvSpPr/>
          <p:nvPr/>
        </p:nvSpPr>
        <p:spPr>
          <a:xfrm>
            <a:off x="9621203" y="3865364"/>
            <a:ext cx="4215289" cy="1515785"/>
          </a:xfrm>
          <a:prstGeom prst="roundRect">
            <a:avLst>
              <a:gd name="adj" fmla="val 5499"/>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8"/>
          <p:cNvSpPr/>
          <p:nvPr/>
        </p:nvSpPr>
        <p:spPr>
          <a:xfrm>
            <a:off x="9827181" y="4071342"/>
            <a:ext cx="595313" cy="595313"/>
          </a:xfrm>
          <a:prstGeom prst="roundRect">
            <a:avLst>
              <a:gd name="adj" fmla="val 15358451"/>
            </a:avLst>
          </a:prstGeom>
          <a:solidFill>
            <a:srgbClr val="A2B9F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90892" y="4234934"/>
            <a:ext cx="267891" cy="267891"/>
          </a:xfrm>
          <a:prstGeom prst="rect">
            <a:avLst/>
          </a:prstGeom>
        </p:spPr>
      </p:pic>
      <p:sp>
        <p:nvSpPr>
          <p:cNvPr id="14" name="Text 9"/>
          <p:cNvSpPr/>
          <p:nvPr/>
        </p:nvSpPr>
        <p:spPr>
          <a:xfrm>
            <a:off x="9827181" y="4865013"/>
            <a:ext cx="365057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Understanding builds confidence</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1281232"/>
            <a:ext cx="4250293" cy="5667018"/>
          </a:xfrm>
          <a:prstGeom prst="rect">
            <a:avLst/>
          </a:prstGeom>
        </p:spPr>
      </p:pic>
      <p:sp>
        <p:nvSpPr>
          <p:cNvPr id="3" name="Text 0"/>
          <p:cNvSpPr/>
          <p:nvPr/>
        </p:nvSpPr>
        <p:spPr>
          <a:xfrm>
            <a:off x="5535811" y="2941320"/>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Clarity Is Care</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5535811" y="3759756"/>
            <a:ext cx="8308300"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Clear instructions reduce anxiety</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5535811" y="4335304"/>
            <a:ext cx="8308300"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A2B9F9"/>
                </a:solidFill>
                <a:effectLst/>
                <a:uLnTx/>
                <a:uFillTx/>
                <a:latin typeface="Arial" panose="020B0604020202020204" pitchFamily="34" charset="0"/>
                <a:ea typeface="Roboto" pitchFamily="34" charset="-122"/>
                <a:cs typeface="Arial" panose="020B0604020202020204" pitchFamily="34" charset="0"/>
              </a:rPr>
              <a:t>Technology should serve you</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5535811" y="4910852"/>
            <a:ext cx="8308300"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Not the other way around</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309014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What Today Is</a:t>
            </a:r>
            <a:endParaRPr lang="en-US" sz="3900" dirty="0">
              <a:latin typeface="Arial" panose="020B0604020202020204" pitchFamily="34" charset="0"/>
            </a:endParaRPr>
          </a:p>
        </p:txBody>
      </p:sp>
      <p:sp>
        <p:nvSpPr>
          <p:cNvPr id="3" name="Shape 1"/>
          <p:cNvSpPr/>
          <p:nvPr/>
        </p:nvSpPr>
        <p:spPr>
          <a:xfrm>
            <a:off x="793790" y="4107061"/>
            <a:ext cx="4215289" cy="1032272"/>
          </a:xfrm>
          <a:prstGeom prst="roundRect">
            <a:avLst>
              <a:gd name="adj" fmla="val 807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4" name="Text 2"/>
          <p:cNvSpPr/>
          <p:nvPr/>
        </p:nvSpPr>
        <p:spPr>
          <a:xfrm>
            <a:off x="999768" y="4313039"/>
            <a:ext cx="3803333"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An interactive discussion with practical "how-to" guidance</a:t>
            </a:r>
            <a:endParaRPr lang="en-US" sz="1950" dirty="0">
              <a:latin typeface="Arial" panose="020B0604020202020204" pitchFamily="34" charset="0"/>
            </a:endParaRPr>
          </a:p>
        </p:txBody>
      </p:sp>
      <p:sp>
        <p:nvSpPr>
          <p:cNvPr id="5" name="Shape 3"/>
          <p:cNvSpPr/>
          <p:nvPr/>
        </p:nvSpPr>
        <p:spPr>
          <a:xfrm>
            <a:off x="5207437" y="4107061"/>
            <a:ext cx="4215408" cy="1032272"/>
          </a:xfrm>
          <a:prstGeom prst="roundRect">
            <a:avLst>
              <a:gd name="adj" fmla="val 807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6" name="Text 4"/>
          <p:cNvSpPr/>
          <p:nvPr/>
        </p:nvSpPr>
        <p:spPr>
          <a:xfrm>
            <a:off x="5413415" y="4313039"/>
            <a:ext cx="3803452"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Step-by-step, at a comfortable pace</a:t>
            </a:r>
            <a:endParaRPr lang="en-US" sz="1950" dirty="0">
              <a:latin typeface="Arial" panose="020B0604020202020204" pitchFamily="34" charset="0"/>
            </a:endParaRPr>
          </a:p>
        </p:txBody>
      </p:sp>
      <p:sp>
        <p:nvSpPr>
          <p:cNvPr id="7" name="Shape 5"/>
          <p:cNvSpPr/>
          <p:nvPr/>
        </p:nvSpPr>
        <p:spPr>
          <a:xfrm>
            <a:off x="9621203" y="4107061"/>
            <a:ext cx="4215289" cy="1032272"/>
          </a:xfrm>
          <a:prstGeom prst="roundRect">
            <a:avLst>
              <a:gd name="adj" fmla="val 8075"/>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8" name="Text 6"/>
          <p:cNvSpPr/>
          <p:nvPr/>
        </p:nvSpPr>
        <p:spPr>
          <a:xfrm>
            <a:off x="9827181" y="4313039"/>
            <a:ext cx="3777258"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Questions encouraged throughout</a:t>
            </a:r>
            <a:endParaRPr lang="en-US" sz="1950" dirty="0">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669738"/>
            <a:ext cx="7571184" cy="855821"/>
          </a:xfrm>
          <a:prstGeom prst="rect">
            <a:avLst/>
          </a:prstGeom>
          <a:noFill/>
          <a:ln/>
        </p:spPr>
        <p:txBody>
          <a:bodyPr wrap="none" lIns="0" tIns="0" rIns="0" bIns="0" rtlCol="0" anchor="t"/>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5350" b="0" i="0" u="none" strike="noStrike" kern="1200" cap="none" spc="0" normalizeH="0" baseline="0" noProof="0" dirty="0">
                <a:ln>
                  <a:noFill/>
                </a:ln>
                <a:solidFill>
                  <a:srgbClr val="A2B9F9"/>
                </a:solidFill>
                <a:effectLst/>
                <a:uLnTx/>
                <a:uFillTx/>
                <a:latin typeface="Arial" panose="020B0604020202020204" pitchFamily="34" charset="0"/>
                <a:ea typeface="Roboto Medium" pitchFamily="34" charset="-122"/>
                <a:cs typeface="Arial" panose="020B0604020202020204" pitchFamily="34" charset="0"/>
              </a:rPr>
              <a:t>Thank You for Your Time</a:t>
            </a:r>
            <a:endParaRPr kumimoji="0" lang="en-US" sz="5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3922395"/>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You showed up</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4542592"/>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You learned something new</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793790" y="5162788"/>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That matters</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09186"/>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3F6FF3"/>
                </a:solidFill>
                <a:effectLst/>
                <a:uLnTx/>
                <a:uFillTx/>
                <a:latin typeface="Arial" panose="020B0604020202020204" pitchFamily="34" charset="0"/>
                <a:ea typeface="Roboto Medium" pitchFamily="34" charset="-122"/>
                <a:cs typeface="Arial" panose="020B0604020202020204" pitchFamily="34" charset="0"/>
              </a:rPr>
              <a:t>Next Steps</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3790" y="2051685"/>
            <a:ext cx="198358" cy="198358"/>
          </a:xfrm>
          <a:prstGeom prst="rect">
            <a:avLst/>
          </a:prstGeom>
        </p:spPr>
      </p:pic>
      <p:sp>
        <p:nvSpPr>
          <p:cNvPr id="5" name="Shape 1"/>
          <p:cNvSpPr/>
          <p:nvPr/>
        </p:nvSpPr>
        <p:spPr>
          <a:xfrm>
            <a:off x="793790" y="2341245"/>
            <a:ext cx="3679031" cy="22860"/>
          </a:xfrm>
          <a:prstGeom prst="rect">
            <a:avLst/>
          </a:prstGeom>
          <a:solidFill>
            <a:srgbClr val="A2B9F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2"/>
          <p:cNvSpPr/>
          <p:nvPr/>
        </p:nvSpPr>
        <p:spPr>
          <a:xfrm>
            <a:off x="793790" y="2486144"/>
            <a:ext cx="3572708"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Practice with someone you trust</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671179" y="2051685"/>
            <a:ext cx="198358" cy="198358"/>
          </a:xfrm>
          <a:prstGeom prst="rect">
            <a:avLst/>
          </a:prstGeom>
        </p:spPr>
      </p:pic>
      <p:sp>
        <p:nvSpPr>
          <p:cNvPr id="8" name="Shape 3"/>
          <p:cNvSpPr/>
          <p:nvPr/>
        </p:nvSpPr>
        <p:spPr>
          <a:xfrm>
            <a:off x="4671179" y="2341245"/>
            <a:ext cx="3679031" cy="22860"/>
          </a:xfrm>
          <a:prstGeom prst="rect">
            <a:avLst/>
          </a:prstGeom>
          <a:solidFill>
            <a:srgbClr val="A2B9F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4"/>
          <p:cNvSpPr/>
          <p:nvPr/>
        </p:nvSpPr>
        <p:spPr>
          <a:xfrm>
            <a:off x="4671179" y="2486144"/>
            <a:ext cx="3384233"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Try one improvement at a time</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3790" y="3168253"/>
            <a:ext cx="198358" cy="198358"/>
          </a:xfrm>
          <a:prstGeom prst="rect">
            <a:avLst/>
          </a:prstGeom>
        </p:spPr>
      </p:pic>
      <p:sp>
        <p:nvSpPr>
          <p:cNvPr id="11" name="Shape 5"/>
          <p:cNvSpPr/>
          <p:nvPr/>
        </p:nvSpPr>
        <p:spPr>
          <a:xfrm>
            <a:off x="793790" y="3457813"/>
            <a:ext cx="7556421" cy="22860"/>
          </a:xfrm>
          <a:prstGeom prst="rect">
            <a:avLst/>
          </a:prstGeom>
          <a:solidFill>
            <a:srgbClr val="A2B9F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6"/>
          <p:cNvSpPr/>
          <p:nvPr/>
        </p:nvSpPr>
        <p:spPr>
          <a:xfrm>
            <a:off x="793790" y="3602712"/>
            <a:ext cx="2870597"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Medium" pitchFamily="34" charset="-122"/>
                <a:cs typeface="Arial" panose="020B0604020202020204" pitchFamily="34" charset="0"/>
              </a:rPr>
              <a:t>Progress beats perfection</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hape 7"/>
          <p:cNvSpPr/>
          <p:nvPr/>
        </p:nvSpPr>
        <p:spPr>
          <a:xfrm>
            <a:off x="793790" y="4384089"/>
            <a:ext cx="7556421" cy="32385"/>
          </a:xfrm>
          <a:prstGeom prst="rect">
            <a:avLst/>
          </a:prstGeom>
          <a:solidFill>
            <a:srgbClr val="666666">
              <a:alpha val="50000"/>
            </a:srgb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8"/>
          <p:cNvSpPr/>
          <p:nvPr/>
        </p:nvSpPr>
        <p:spPr>
          <a:xfrm>
            <a:off x="793790" y="4714042"/>
            <a:ext cx="7556421" cy="1711642"/>
          </a:xfrm>
          <a:prstGeom prst="rect">
            <a:avLst/>
          </a:prstGeom>
          <a:noFill/>
          <a:ln/>
        </p:spPr>
        <p:txBody>
          <a:bodyPr wrap="square" lIns="0" tIns="0" rIns="0" bIns="0" rtlCol="0" anchor="t"/>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5350" b="0" i="0" u="none" strike="noStrike" kern="1200" cap="none" spc="0" normalizeH="0" baseline="0" noProof="0" dirty="0">
                <a:ln>
                  <a:noFill/>
                </a:ln>
                <a:solidFill>
                  <a:schemeClr val="tx2">
                    <a:lumMod val="75000"/>
                    <a:lumOff val="25000"/>
                  </a:schemeClr>
                </a:solidFill>
                <a:effectLst/>
                <a:uLnTx/>
                <a:uFillTx/>
                <a:latin typeface="Arial" panose="020B0604020202020204" pitchFamily="34" charset="0"/>
                <a:ea typeface="Roboto Medium" pitchFamily="34" charset="-122"/>
                <a:cs typeface="Arial" panose="020B0604020202020204" pitchFamily="34" charset="0"/>
              </a:rPr>
              <a:t>Go call someone you love</a:t>
            </a:r>
            <a:endParaRPr kumimoji="0" lang="en-US" sz="5350" b="0"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endParaRPr>
          </a:p>
        </p:txBody>
      </p:sp>
      <p:sp>
        <p:nvSpPr>
          <p:cNvPr id="15" name="Text 9"/>
          <p:cNvSpPr/>
          <p:nvPr/>
        </p:nvSpPr>
        <p:spPr>
          <a:xfrm>
            <a:off x="793790" y="6723340"/>
            <a:ext cx="75564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666666"/>
                </a:solidFill>
                <a:effectLst/>
                <a:uLnTx/>
                <a:uFillTx/>
                <a:latin typeface="Arial" panose="020B0604020202020204" pitchFamily="34" charset="0"/>
                <a:ea typeface="Roboto" pitchFamily="34" charset="-122"/>
                <a:cs typeface="Arial" panose="020B0604020202020204" pitchFamily="34" charset="0"/>
              </a:rPr>
              <a:t>Technology is just the bridge</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173843"/>
            <a:ext cx="5601176"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Validating the Frustration</a:t>
            </a:r>
            <a:endParaRPr lang="en-US" sz="3900" dirty="0">
              <a:latin typeface="Arial" panose="020B0604020202020204" pitchFamily="34" charset="0"/>
            </a:endParaRPr>
          </a:p>
        </p:txBody>
      </p:sp>
      <p:sp>
        <p:nvSpPr>
          <p:cNvPr id="3" name="Shape 1"/>
          <p:cNvSpPr/>
          <p:nvPr/>
        </p:nvSpPr>
        <p:spPr>
          <a:xfrm>
            <a:off x="650915" y="3091577"/>
            <a:ext cx="6565106" cy="2964180"/>
          </a:xfrm>
          <a:prstGeom prst="roundRect">
            <a:avLst>
              <a:gd name="adj" fmla="val 4821"/>
            </a:avLst>
          </a:prstGeom>
          <a:solidFill>
            <a:srgbClr val="A2B9F9"/>
          </a:solidFill>
          <a:ln/>
        </p:spPr>
        <p:txBody>
          <a:bodyPr/>
          <a:lstStyle/>
          <a:p>
            <a:endParaRPr lang="en-US" dirty="0">
              <a:latin typeface="Arial" panose="020B0604020202020204" pitchFamily="34" charset="0"/>
            </a:endParaRPr>
          </a:p>
        </p:txBody>
      </p:sp>
      <p:sp>
        <p:nvSpPr>
          <p:cNvPr id="4" name="Text 2"/>
          <p:cNvSpPr/>
          <p:nvPr/>
        </p:nvSpPr>
        <p:spPr>
          <a:xfrm>
            <a:off x="849273" y="3289935"/>
            <a:ext cx="6168390" cy="2567464"/>
          </a:xfrm>
          <a:prstGeom prst="rect">
            <a:avLst/>
          </a:prstGeom>
          <a:noFill/>
          <a:ln/>
        </p:spPr>
        <p:txBody>
          <a:bodyPr wrap="square" lIns="0" tIns="0" rIns="0" bIns="0" rtlCol="0" anchor="t"/>
          <a:lstStyle/>
          <a:p>
            <a:pPr marL="0" indent="0" algn="l">
              <a:lnSpc>
                <a:spcPts val="6700"/>
              </a:lnSpc>
              <a:buNone/>
            </a:pPr>
            <a:r>
              <a:rPr lang="en-US" sz="5350" dirty="0">
                <a:solidFill>
                  <a:srgbClr val="000000"/>
                </a:solidFill>
                <a:latin typeface="Arial" panose="020B0604020202020204" pitchFamily="34" charset="0"/>
                <a:ea typeface="Roboto Medium" pitchFamily="34" charset="-122"/>
                <a:cs typeface="Arial" panose="020B0604020202020204" pitchFamily="34" charset="0"/>
              </a:rPr>
              <a:t>New technology can feel intimidating</a:t>
            </a:r>
            <a:endParaRPr lang="en-US" sz="5350" dirty="0">
              <a:latin typeface="Arial" panose="020B0604020202020204" pitchFamily="34" charset="0"/>
            </a:endParaRPr>
          </a:p>
        </p:txBody>
      </p:sp>
      <p:sp>
        <p:nvSpPr>
          <p:cNvPr id="5" name="Text 3"/>
          <p:cNvSpPr/>
          <p:nvPr/>
        </p:nvSpPr>
        <p:spPr>
          <a:xfrm>
            <a:off x="7564874" y="3270171"/>
            <a:ext cx="6279356" cy="396954"/>
          </a:xfrm>
          <a:prstGeom prst="rect">
            <a:avLst/>
          </a:prstGeom>
          <a:noFill/>
          <a:ln/>
        </p:spPr>
        <p:txBody>
          <a:bodyPr wrap="none" lIns="0" tIns="0" rIns="0" bIns="0" rtlCol="0" anchor="t"/>
          <a:lstStyle/>
          <a:p>
            <a:pPr marL="0" indent="0" algn="l">
              <a:lnSpc>
                <a:spcPts val="3100"/>
              </a:lnSpc>
              <a:buNone/>
            </a:pPr>
            <a:r>
              <a:rPr lang="en-US" sz="1950" dirty="0">
                <a:solidFill>
                  <a:srgbClr val="666666"/>
                </a:solidFill>
                <a:latin typeface="Arial" panose="020B0604020202020204" pitchFamily="34" charset="0"/>
                <a:ea typeface="Roboto" pitchFamily="34" charset="-122"/>
                <a:cs typeface="Arial" panose="020B0604020202020204" pitchFamily="34" charset="0"/>
              </a:rPr>
              <a:t>Feeling unsure is normal</a:t>
            </a:r>
            <a:endParaRPr lang="en-US" sz="1950" dirty="0">
              <a:latin typeface="Arial" panose="020B0604020202020204" pitchFamily="34" charset="0"/>
            </a:endParaRPr>
          </a:p>
        </p:txBody>
      </p:sp>
      <p:sp>
        <p:nvSpPr>
          <p:cNvPr id="6" name="Text 4"/>
          <p:cNvSpPr/>
          <p:nvPr/>
        </p:nvSpPr>
        <p:spPr>
          <a:xfrm>
            <a:off x="7564874" y="3845719"/>
            <a:ext cx="6279356" cy="396954"/>
          </a:xfrm>
          <a:prstGeom prst="rect">
            <a:avLst/>
          </a:prstGeom>
          <a:noFill/>
          <a:ln/>
        </p:spPr>
        <p:txBody>
          <a:bodyPr wrap="none" lIns="0" tIns="0" rIns="0" bIns="0" rtlCol="0" anchor="t"/>
          <a:lstStyle/>
          <a:p>
            <a:pPr marL="0" indent="0" algn="l">
              <a:lnSpc>
                <a:spcPts val="3100"/>
              </a:lnSpc>
              <a:buNone/>
            </a:pPr>
            <a:r>
              <a:rPr lang="en-US" sz="1950" b="1" dirty="0">
                <a:solidFill>
                  <a:srgbClr val="666666"/>
                </a:solidFill>
                <a:latin typeface="Arial" panose="020B0604020202020204" pitchFamily="34" charset="0"/>
                <a:ea typeface="Roboto" pitchFamily="34" charset="-122"/>
                <a:cs typeface="Arial" panose="020B0604020202020204" pitchFamily="34" charset="0"/>
              </a:rPr>
              <a:t>We'll walk through this together</a:t>
            </a:r>
            <a:endParaRPr lang="en-US" sz="1950" dirty="0">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2992160"/>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Naming the Elephant</a:t>
            </a:r>
            <a:endParaRPr lang="en-US" sz="3900" dirty="0">
              <a:latin typeface="Arial" panose="020B0604020202020204" pitchFamily="34" charset="0"/>
            </a:endParaRPr>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790" y="4033838"/>
            <a:ext cx="198358" cy="198358"/>
          </a:xfrm>
          <a:prstGeom prst="rect">
            <a:avLst/>
          </a:prstGeom>
        </p:spPr>
      </p:pic>
      <p:sp>
        <p:nvSpPr>
          <p:cNvPr id="4" name="Shape 1"/>
          <p:cNvSpPr/>
          <p:nvPr/>
        </p:nvSpPr>
        <p:spPr>
          <a:xfrm>
            <a:off x="793790" y="4323398"/>
            <a:ext cx="4215289" cy="22860"/>
          </a:xfrm>
          <a:prstGeom prst="rect">
            <a:avLst/>
          </a:prstGeom>
          <a:solidFill>
            <a:srgbClr val="A2B9F9"/>
          </a:solidFill>
          <a:ln/>
        </p:spPr>
        <p:txBody>
          <a:bodyPr/>
          <a:lstStyle/>
          <a:p>
            <a:endParaRPr lang="en-US" dirty="0">
              <a:latin typeface="Arial" panose="020B0604020202020204" pitchFamily="34" charset="0"/>
            </a:endParaRPr>
          </a:p>
        </p:txBody>
      </p:sp>
      <p:sp>
        <p:nvSpPr>
          <p:cNvPr id="5" name="Text 2"/>
          <p:cNvSpPr/>
          <p:nvPr/>
        </p:nvSpPr>
        <p:spPr>
          <a:xfrm>
            <a:off x="793790" y="4468297"/>
            <a:ext cx="4215289"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Modern tech assumes you're already an expert</a:t>
            </a:r>
            <a:endParaRPr lang="en-US" sz="1950" dirty="0">
              <a:latin typeface="Arial" panose="020B0604020202020204" pitchFamily="34" charset="0"/>
            </a:endParaRPr>
          </a:p>
        </p:txBody>
      </p:sp>
      <p:pic>
        <p:nvPicPr>
          <p:cNvPr id="6"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07437" y="4033838"/>
            <a:ext cx="198358" cy="198358"/>
          </a:xfrm>
          <a:prstGeom prst="rect">
            <a:avLst/>
          </a:prstGeom>
        </p:spPr>
      </p:pic>
      <p:sp>
        <p:nvSpPr>
          <p:cNvPr id="7" name="Shape 3"/>
          <p:cNvSpPr/>
          <p:nvPr/>
        </p:nvSpPr>
        <p:spPr>
          <a:xfrm>
            <a:off x="5207437" y="4323398"/>
            <a:ext cx="4215408" cy="22860"/>
          </a:xfrm>
          <a:prstGeom prst="rect">
            <a:avLst/>
          </a:prstGeom>
          <a:solidFill>
            <a:srgbClr val="A2B9F9"/>
          </a:solidFill>
          <a:ln/>
        </p:spPr>
        <p:txBody>
          <a:bodyPr/>
          <a:lstStyle/>
          <a:p>
            <a:endParaRPr lang="en-US" dirty="0">
              <a:latin typeface="Arial" panose="020B0604020202020204" pitchFamily="34" charset="0"/>
            </a:endParaRPr>
          </a:p>
        </p:txBody>
      </p:sp>
      <p:sp>
        <p:nvSpPr>
          <p:cNvPr id="8" name="Text 4"/>
          <p:cNvSpPr/>
          <p:nvPr/>
        </p:nvSpPr>
        <p:spPr>
          <a:xfrm>
            <a:off x="5207437" y="4468297"/>
            <a:ext cx="2875836"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That assumption is wrong</a:t>
            </a:r>
            <a:endParaRPr lang="en-US" sz="1950" dirty="0">
              <a:latin typeface="Arial" panose="020B0604020202020204" pitchFamily="34" charset="0"/>
            </a:endParaRPr>
          </a:p>
        </p:txBody>
      </p:sp>
      <p:pic>
        <p:nvPicPr>
          <p:cNvPr id="9"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21203" y="4033838"/>
            <a:ext cx="198358" cy="198358"/>
          </a:xfrm>
          <a:prstGeom prst="rect">
            <a:avLst/>
          </a:prstGeom>
        </p:spPr>
      </p:pic>
      <p:sp>
        <p:nvSpPr>
          <p:cNvPr id="10" name="Shape 5"/>
          <p:cNvSpPr/>
          <p:nvPr/>
        </p:nvSpPr>
        <p:spPr>
          <a:xfrm>
            <a:off x="9621203" y="4323398"/>
            <a:ext cx="4215289" cy="22860"/>
          </a:xfrm>
          <a:prstGeom prst="rect">
            <a:avLst/>
          </a:prstGeom>
          <a:solidFill>
            <a:srgbClr val="A2B9F9"/>
          </a:solidFill>
          <a:ln/>
        </p:spPr>
        <p:txBody>
          <a:bodyPr/>
          <a:lstStyle/>
          <a:p>
            <a:endParaRPr lang="en-US" dirty="0">
              <a:latin typeface="Arial" panose="020B0604020202020204" pitchFamily="34" charset="0"/>
            </a:endParaRPr>
          </a:p>
        </p:txBody>
      </p:sp>
      <p:sp>
        <p:nvSpPr>
          <p:cNvPr id="11" name="Text 6"/>
          <p:cNvSpPr/>
          <p:nvPr/>
        </p:nvSpPr>
        <p:spPr>
          <a:xfrm>
            <a:off x="9621203" y="4468297"/>
            <a:ext cx="4215289"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Learning slowly is not failure — it's wisdom</a:t>
            </a:r>
            <a:endParaRPr lang="en-US" sz="1950" dirty="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54577" y="405245"/>
            <a:ext cx="5486400" cy="6998277"/>
          </a:xfrm>
          <a:prstGeom prst="rect">
            <a:avLst/>
          </a:prstGeom>
        </p:spPr>
      </p:pic>
      <p:sp>
        <p:nvSpPr>
          <p:cNvPr id="3" name="Text 0"/>
          <p:cNvSpPr/>
          <p:nvPr/>
        </p:nvSpPr>
        <p:spPr>
          <a:xfrm>
            <a:off x="6280190" y="1869758"/>
            <a:ext cx="6284833"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The Analog-to-Digital Bridge</a:t>
            </a:r>
            <a:endParaRPr lang="en-US" sz="3900" dirty="0">
              <a:latin typeface="Arial" panose="020B0604020202020204" pitchFamily="34" charset="0"/>
            </a:endParaRPr>
          </a:p>
        </p:txBody>
      </p:sp>
      <p:pic>
        <p:nvPicPr>
          <p:cNvPr id="4" name="Image 1" descr="preencoded.png"/>
          <p:cNvPicPr>
            <a:picLocks noChangeAspect="1"/>
          </p:cNvPicPr>
          <p:nvPr/>
        </p:nvPicPr>
        <p:blipFill>
          <a:blip r:embed="rId4"/>
          <a:stretch>
            <a:fillRect/>
          </a:stretch>
        </p:blipFill>
        <p:spPr>
          <a:xfrm>
            <a:off x="6280190" y="2787491"/>
            <a:ext cx="992267" cy="1190744"/>
          </a:xfrm>
          <a:prstGeom prst="rect">
            <a:avLst/>
          </a:prstGeom>
        </p:spPr>
      </p:pic>
      <p:sp>
        <p:nvSpPr>
          <p:cNvPr id="5" name="Text 1"/>
          <p:cNvSpPr/>
          <p:nvPr/>
        </p:nvSpPr>
        <p:spPr>
          <a:xfrm>
            <a:off x="7470815" y="2985849"/>
            <a:ext cx="528768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From the kitchen wall phone to the slab of glass</a:t>
            </a:r>
            <a:endParaRPr lang="en-US" sz="1950" dirty="0">
              <a:latin typeface="Arial" panose="020B0604020202020204" pitchFamily="34" charset="0"/>
            </a:endParaRPr>
          </a:p>
        </p:txBody>
      </p:sp>
      <p:pic>
        <p:nvPicPr>
          <p:cNvPr id="6" name="Image 2" descr="preencoded.png"/>
          <p:cNvPicPr>
            <a:picLocks noChangeAspect="1"/>
          </p:cNvPicPr>
          <p:nvPr/>
        </p:nvPicPr>
        <p:blipFill>
          <a:blip r:embed="rId5"/>
          <a:stretch>
            <a:fillRect/>
          </a:stretch>
        </p:blipFill>
        <p:spPr>
          <a:xfrm>
            <a:off x="6280190" y="3978235"/>
            <a:ext cx="992267" cy="1190744"/>
          </a:xfrm>
          <a:prstGeom prst="rect">
            <a:avLst/>
          </a:prstGeom>
        </p:spPr>
      </p:pic>
      <p:sp>
        <p:nvSpPr>
          <p:cNvPr id="7" name="Text 2"/>
          <p:cNvSpPr/>
          <p:nvPr/>
        </p:nvSpPr>
        <p:spPr>
          <a:xfrm>
            <a:off x="7470815" y="4176593"/>
            <a:ext cx="4519613"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Older technology worked in straight lines</a:t>
            </a:r>
            <a:endParaRPr lang="en-US" sz="1950" dirty="0">
              <a:latin typeface="Arial" panose="020B0604020202020204" pitchFamily="34" charset="0"/>
            </a:endParaRPr>
          </a:p>
        </p:txBody>
      </p:sp>
      <p:pic>
        <p:nvPicPr>
          <p:cNvPr id="8" name="Image 3" descr="preencoded.png"/>
          <p:cNvPicPr>
            <a:picLocks noChangeAspect="1"/>
          </p:cNvPicPr>
          <p:nvPr/>
        </p:nvPicPr>
        <p:blipFill>
          <a:blip r:embed="rId6"/>
          <a:stretch>
            <a:fillRect/>
          </a:stretch>
        </p:blipFill>
        <p:spPr>
          <a:xfrm>
            <a:off x="6280190" y="5168979"/>
            <a:ext cx="992267" cy="1190744"/>
          </a:xfrm>
          <a:prstGeom prst="rect">
            <a:avLst/>
          </a:prstGeom>
        </p:spPr>
      </p:pic>
      <p:sp>
        <p:nvSpPr>
          <p:cNvPr id="9" name="Text 3"/>
          <p:cNvSpPr/>
          <p:nvPr/>
        </p:nvSpPr>
        <p:spPr>
          <a:xfrm>
            <a:off x="7470815" y="5367338"/>
            <a:ext cx="3597593"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We're bringing that logic forward</a:t>
            </a:r>
            <a:endParaRPr lang="en-US" sz="1950"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2228255"/>
            <a:ext cx="7625953"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Video Calls Start with an Invitation</a:t>
            </a:r>
            <a:endParaRPr lang="en-US" sz="3900" dirty="0">
              <a:latin typeface="Arial" panose="020B0604020202020204" pitchFamily="34" charset="0"/>
            </a:endParaRPr>
          </a:p>
        </p:txBody>
      </p:sp>
      <p:sp>
        <p:nvSpPr>
          <p:cNvPr id="3" name="Text 1"/>
          <p:cNvSpPr/>
          <p:nvPr/>
        </p:nvSpPr>
        <p:spPr>
          <a:xfrm>
            <a:off x="793790" y="3245168"/>
            <a:ext cx="13042821" cy="396954"/>
          </a:xfrm>
          <a:prstGeom prst="rect">
            <a:avLst/>
          </a:prstGeom>
          <a:noFill/>
          <a:ln/>
        </p:spPr>
        <p:txBody>
          <a:bodyPr wrap="none" lIns="0" tIns="0" rIns="0" bIns="0" rtlCol="0" anchor="t"/>
          <a:lstStyle/>
          <a:p>
            <a:pPr marL="0" indent="0" algn="l">
              <a:lnSpc>
                <a:spcPts val="3100"/>
              </a:lnSpc>
              <a:buNone/>
            </a:pPr>
            <a:r>
              <a:rPr lang="en-US" sz="1950" dirty="0">
                <a:solidFill>
                  <a:srgbClr val="666666"/>
                </a:solidFill>
                <a:latin typeface="Arial" panose="020B0604020202020204" pitchFamily="34" charset="0"/>
                <a:ea typeface="Roboto" pitchFamily="34" charset="-122"/>
                <a:cs typeface="Arial" panose="020B0604020202020204" pitchFamily="34" charset="0"/>
              </a:rPr>
              <a:t>Every video call begins with:</a:t>
            </a:r>
            <a:endParaRPr lang="en-US" sz="1950" dirty="0">
              <a:latin typeface="Arial" panose="020B0604020202020204" pitchFamily="34" charset="0"/>
            </a:endParaRPr>
          </a:p>
        </p:txBody>
      </p:sp>
      <p:sp>
        <p:nvSpPr>
          <p:cNvPr id="4" name="Shape 2"/>
          <p:cNvSpPr/>
          <p:nvPr/>
        </p:nvSpPr>
        <p:spPr>
          <a:xfrm>
            <a:off x="793790" y="3865364"/>
            <a:ext cx="4215289" cy="1515785"/>
          </a:xfrm>
          <a:prstGeom prst="roundRect">
            <a:avLst>
              <a:gd name="adj" fmla="val 5499"/>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5" name="Shape 3"/>
          <p:cNvSpPr/>
          <p:nvPr/>
        </p:nvSpPr>
        <p:spPr>
          <a:xfrm>
            <a:off x="999768" y="4071342"/>
            <a:ext cx="595313" cy="595313"/>
          </a:xfrm>
          <a:prstGeom prst="roundRect">
            <a:avLst>
              <a:gd name="adj" fmla="val 15358451"/>
            </a:avLst>
          </a:prstGeom>
          <a:solidFill>
            <a:srgbClr val="A2B9F9"/>
          </a:solidFill>
          <a:ln/>
        </p:spPr>
        <p:txBody>
          <a:bodyPr/>
          <a:lstStyle/>
          <a:p>
            <a:endParaRPr lang="en-US" dirty="0">
              <a:latin typeface="Arial" panose="020B0604020202020204" pitchFamily="34" charset="0"/>
            </a:endParaRPr>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63479" y="4234934"/>
            <a:ext cx="267891" cy="267891"/>
          </a:xfrm>
          <a:prstGeom prst="rect">
            <a:avLst/>
          </a:prstGeom>
        </p:spPr>
      </p:pic>
      <p:sp>
        <p:nvSpPr>
          <p:cNvPr id="7" name="Text 4"/>
          <p:cNvSpPr/>
          <p:nvPr/>
        </p:nvSpPr>
        <p:spPr>
          <a:xfrm>
            <a:off x="999768" y="486501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a link</a:t>
            </a:r>
            <a:endParaRPr lang="en-US" sz="1950" dirty="0">
              <a:latin typeface="Arial" panose="020B0604020202020204" pitchFamily="34" charset="0"/>
            </a:endParaRPr>
          </a:p>
        </p:txBody>
      </p:sp>
      <p:sp>
        <p:nvSpPr>
          <p:cNvPr id="8" name="Shape 5"/>
          <p:cNvSpPr/>
          <p:nvPr/>
        </p:nvSpPr>
        <p:spPr>
          <a:xfrm>
            <a:off x="5207437" y="3865364"/>
            <a:ext cx="4215408" cy="1515785"/>
          </a:xfrm>
          <a:prstGeom prst="roundRect">
            <a:avLst>
              <a:gd name="adj" fmla="val 5499"/>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9" name="Shape 6"/>
          <p:cNvSpPr/>
          <p:nvPr/>
        </p:nvSpPr>
        <p:spPr>
          <a:xfrm>
            <a:off x="5413415" y="4071342"/>
            <a:ext cx="595313" cy="595313"/>
          </a:xfrm>
          <a:prstGeom prst="roundRect">
            <a:avLst>
              <a:gd name="adj" fmla="val 15358451"/>
            </a:avLst>
          </a:prstGeom>
          <a:solidFill>
            <a:srgbClr val="A2B9F9"/>
          </a:solidFill>
          <a:ln/>
        </p:spPr>
        <p:txBody>
          <a:bodyPr/>
          <a:lstStyle/>
          <a:p>
            <a:endParaRPr lang="en-US" dirty="0">
              <a:latin typeface="Arial" panose="020B0604020202020204" pitchFamily="34" charset="0"/>
            </a:endParaRPr>
          </a:p>
        </p:txBody>
      </p:sp>
      <p:pic>
        <p:nvPicPr>
          <p:cNvPr id="10"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77126" y="4234934"/>
            <a:ext cx="267891" cy="267891"/>
          </a:xfrm>
          <a:prstGeom prst="rect">
            <a:avLst/>
          </a:prstGeom>
        </p:spPr>
      </p:pic>
      <p:sp>
        <p:nvSpPr>
          <p:cNvPr id="11" name="Text 7"/>
          <p:cNvSpPr/>
          <p:nvPr/>
        </p:nvSpPr>
        <p:spPr>
          <a:xfrm>
            <a:off x="5413415" y="486501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a button</a:t>
            </a:r>
            <a:endParaRPr lang="en-US" sz="1950" dirty="0">
              <a:latin typeface="Arial" panose="020B0604020202020204" pitchFamily="34" charset="0"/>
            </a:endParaRPr>
          </a:p>
        </p:txBody>
      </p:sp>
      <p:sp>
        <p:nvSpPr>
          <p:cNvPr id="12" name="Shape 8"/>
          <p:cNvSpPr/>
          <p:nvPr/>
        </p:nvSpPr>
        <p:spPr>
          <a:xfrm>
            <a:off x="9621203" y="3865364"/>
            <a:ext cx="4215289" cy="1515785"/>
          </a:xfrm>
          <a:prstGeom prst="roundRect">
            <a:avLst>
              <a:gd name="adj" fmla="val 5499"/>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13" name="Shape 9"/>
          <p:cNvSpPr/>
          <p:nvPr/>
        </p:nvSpPr>
        <p:spPr>
          <a:xfrm>
            <a:off x="9827181" y="4071342"/>
            <a:ext cx="595313" cy="595313"/>
          </a:xfrm>
          <a:prstGeom prst="roundRect">
            <a:avLst>
              <a:gd name="adj" fmla="val 15358451"/>
            </a:avLst>
          </a:prstGeom>
          <a:solidFill>
            <a:srgbClr val="A2B9F9"/>
          </a:solidFill>
          <a:ln/>
        </p:spPr>
        <p:txBody>
          <a:bodyPr/>
          <a:lstStyle/>
          <a:p>
            <a:endParaRPr lang="en-US" dirty="0">
              <a:latin typeface="Arial" panose="020B0604020202020204" pitchFamily="34" charset="0"/>
            </a:endParaRPr>
          </a:p>
        </p:txBody>
      </p:sp>
      <p:pic>
        <p:nvPicPr>
          <p:cNvPr id="14"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90892" y="4234934"/>
            <a:ext cx="267891" cy="267891"/>
          </a:xfrm>
          <a:prstGeom prst="rect">
            <a:avLst/>
          </a:prstGeom>
        </p:spPr>
      </p:pic>
      <p:sp>
        <p:nvSpPr>
          <p:cNvPr id="15" name="Text 10"/>
          <p:cNvSpPr/>
          <p:nvPr/>
        </p:nvSpPr>
        <p:spPr>
          <a:xfrm>
            <a:off x="9827181" y="486501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or an app icon</a:t>
            </a:r>
            <a:endParaRPr lang="en-US" sz="1950" dirty="0">
              <a:latin typeface="Arial" panose="020B0604020202020204" pitchFamily="34" charset="0"/>
            </a:endParaRPr>
          </a:p>
        </p:txBody>
      </p:sp>
      <p:sp>
        <p:nvSpPr>
          <p:cNvPr id="16" name="Text 11"/>
          <p:cNvSpPr/>
          <p:nvPr/>
        </p:nvSpPr>
        <p:spPr>
          <a:xfrm>
            <a:off x="793790" y="5604391"/>
            <a:ext cx="13042821" cy="396954"/>
          </a:xfrm>
          <a:prstGeom prst="rect">
            <a:avLst/>
          </a:prstGeom>
          <a:noFill/>
          <a:ln/>
        </p:spPr>
        <p:txBody>
          <a:bodyPr wrap="none" lIns="0" tIns="0" rIns="0" bIns="0" rtlCol="0" anchor="t"/>
          <a:lstStyle/>
          <a:p>
            <a:pPr marL="0" indent="0" algn="l">
              <a:lnSpc>
                <a:spcPts val="3100"/>
              </a:lnSpc>
              <a:buNone/>
            </a:pPr>
            <a:r>
              <a:rPr lang="en-US" sz="1950" b="1" dirty="0">
                <a:solidFill>
                  <a:srgbClr val="124DF0"/>
                </a:solidFill>
                <a:latin typeface="Arial" panose="020B0604020202020204" pitchFamily="34" charset="0"/>
                <a:ea typeface="Roboto" pitchFamily="34" charset="-122"/>
                <a:cs typeface="Arial" panose="020B0604020202020204" pitchFamily="34" charset="0"/>
              </a:rPr>
              <a:t>You're not late — you're just at the door</a:t>
            </a:r>
            <a:endParaRPr lang="en-US" sz="1950" dirty="0">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078706"/>
            <a:ext cx="9549170" cy="620078"/>
          </a:xfrm>
          <a:prstGeom prst="rect">
            <a:avLst/>
          </a:prstGeom>
          <a:noFill/>
          <a:ln/>
        </p:spPr>
        <p:txBody>
          <a:bodyPr wrap="none" lIns="0" tIns="0" rIns="0" bIns="0" rtlCol="0" anchor="t"/>
          <a:lstStyle/>
          <a:p>
            <a:pPr marL="0" indent="0" algn="l">
              <a:lnSpc>
                <a:spcPts val="4850"/>
              </a:lnSpc>
              <a:buNone/>
            </a:pPr>
            <a:r>
              <a:rPr lang="en-US" sz="3900" dirty="0">
                <a:solidFill>
                  <a:srgbClr val="3F6FF3"/>
                </a:solidFill>
                <a:latin typeface="Arial" panose="020B0604020202020204" pitchFamily="34" charset="0"/>
                <a:ea typeface="Roboto Medium" pitchFamily="34" charset="-122"/>
                <a:cs typeface="Arial" panose="020B0604020202020204" pitchFamily="34" charset="0"/>
              </a:rPr>
              <a:t>Installing Zoom (Desktop: Windows &amp; Mac)</a:t>
            </a:r>
            <a:endParaRPr lang="en-US" sz="39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2219682"/>
            <a:ext cx="8308300" cy="4707969"/>
          </a:xfrm>
          <a:prstGeom prst="rect">
            <a:avLst/>
          </a:prstGeom>
        </p:spPr>
      </p:pic>
      <p:sp>
        <p:nvSpPr>
          <p:cNvPr id="4" name="Shape 1"/>
          <p:cNvSpPr/>
          <p:nvPr/>
        </p:nvSpPr>
        <p:spPr>
          <a:xfrm>
            <a:off x="9593818" y="2964418"/>
            <a:ext cx="446484" cy="446484"/>
          </a:xfrm>
          <a:prstGeom prst="roundRect">
            <a:avLst>
              <a:gd name="adj" fmla="val 1867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5" name="Text 2"/>
          <p:cNvSpPr/>
          <p:nvPr/>
        </p:nvSpPr>
        <p:spPr>
          <a:xfrm>
            <a:off x="9668232" y="3001625"/>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Arial" panose="020B0604020202020204" pitchFamily="34" charset="0"/>
                <a:ea typeface="Roboto Medium" pitchFamily="34" charset="-122"/>
                <a:cs typeface="Arial" panose="020B0604020202020204" pitchFamily="34" charset="0"/>
              </a:rPr>
              <a:t>1</a:t>
            </a:r>
            <a:endParaRPr lang="en-US" sz="2300" dirty="0">
              <a:latin typeface="Arial" panose="020B0604020202020204" pitchFamily="34" charset="0"/>
            </a:endParaRPr>
          </a:p>
        </p:txBody>
      </p:sp>
      <p:sp>
        <p:nvSpPr>
          <p:cNvPr id="6" name="Text 3"/>
          <p:cNvSpPr/>
          <p:nvPr/>
        </p:nvSpPr>
        <p:spPr>
          <a:xfrm>
            <a:off x="10238661" y="3032641"/>
            <a:ext cx="3501152"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Click the Zoom link you're given</a:t>
            </a:r>
            <a:endParaRPr lang="en-US" sz="1950" dirty="0">
              <a:latin typeface="Arial" panose="020B0604020202020204" pitchFamily="34" charset="0"/>
            </a:endParaRPr>
          </a:p>
        </p:txBody>
      </p:sp>
      <p:sp>
        <p:nvSpPr>
          <p:cNvPr id="7" name="Shape 4"/>
          <p:cNvSpPr/>
          <p:nvPr/>
        </p:nvSpPr>
        <p:spPr>
          <a:xfrm>
            <a:off x="9593818" y="3807738"/>
            <a:ext cx="446484" cy="446484"/>
          </a:xfrm>
          <a:prstGeom prst="roundRect">
            <a:avLst>
              <a:gd name="adj" fmla="val 1867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8" name="Text 5"/>
          <p:cNvSpPr/>
          <p:nvPr/>
        </p:nvSpPr>
        <p:spPr>
          <a:xfrm>
            <a:off x="9668232" y="3844945"/>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Arial" panose="020B0604020202020204" pitchFamily="34" charset="0"/>
                <a:ea typeface="Roboto Medium" pitchFamily="34" charset="-122"/>
                <a:cs typeface="Arial" panose="020B0604020202020204" pitchFamily="34" charset="0"/>
              </a:rPr>
              <a:t>2</a:t>
            </a:r>
            <a:endParaRPr lang="en-US" sz="2300" dirty="0">
              <a:latin typeface="Arial" panose="020B0604020202020204" pitchFamily="34" charset="0"/>
            </a:endParaRPr>
          </a:p>
        </p:txBody>
      </p:sp>
      <p:sp>
        <p:nvSpPr>
          <p:cNvPr id="9" name="Text 6"/>
          <p:cNvSpPr/>
          <p:nvPr/>
        </p:nvSpPr>
        <p:spPr>
          <a:xfrm>
            <a:off x="10238661" y="3875961"/>
            <a:ext cx="2893457"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Download when prompted</a:t>
            </a:r>
            <a:endParaRPr lang="en-US" sz="1950" dirty="0">
              <a:latin typeface="Arial" panose="020B0604020202020204" pitchFamily="34" charset="0"/>
            </a:endParaRPr>
          </a:p>
        </p:txBody>
      </p:sp>
      <p:sp>
        <p:nvSpPr>
          <p:cNvPr id="10" name="Shape 7"/>
          <p:cNvSpPr/>
          <p:nvPr/>
        </p:nvSpPr>
        <p:spPr>
          <a:xfrm>
            <a:off x="9593818" y="4651058"/>
            <a:ext cx="446484" cy="446484"/>
          </a:xfrm>
          <a:prstGeom prst="roundRect">
            <a:avLst>
              <a:gd name="adj" fmla="val 1867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11" name="Text 8"/>
          <p:cNvSpPr/>
          <p:nvPr/>
        </p:nvSpPr>
        <p:spPr>
          <a:xfrm>
            <a:off x="9668232" y="4688265"/>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Arial" panose="020B0604020202020204" pitchFamily="34" charset="0"/>
                <a:ea typeface="Roboto Medium" pitchFamily="34" charset="-122"/>
                <a:cs typeface="Arial" panose="020B0604020202020204" pitchFamily="34" charset="0"/>
              </a:rPr>
              <a:t>3</a:t>
            </a:r>
            <a:endParaRPr lang="en-US" sz="2300" dirty="0">
              <a:latin typeface="Arial" panose="020B0604020202020204" pitchFamily="34" charset="0"/>
            </a:endParaRPr>
          </a:p>
        </p:txBody>
      </p:sp>
      <p:sp>
        <p:nvSpPr>
          <p:cNvPr id="12" name="Text 9"/>
          <p:cNvSpPr/>
          <p:nvPr/>
        </p:nvSpPr>
        <p:spPr>
          <a:xfrm>
            <a:off x="10238661" y="4719280"/>
            <a:ext cx="3605451" cy="620316"/>
          </a:xfrm>
          <a:prstGeom prst="rect">
            <a:avLst/>
          </a:prstGeom>
          <a:noFill/>
          <a:ln/>
        </p:spPr>
        <p:txBody>
          <a:bodyPr wrap="squar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Install once — Zoom remembers you</a:t>
            </a:r>
            <a:endParaRPr lang="en-US" sz="1950" dirty="0">
              <a:latin typeface="Arial" panose="020B0604020202020204" pitchFamily="34" charset="0"/>
            </a:endParaRPr>
          </a:p>
        </p:txBody>
      </p:sp>
      <p:sp>
        <p:nvSpPr>
          <p:cNvPr id="13" name="Shape 10"/>
          <p:cNvSpPr/>
          <p:nvPr/>
        </p:nvSpPr>
        <p:spPr>
          <a:xfrm>
            <a:off x="9593818" y="5736431"/>
            <a:ext cx="446484" cy="446484"/>
          </a:xfrm>
          <a:prstGeom prst="roundRect">
            <a:avLst>
              <a:gd name="adj" fmla="val 18670"/>
            </a:avLst>
          </a:prstGeom>
          <a:solidFill>
            <a:srgbClr val="F2EEEE"/>
          </a:solidFill>
          <a:ln w="7620">
            <a:solidFill>
              <a:srgbClr val="D8D4D4"/>
            </a:solidFill>
            <a:prstDash val="solid"/>
          </a:ln>
        </p:spPr>
        <p:txBody>
          <a:bodyPr/>
          <a:lstStyle/>
          <a:p>
            <a:endParaRPr lang="en-US" dirty="0">
              <a:latin typeface="Arial" panose="020B0604020202020204" pitchFamily="34" charset="0"/>
            </a:endParaRPr>
          </a:p>
        </p:txBody>
      </p:sp>
      <p:sp>
        <p:nvSpPr>
          <p:cNvPr id="14" name="Text 11"/>
          <p:cNvSpPr/>
          <p:nvPr/>
        </p:nvSpPr>
        <p:spPr>
          <a:xfrm>
            <a:off x="9668232" y="5773638"/>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666666"/>
                </a:solidFill>
                <a:latin typeface="Arial" panose="020B0604020202020204" pitchFamily="34" charset="0"/>
                <a:ea typeface="Roboto Medium" pitchFamily="34" charset="-122"/>
                <a:cs typeface="Arial" panose="020B0604020202020204" pitchFamily="34" charset="0"/>
              </a:rPr>
              <a:t>4</a:t>
            </a:r>
            <a:endParaRPr lang="en-US" sz="2300" dirty="0">
              <a:latin typeface="Arial" panose="020B0604020202020204" pitchFamily="34" charset="0"/>
            </a:endParaRPr>
          </a:p>
        </p:txBody>
      </p:sp>
      <p:sp>
        <p:nvSpPr>
          <p:cNvPr id="15" name="Text 12"/>
          <p:cNvSpPr/>
          <p:nvPr/>
        </p:nvSpPr>
        <p:spPr>
          <a:xfrm>
            <a:off x="10238661" y="5804654"/>
            <a:ext cx="3462337" cy="310158"/>
          </a:xfrm>
          <a:prstGeom prst="rect">
            <a:avLst/>
          </a:prstGeom>
          <a:noFill/>
          <a:ln/>
        </p:spPr>
        <p:txBody>
          <a:bodyPr wrap="none" lIns="0" tIns="0" rIns="0" bIns="0" rtlCol="0" anchor="t"/>
          <a:lstStyle/>
          <a:p>
            <a:pPr marL="0" indent="0" algn="l">
              <a:lnSpc>
                <a:spcPts val="2400"/>
              </a:lnSpc>
              <a:buNone/>
            </a:pPr>
            <a:r>
              <a:rPr lang="en-US" sz="1950" dirty="0">
                <a:solidFill>
                  <a:srgbClr val="666666"/>
                </a:solidFill>
                <a:latin typeface="Arial" panose="020B0604020202020204" pitchFamily="34" charset="0"/>
                <a:ea typeface="Roboto Medium" pitchFamily="34" charset="-122"/>
                <a:cs typeface="Arial" panose="020B0604020202020204" pitchFamily="34" charset="0"/>
              </a:rPr>
              <a:t>Future calls open automatically</a:t>
            </a:r>
            <a:endParaRPr lang="en-US" sz="1950"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RGE_Training_Template_Lite_v1.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ptx" id="{42E762A7-1B6E-40E7-9E0A-D17817459069}" vid="{E8C12B79-EE0A-41C2-BFB9-6CB89314748B}"/>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GE_Training_Template_Lite_v1.0.pptx" id="{42E762A7-1B6E-40E7-9E0A-D17817459069}" vid="{1DB07735-DD6F-4A8B-B03E-6C6C0C278DE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TotalTime>
  <Words>2367</Words>
  <Application>Microsoft Office PowerPoint</Application>
  <PresentationFormat>Custom</PresentationFormat>
  <Paragraphs>316</Paragraphs>
  <Slides>41</Slides>
  <Notes>41</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41</vt:i4>
      </vt:variant>
    </vt:vector>
  </HeadingPairs>
  <TitlesOfParts>
    <vt:vector size="46" baseType="lpstr">
      <vt:lpstr>Calibri</vt:lpstr>
      <vt:lpstr>Arial</vt:lpstr>
      <vt:lpstr>RGE_Training_Template_Lite_v1.0</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Jim Kallaugher</dc:creator>
  <cp:lastModifiedBy>Jim Kallaugher</cp:lastModifiedBy>
  <cp:revision>2</cp:revision>
  <dcterms:created xsi:type="dcterms:W3CDTF">2026-02-01T18:35:38Z</dcterms:created>
  <dcterms:modified xsi:type="dcterms:W3CDTF">2026-06-09T09:53:24Z</dcterms:modified>
</cp:coreProperties>
</file>