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ink/ink1.xml" ContentType="application/inkml+xml"/>
  <Override PartName="/ppt/ink/ink2.xml" ContentType="application/inkml+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ink/ink3.xml" ContentType="application/inkml+xml"/>
  <Override PartName="/ppt/ink/ink4.xml" ContentType="application/inkml+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ink/ink5.xml" ContentType="application/inkml+xml"/>
  <Override PartName="/ppt/ink/ink6.xml" ContentType="application/inkml+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ink/ink7.xml" ContentType="application/inkml+xml"/>
  <Override PartName="/ppt/ink/ink8.xml" ContentType="application/inkml+xml"/>
  <Override PartName="/ppt/ink/ink9.xml" ContentType="application/inkml+xml"/>
  <Override PartName="/ppt/ink/ink10.xml" ContentType="application/inkml+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746" r:id="rId2"/>
    <p:sldMasterId id="2147483733" r:id="rId3"/>
    <p:sldMasterId id="2147483721" r:id="rId4"/>
    <p:sldMasterId id="2147483683" r:id="rId5"/>
    <p:sldMasterId id="2147483696" r:id="rId6"/>
    <p:sldMasterId id="2147483709" r:id="rId7"/>
    <p:sldMasterId id="2147483758" r:id="rId8"/>
  </p:sldMasterIdLst>
  <p:notesMasterIdLst>
    <p:notesMasterId r:id="rId61"/>
  </p:notesMasterIdLst>
  <p:sldIdLst>
    <p:sldId id="256" r:id="rId9"/>
    <p:sldId id="257" r:id="rId10"/>
    <p:sldId id="300" r:id="rId11"/>
    <p:sldId id="301" r:id="rId12"/>
    <p:sldId id="258" r:id="rId13"/>
    <p:sldId id="299"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302" r:id="rId51"/>
    <p:sldId id="303" r:id="rId52"/>
    <p:sldId id="304" r:id="rId53"/>
    <p:sldId id="305" r:id="rId54"/>
    <p:sldId id="306" r:id="rId55"/>
    <p:sldId id="307" r:id="rId56"/>
    <p:sldId id="308" r:id="rId57"/>
    <p:sldId id="309" r:id="rId58"/>
    <p:sldId id="310" r:id="rId59"/>
    <p:sldId id="311" r:id="rId60"/>
  </p:sldIdLst>
  <p:sldSz cx="14630400" cy="8229600"/>
  <p:notesSz cx="8229600" cy="14630400"/>
  <p:embeddedFontLst>
    <p:embeddedFont>
      <p:font typeface="Heebo Light" pitchFamily="2" charset="-79"/>
      <p:regular r:id="rId62"/>
    </p:embeddedFont>
    <p:embeddedFont>
      <p:font typeface="Montserrat" pitchFamily="2"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10"/>
  </p:normalViewPr>
  <p:slideViewPr>
    <p:cSldViewPr snapToGrid="0" snapToObjects="1">
      <p:cViewPr varScale="1">
        <p:scale>
          <a:sx n="99" d="100"/>
          <a:sy n="99" d="100"/>
        </p:scale>
        <p:origin x="943" y="28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2.fntdata"/><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font" Target="fonts/font5.fntdata"/><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0:23.921"/>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0 151 11980,'40464'-151'0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1:38.500"/>
    </inkml:context>
    <inkml:brush xml:id="br0">
      <inkml:brushProperty name="width" value="0.05" units="cm"/>
      <inkml:brushProperty name="height" value="0.05" units="cm"/>
      <inkml:brushProperty name="color" value="#151B99"/>
    </inkml:brush>
  </inkml:definitions>
  <inkml:trace contextRef="#ctx0" brushRef="#br0">0 5 8192,'7'0'0,"4"-1"3356,1-3-3356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1:38.500"/>
    </inkml:context>
    <inkml:brush xml:id="br0">
      <inkml:brushProperty name="width" value="0.05" units="cm"/>
      <inkml:brushProperty name="height" value="0.05" units="cm"/>
      <inkml:brushProperty name="color" value="#151B99"/>
    </inkml:brush>
  </inkml:definitions>
  <inkml:trace contextRef="#ctx0" brushRef="#br0">0 5 8192,'7'0'0,"4"-1"3356,1-3-3356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0:23.921"/>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0 151 11980,'40464'-151'0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1:38.500"/>
    </inkml:context>
    <inkml:brush xml:id="br0">
      <inkml:brushProperty name="width" value="0.05" units="cm"/>
      <inkml:brushProperty name="height" value="0.05" units="cm"/>
      <inkml:brushProperty name="color" value="#151B99"/>
    </inkml:brush>
  </inkml:definitions>
  <inkml:trace contextRef="#ctx0" brushRef="#br0">0 5 8192,'7'0'0,"4"-1"3356,1-3-3356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0:23.921"/>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0 151 11980,'40464'-151'0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1:38.500"/>
    </inkml:context>
    <inkml:brush xml:id="br0">
      <inkml:brushProperty name="width" value="0.05" units="cm"/>
      <inkml:brushProperty name="height" value="0.05" units="cm"/>
      <inkml:brushProperty name="color" value="#151B99"/>
    </inkml:brush>
  </inkml:definitions>
  <inkml:trace contextRef="#ctx0" brushRef="#br0">0 5 8192,'7'0'0,"4"-1"3356,1-3-3356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7:20:57.140"/>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0 151 11980,'40464'-151'0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7:20:57.141"/>
    </inkml:context>
    <inkml:brush xml:id="br0">
      <inkml:brushProperty name="width" value="0.05" units="cm"/>
      <inkml:brushProperty name="height" value="0.05" units="cm"/>
      <inkml:brushProperty name="color" value="#151B99"/>
    </inkml:brush>
  </inkml:definitions>
  <inkml:trace contextRef="#ctx0" brushRef="#br0">0 5 8192,'7'0'0,"4"-1"3356,1-3-3356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0:23.921"/>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0 151 11980,'40464'-151'0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157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Good Afternoon – </a:t>
            </a:r>
            <a:r>
              <a:rPr lang="en-US" dirty="0" err="1">
                <a:latin typeface="Arial" panose="020B0604020202020204" pitchFamily="34" charset="0"/>
              </a:rPr>
              <a:t>Totally’s</a:t>
            </a:r>
            <a:r>
              <a:rPr lang="en-US" dirty="0">
                <a:latin typeface="Arial" panose="020B0604020202020204" pitchFamily="34" charset="0"/>
              </a:rPr>
              <a:t> Seminar covers Part 3 of iPhone Essentials Intro 101</a:t>
            </a: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Today is not about hidden tricks or advanced settings. We’ll focus on everyday usefulness and peace of mind. If something is optional, I’ll say so. Our priority is confidence over complexity.</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10</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This section sounds bigger than it feels. Your Apple ID is simply your main account with Apple. Understanding it removes mystery and prevents many common problems.</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11</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An Apple ID is not an app you open. It works quietly in the background. Think of it as your identity with Apple — it connects your apps, photos, and services together.</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12</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Your Apple ID is involved in downloading apps, saving photos, FaceTime calls, and finding your phone if it’s lost. When something mysteriously stops working, this account is often involved — which is why understanding it matters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13</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Each person should have their own Apple ID. Sharing accounts creates confusion. Never share your password, and always write your login information down somewhere safe. That’s smart planning — not weakness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14</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Each person should have their own Apple ID. Sharing accounts creates confusion. Never share your password, and always write your login information down somewhere safe. That’s smart planning — not weakness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15</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Many people tell me a family member set this up, or that they think they have more than one Apple ID. These situations are common and fixable — but guessing or creating new accounts usually makes things worse. Asking for help is the smart move</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16</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Wi‑Fi feels mysterious until it’s explained clearly. Wi‑Fi connects your phone to the internet through a router. It’s different from cellular data, and most apps work best when Wi‑Fi is connected.</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17</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Most apps and features work best on Wi-Fi because it's typically faster and doesn't use your cellular data allowance. When you're at home, Wi-Fi is usually your primary connection — and understanding how it works helps you stay connected confidently.</a:t>
            </a:r>
            <a:endParaRPr kumimoji="0" lang="en-US" sz="12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18</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Take your time entering Wi‑Fi passwords. Capital letters and symbols matter. There’s no rush — slow and careful works best.</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19</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Welcome everyone. I’m really glad you’re here today. This is Part 3 of our iPhone Essentials series, and it’s the final chapter in our spring trilogy. If this is your first session, don’t worry — you’re still very welcome here. And if you’ve been with us for Parts 1 and 2, today is where everything starts to come together.</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Look for the Wi‑Fi symbol at the top of your screen and a checkmark next to the network name in Settings. Those are your reassurance signs.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20</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Most Wi‑Fi problems are not caused by you. Password mistakes, weak signals, or routers needing a restart are normal technology issues — not personal failures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21</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Pause first. Don’t delete apps or reset settings unless guided. Asking for help early usually fixes things faster and with less stress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22</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Email matters because it’s how companies send bills, verify accounts, and help you recover passwords. Opening an email is safe — the risk comes from clicking suspicious links, which we’ll talk about carefully.</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23</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Module 5 — FaceTime &amp; Apps</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FaceTime is simply a way to see or hear people you know on Apple devices. It's not social media and it doesn't post anything publicly.</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You can turn the camera off anytime. Audio-only calls are completely fine.</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Apps should only come from the App Store. Pop-ups asking you to download software should be ignored. Face ID and passwords prevent accidental downloads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000000"/>
                </a:solidFill>
                <a:effectLst/>
                <a:uLnTx/>
                <a:uFillTx/>
                <a:latin typeface="Arial" panose="020B0604020202020204" pitchFamily="34" charset="0"/>
                <a:ea typeface="Instrument Sans Medium" pitchFamily="34" charset="-122"/>
                <a:cs typeface="Arial" panose="020B0604020202020204" pitchFamily="34" charset="0"/>
              </a:rPr>
              <a:t>Face ID and passwords prevent accidental or unwanted downloads.</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Apps often move — they don’t usually disappear. Deleting an app removes it completely, so it’s okay to pause and ask before doing that.</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98779-75E0-CB30-F45B-DBB1C45FC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68AEDA-5822-B878-0D70-255FC5E114D9}"/>
              </a:ext>
            </a:extLst>
          </p:cNvPr>
          <p:cNvSpPr>
            <a:spLocks noGrp="1" noRot="1" noChangeAspect="1"/>
          </p:cNvSpPr>
          <p:nvPr>
            <p:ph type="sldImg"/>
          </p:nvPr>
        </p:nvSpPr>
        <p:spPr/>
        <p:txBody>
          <a:bodyPr lIns="95006" tIns="47503" rIns="95006" bIns="47503"/>
          <a:lstStyle/>
          <a:p>
            <a:endParaRPr lang="en-US"/>
          </a:p>
        </p:txBody>
      </p:sp>
      <p:sp>
        <p:nvSpPr>
          <p:cNvPr id="3" name="Notes Placeholder 2">
            <a:extLst>
              <a:ext uri="{FF2B5EF4-FFF2-40B4-BE49-F238E27FC236}">
                <a16:creationId xmlns:a16="http://schemas.microsoft.com/office/drawing/2014/main" id="{55F2F6A8-AD60-0363-746E-C7D96A4B4F21}"/>
              </a:ext>
            </a:extLst>
          </p:cNvPr>
          <p:cNvSpPr>
            <a:spLocks noGrp="1"/>
          </p:cNvSpPr>
          <p:nvPr>
            <p:ph type="body" idx="1"/>
          </p:nvPr>
        </p:nvSpPr>
        <p:spPr/>
        <p:txBody>
          <a:bodyPr lIns="67664" tIns="33832" rIns="67664" bIns="33832"/>
          <a:lstStyle/>
          <a:p>
            <a:r>
              <a:rPr lang="en-US" sz="1200" kern="1200" dirty="0">
                <a:solidFill>
                  <a:schemeClr val="tx1"/>
                </a:solidFill>
                <a:effectLst/>
                <a:latin typeface="+mn-lt"/>
                <a:ea typeface="+mn-ea"/>
                <a:cs typeface="+mn-cs"/>
              </a:rPr>
              <a:t>Today marks an important milestone. Up to now, we’ve focused on comfort and understanding. Today, we move into ownership — helping your iPhone feel like </a:t>
            </a:r>
            <a:r>
              <a:rPr lang="en-US" sz="1200" i="1" kern="1200" dirty="0">
                <a:solidFill>
                  <a:schemeClr val="tx1"/>
                </a:solidFill>
                <a:effectLst/>
                <a:latin typeface="+mn-lt"/>
                <a:ea typeface="+mn-ea"/>
                <a:cs typeface="+mn-cs"/>
              </a:rPr>
              <a:t>your</a:t>
            </a:r>
            <a:r>
              <a:rPr lang="en-US" sz="1200" kern="1200" dirty="0">
                <a:solidFill>
                  <a:schemeClr val="tx1"/>
                </a:solidFill>
                <a:effectLst/>
                <a:latin typeface="+mn-lt"/>
                <a:ea typeface="+mn-ea"/>
                <a:cs typeface="+mn-cs"/>
              </a:rPr>
              <a:t> tool, not something you’re afraid to touch. Our goal is confidence, safety, and usefulness — not speed, not perfection.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defTabSz="676634">
              <a:defRPr/>
            </a:pPr>
            <a:endParaRPr lang="en-US" sz="900" dirty="0"/>
          </a:p>
        </p:txBody>
      </p:sp>
      <p:sp>
        <p:nvSpPr>
          <p:cNvPr id="4" name="Slide Number Placeholder 3">
            <a:extLst>
              <a:ext uri="{FF2B5EF4-FFF2-40B4-BE49-F238E27FC236}">
                <a16:creationId xmlns:a16="http://schemas.microsoft.com/office/drawing/2014/main" id="{623EFFBB-3EF0-E8CD-413C-2FEEFA18D769}"/>
              </a:ext>
            </a:extLst>
          </p:cNvPr>
          <p:cNvSpPr>
            <a:spLocks noGrp="1"/>
          </p:cNvSpPr>
          <p:nvPr>
            <p:ph type="sldNum" sz="quarter" idx="10"/>
          </p:nvPr>
        </p:nvSpPr>
        <p:spPr/>
        <p:txBody>
          <a:bodyPr lIns="67664" tIns="33832" rIns="67664" bIns="33832"/>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DEC48F99-D450-D457-3541-31E5BDE540F7}"/>
              </a:ext>
            </a:extLst>
          </p:cNvPr>
          <p:cNvSpPr txBox="1"/>
          <p:nvPr/>
        </p:nvSpPr>
        <p:spPr>
          <a:xfrm>
            <a:off x="1713824" y="4482405"/>
            <a:ext cx="3430352" cy="277870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Whether you attended this live or you’re watching the replay later, you’re exactly where you should be.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This session was designed for real, everyday iPhone use — not the stuff buried in manuals or hidden in settings menus. We’re keeping this practical, friendly, and pressure-free</a:t>
            </a:r>
            <a:r>
              <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a:t>
            </a:r>
          </a:p>
          <a:p>
            <a:pPr marL="0" marR="0" lvl="0" indent="0" algn="ctr" defTabSz="914400" rtl="0" eaLnBrk="1" fontAlgn="auto" latinLnBrk="0" hangingPunct="1">
              <a:lnSpc>
                <a:spcPct val="107000"/>
              </a:lnSpc>
              <a:spcBef>
                <a:spcPts val="0"/>
              </a:spcBef>
              <a:spcAft>
                <a:spcPts val="800"/>
              </a:spcAft>
              <a:buClrTx/>
              <a:buSzTx/>
              <a:buFontTx/>
              <a:buNone/>
              <a:tabLst/>
              <a:defRPr/>
            </a:pPr>
            <a:br>
              <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br>
            <a:endPar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29405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A simpler phone is easier to enjoy. You don't need every app — just the ones that serve you.</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4850"/>
              </a:lnSpc>
              <a:spcBef>
                <a:spcPts val="0"/>
              </a:spcBef>
              <a:spcAft>
                <a:spcPts val="0"/>
              </a:spcAft>
              <a:buClrTx/>
              <a:buSzTx/>
              <a:buFontTx/>
              <a:buNone/>
              <a:tabLst/>
              <a:defRPr/>
            </a:pPr>
            <a:r>
              <a:rPr lang="en-US" sz="1200" kern="1200" dirty="0">
                <a:solidFill>
                  <a:schemeClr val="tx1"/>
                </a:solidFill>
                <a:effectLst/>
                <a:latin typeface="+mn-lt"/>
                <a:ea typeface="+mn-ea"/>
                <a:cs typeface="+mn-cs"/>
              </a:rPr>
              <a:t>Accessibility features exist because everyone’s eyes, hands, and needs are different. Adjusting text size or using zoom is smart, not a workaround</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These options exist because everyone's eyes are different. Adjusting them is smart, not a workaround.</a:t>
            </a:r>
            <a:endParaRPr kumimoji="0" lang="en-US" sz="14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These tools are optional. Use what helps and ignore what doesn't.</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Security can be strong and convenient at the same time. Passcodes, Face ID, and Find My iPhone protect you and provide peace of mind</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Turning this on protects you even if you never need it.</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You are always in control of what apps can access — location, camera, and microphone permissions can be changed anytime. You’re not locked in.</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Safety is about habits, not fear. Stay calm, pause before acting, and ask for help when unsure.</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Wrap Up</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You now have the tools to customize your phone, communicate confidently, and stay safe. That’s real progress.</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E41A-0963-8F0F-7477-A6F5D1DF3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37565-4B6B-6FAD-2C00-19092725CDD5}"/>
              </a:ext>
            </a:extLst>
          </p:cNvPr>
          <p:cNvSpPr>
            <a:spLocks noGrp="1" noRot="1" noChangeAspect="1"/>
          </p:cNvSpPr>
          <p:nvPr>
            <p:ph type="sldImg"/>
          </p:nvPr>
        </p:nvSpPr>
        <p:spPr>
          <a:xfrm>
            <a:off x="779463" y="1200150"/>
            <a:ext cx="5756275" cy="3238500"/>
          </a:xfrm>
          <a:prstGeom prst="rect">
            <a:avLst/>
          </a:prstGeom>
          <a:noFill/>
          <a:ln w="12700">
            <a:solidFill>
              <a:prstClr val="black"/>
            </a:solidFill>
          </a:ln>
        </p:spPr>
        <p:txBody>
          <a:bodyPr lIns="95006" tIns="47503" rIns="95006" bIns="47503"/>
          <a:lstStyle/>
          <a:p>
            <a:endParaRPr lang="en-US"/>
          </a:p>
        </p:txBody>
      </p:sp>
      <p:sp>
        <p:nvSpPr>
          <p:cNvPr id="3" name="Notes Placeholder 2">
            <a:extLst>
              <a:ext uri="{FF2B5EF4-FFF2-40B4-BE49-F238E27FC236}">
                <a16:creationId xmlns:a16="http://schemas.microsoft.com/office/drawing/2014/main" id="{FA3D5071-4F20-B997-EBD9-7DF73B374BCC}"/>
              </a:ext>
            </a:extLst>
          </p:cNvPr>
          <p:cNvSpPr>
            <a:spLocks noGrp="1"/>
          </p:cNvSpPr>
          <p:nvPr>
            <p:ph type="body" idx="1"/>
          </p:nvPr>
        </p:nvSpPr>
        <p:spPr>
          <a:xfrm>
            <a:off x="730955" y="4387712"/>
            <a:ext cx="5853289" cy="4550683"/>
          </a:xfrm>
          <a:prstGeom prst="rect">
            <a:avLst/>
          </a:prstGeom>
        </p:spPr>
        <p:txBody>
          <a:bodyPr lIns="67664" tIns="33832" rIns="67664" bIns="33832"/>
          <a:lstStyle/>
          <a:p>
            <a:r>
              <a:rPr lang="en-US" sz="1400" b="1" dirty="0">
                <a:latin typeface="Arial" panose="020B0604020202020204" pitchFamily="34" charset="0"/>
                <a:cs typeface="Arial" panose="020B0604020202020204" pitchFamily="34" charset="0"/>
              </a:rPr>
              <a:t>Hi, I’m Jim Kay-la-her, a Senior Center Member, Volunteer, and Home Tech Support Consultant</a:t>
            </a:r>
          </a:p>
          <a:p>
            <a:br>
              <a:rPr lang="en-US" sz="1400" dirty="0">
                <a:latin typeface="Arial" panose="020B0604020202020204" pitchFamily="34" charset="0"/>
                <a:cs typeface="Arial" panose="020B0604020202020204" pitchFamily="34" charset="0"/>
              </a:rPr>
            </a:br>
            <a:r>
              <a:rPr lang="en-US" sz="1400" b="1" i="0" baseline="0" dirty="0">
                <a:latin typeface="Arial" panose="020B0604020202020204" pitchFamily="34" charset="0"/>
                <a:cs typeface="Arial" panose="020B0604020202020204" pitchFamily="34" charset="0"/>
              </a:rPr>
              <a:t>Red Glen Electronics:</a:t>
            </a:r>
          </a:p>
          <a:p>
            <a:endParaRPr lang="en-US" sz="1400" b="1" i="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 founded Red Glen Electronics as a friendly “</a:t>
            </a:r>
            <a:r>
              <a:rPr lang="en-US" sz="1400" b="1" i="0" baseline="0" dirty="0">
                <a:latin typeface="Arial" panose="020B0604020202020204" pitchFamily="34" charset="0"/>
                <a:cs typeface="Arial" panose="020B0604020202020204" pitchFamily="34" charset="0"/>
              </a:rPr>
              <a:t>Home Tech Help for Hire</a:t>
            </a:r>
            <a:r>
              <a:rPr lang="en-US" sz="1400" dirty="0">
                <a:latin typeface="Arial" panose="020B0604020202020204" pitchFamily="34" charset="0"/>
                <a:cs typeface="Arial" panose="020B0604020202020204" pitchFamily="34" charset="0"/>
              </a:rPr>
              <a:t>” for Boomers </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defTabSz="950062">
              <a:defRPr/>
            </a:pPr>
            <a:r>
              <a:rPr lang="en-US" sz="1400" b="1" i="0" baseline="0" dirty="0">
                <a:latin typeface="Arial" panose="020B0604020202020204" pitchFamily="34" charset="0"/>
                <a:cs typeface="Arial" panose="020B0604020202020204" pitchFamily="34" charset="0"/>
              </a:rPr>
              <a:t>Tech Tuesdays:</a:t>
            </a:r>
          </a:p>
          <a:p>
            <a:pPr defTabSz="950062">
              <a:defRPr/>
            </a:pPr>
            <a:endParaRPr lang="en-US" sz="1400" b="1" i="0" baseline="0" dirty="0">
              <a:latin typeface="Arial" panose="020B0604020202020204" pitchFamily="34" charset="0"/>
              <a:cs typeface="Arial" panose="020B0604020202020204" pitchFamily="34" charset="0"/>
            </a:endParaRPr>
          </a:p>
          <a:p>
            <a:pPr defTabSz="950062">
              <a:defRPr/>
            </a:pPr>
            <a:r>
              <a:rPr lang="en-US" sz="1400" dirty="0">
                <a:latin typeface="Arial" panose="020B0604020202020204" pitchFamily="34" charset="0"/>
                <a:cs typeface="Arial" panose="020B0604020202020204" pitchFamily="34" charset="0"/>
              </a:rPr>
              <a:t>I‘m here every Tuesday afternoon for appointments.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 offer </a:t>
            </a:r>
            <a:r>
              <a:rPr lang="en-US" sz="1400" b="1" i="0" baseline="0" dirty="0">
                <a:latin typeface="Arial" panose="020B0604020202020204" pitchFamily="34" charset="0"/>
                <a:cs typeface="Arial" panose="020B0604020202020204" pitchFamily="34" charset="0"/>
              </a:rPr>
              <a:t>hands-on tech support or one-on-one training </a:t>
            </a:r>
            <a:r>
              <a:rPr lang="en-US" sz="1400" dirty="0">
                <a:latin typeface="Arial" panose="020B0604020202020204" pitchFamily="34" charset="0"/>
                <a:cs typeface="Arial" panose="020B0604020202020204" pitchFamily="34" charset="0"/>
              </a:rPr>
              <a:t>as a regular volunteer.</a:t>
            </a:r>
          </a:p>
          <a:p>
            <a:br>
              <a:rPr lang="en-US" sz="1400" b="1" i="0" baseline="0" dirty="0">
                <a:latin typeface="Arial" panose="020B0604020202020204" pitchFamily="34" charset="0"/>
                <a:cs typeface="Arial" panose="020B0604020202020204" pitchFamily="34" charset="0"/>
              </a:rPr>
            </a:br>
            <a:r>
              <a:rPr lang="en-US" sz="1400" b="1" i="0" baseline="0" dirty="0">
                <a:latin typeface="Arial" panose="020B0604020202020204" pitchFamily="34" charset="0"/>
                <a:cs typeface="Arial" panose="020B0604020202020204" pitchFamily="34" charset="0"/>
              </a:rPr>
              <a:t>Monthly Tech Seminars:</a:t>
            </a:r>
          </a:p>
          <a:p>
            <a:endParaRPr lang="en-US" sz="1400" b="1" i="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Every month, I’ll lead </a:t>
            </a:r>
            <a:r>
              <a:rPr lang="en-US" sz="1400" b="1" i="0" baseline="0" dirty="0">
                <a:latin typeface="Arial" panose="020B0604020202020204" pitchFamily="34" charset="0"/>
                <a:cs typeface="Arial" panose="020B0604020202020204" pitchFamily="34" charset="0"/>
              </a:rPr>
              <a:t>tech topic seminars for a better understanding and to encourage confidence</a:t>
            </a:r>
            <a:br>
              <a:rPr lang="en-US" dirty="0"/>
            </a:br>
            <a:endParaRPr lang="en-US" dirty="0"/>
          </a:p>
        </p:txBody>
      </p:sp>
    </p:spTree>
    <p:extLst>
      <p:ext uri="{BB962C8B-B14F-4D97-AF65-F5344CB8AC3E}">
        <p14:creationId xmlns:p14="http://schemas.microsoft.com/office/powerpoint/2010/main" val="3741558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The archives are there to support you, not to test you. Go back anytime to refresh.</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Free Tech Tuesdays and optional in-home help are always available. You’re never on your own with this.</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You’re not behind. You’re in control. If there’s one sentence I want you to remember from this entire series, it’s this: you didn’t break anything — you learned step by step. And now your iPhone belongs to </a:t>
            </a:r>
            <a:r>
              <a:rPr lang="en-US" sz="1200" i="1" kern="100" dirty="0">
                <a:effectLst/>
                <a:latin typeface="Arial" panose="020B0604020202020204" pitchFamily="34" charset="0"/>
                <a:ea typeface="Aptos" panose="020B0004020202020204" pitchFamily="34" charset="0"/>
                <a:cs typeface="Times New Roman" panose="02020603050405020304" pitchFamily="18" charset="0"/>
              </a:rPr>
              <a:t>you</a:t>
            </a:r>
            <a:r>
              <a:rPr lang="en-US" sz="1200" kern="100" dirty="0">
                <a:effectLst/>
                <a:latin typeface="Arial" panose="020B0604020202020204" pitchFamily="34" charset="0"/>
                <a:ea typeface="Aptos" panose="020B0004020202020204" pitchFamily="34" charset="0"/>
                <a:cs typeface="Times New Roman" panose="02020603050405020304" pitchFamily="18" charset="0"/>
              </a:rPr>
              <a:t>, not the other way around.</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At this point, you can customize your phone, communicate with confidence, and use it safely. You don’t need to do everything at once. Even one small improvement — like adjusting text size or understanding Wi-Fi — is real progress.</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Take a quiet moment to notice how you feel compared to when we started this series. You understand more, you’re calmer, and you know where to go for help. That’s confidence — and it matters more than memorizing steps.</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It’s completely normal to forget details. That’s why these sessions are recorded. Rewatching even one section later often makes things click in a way they didn’t the first time.</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If you missed Part 1 or Part 2, nothing is lost. The archive exists so learning can happen at your pace, not on a clock. Many people learn best by watching once live and once later.</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The archives aren’t homework — they’re support. You can pause, rewind, and skip around. Use them when it’s convenient for </a:t>
            </a:r>
            <a:r>
              <a:rPr lang="en-US" sz="1200" i="1" kern="100" dirty="0">
                <a:effectLst/>
                <a:latin typeface="Arial" panose="020B0604020202020204" pitchFamily="34" charset="0"/>
                <a:ea typeface="Aptos" panose="020B0004020202020204" pitchFamily="34" charset="0"/>
                <a:cs typeface="Times New Roman" panose="02020603050405020304" pitchFamily="18" charset="0"/>
              </a:rPr>
              <a:t>you</a:t>
            </a:r>
            <a:r>
              <a:rPr lang="en-US" sz="1200" kern="100" dirty="0">
                <a:effectLst/>
                <a:latin typeface="Arial" panose="020B0604020202020204" pitchFamily="34" charset="0"/>
                <a:ea typeface="Aptos" panose="020B0004020202020204" pitchFamily="34" charset="0"/>
                <a:cs typeface="Times New Roman" panose="02020603050405020304" pitchFamily="18" charset="0"/>
              </a:rPr>
              <a:t>, not because you feel you should.</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You don’t have to solve things alone. Free Tech Tuesday one-on-one help is always available, and optional in-home support is available if you prefer help in your own space.</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If something feels confusing, frustrating, or risky — that’s the right moment to ask for help. Asking early usually saves time and prevents stress. It’s efficiency, not failure.</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Let’s quickly ground ourselves. In Part 1, we learned that the phone is not fragile and that curiosity is safe. In Part 2, we tackled photos and finding things again — two of the biggest frustration points. Today builds directly on that foundation. Nothing here is random.</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5</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Technology keeps changing, and that’s okay. The goal isn’t to know everything — it’s to know how to adapt calmly and where to turn when something changes.</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Arial" panose="020B0604020202020204" pitchFamily="34" charset="0"/>
                <a:ea typeface="Aptos" panose="020B0004020202020204" pitchFamily="34" charset="0"/>
                <a:cs typeface="Times New Roman" panose="02020603050405020304" pitchFamily="18" charset="0"/>
              </a:rPr>
              <a:t>This trilogy was designed to give you comfort first, understanding second, and ownership third. If it did that for you, then it succeeded.</a:t>
            </a: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r>
              <a:rPr lang="en-US" sz="1200" kern="1200" dirty="0">
                <a:solidFill>
                  <a:schemeClr val="tx1"/>
                </a:solidFill>
                <a:effectLst/>
                <a:latin typeface="+mn-lt"/>
                <a:ea typeface="+mn-ea"/>
                <a:cs typeface="+mn-cs"/>
              </a:rPr>
              <a:t>Use what helps you. Ignore what doesn’t. Your phone should adjust to </a:t>
            </a:r>
            <a:r>
              <a:rPr lang="en-US" sz="1200" i="1"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rPr>
              <a:t>, not the other way around.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a:spcBef>
                <a:spcPts val="1200"/>
              </a:spcBef>
              <a:spcAft>
                <a:spcPts val="1200"/>
              </a:spcAft>
              <a:buNone/>
            </a:pP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Arial" panose="020B0604020202020204" pitchFamily="34" charset="0"/>
                <a:ea typeface="Aptos" panose="020B0004020202020204" pitchFamily="34" charset="0"/>
                <a:cs typeface="Times New Roman" panose="02020603050405020304" pitchFamily="18" charset="0"/>
              </a:rPr>
              <a:t>Thank you for showing up, asking questions, and trusting the process. Learning technology takes patience, and you brought that with you.</a:t>
            </a: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r>
              <a:rPr lang="en-US" sz="1200" kern="1200" dirty="0">
                <a:solidFill>
                  <a:schemeClr val="tx1"/>
                </a:solidFill>
                <a:effectLst/>
                <a:latin typeface="+mn-lt"/>
                <a:ea typeface="+mn-ea"/>
                <a:cs typeface="+mn-cs"/>
              </a:rPr>
              <a:t>This concludes iPhone Essentials Intro 101 — Part 3. Remember: you’re not behind, you’re not alone, and you now have the tools and support to use your iPhone with confidence.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a:spcBef>
                <a:spcPts val="1200"/>
              </a:spcBef>
              <a:spcAft>
                <a:spcPts val="1200"/>
              </a:spcAft>
              <a:buNone/>
            </a:pP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a:buNone/>
            </a:pPr>
            <a:r>
              <a:rPr lang="en-US" i="1" dirty="0"/>
              <a:t>“Before we go any further, I want to pause for just a moment and set the tone for today.”</a:t>
            </a:r>
            <a:endParaRPr lang="en-US" dirty="0"/>
          </a:p>
          <a:p>
            <a:pPr>
              <a:buNone/>
            </a:pPr>
            <a:r>
              <a:rPr lang="en-US" i="1" dirty="0"/>
              <a:t>You do </a:t>
            </a:r>
            <a:r>
              <a:rPr lang="en-US" b="1" i="1" dirty="0"/>
              <a:t>not</a:t>
            </a:r>
            <a:r>
              <a:rPr lang="en-US" i="1" dirty="0"/>
              <a:t> need to do everything we talk about today. Some of what you’ll see is simply meant to help you understand what’s possible, not to give you a to-do list.</a:t>
            </a:r>
            <a:endParaRPr lang="en-US" dirty="0"/>
          </a:p>
          <a:p>
            <a:pPr>
              <a:buNone/>
            </a:pPr>
            <a:r>
              <a:rPr lang="en-US" i="1" dirty="0"/>
              <a:t>Many of these items are what I call ‘good to know,’ not ‘must do right now.’ If something feels useful, great. If something feels optional, it probably is — and I’ll point that out as we go.</a:t>
            </a:r>
            <a:endParaRPr lang="en-US" dirty="0"/>
          </a:p>
          <a:p>
            <a:pPr>
              <a:buNone/>
            </a:pPr>
            <a:r>
              <a:rPr lang="en-US" i="1" dirty="0"/>
              <a:t>Also remember: you can come back to this session anytime. The archives are there so you don’t have to rely on memory or take notes at lightning speed. Watching something a second time often makes it click in a whole new way.</a:t>
            </a:r>
            <a:endParaRPr lang="en-US" dirty="0"/>
          </a:p>
          <a:p>
            <a:pPr>
              <a:buNone/>
            </a:pPr>
            <a:r>
              <a:rPr lang="en-US" i="1" dirty="0"/>
              <a:t>And finally — help is always available. You’re not expected to figure everything out on your own. Asking questions, pausing, or getting one-on-one help isn’t a setback — it’s part of how this is designed to work.</a:t>
            </a:r>
            <a:endParaRPr lang="en-US" dirty="0"/>
          </a:p>
          <a:p>
            <a:pPr>
              <a:buNone/>
            </a:pPr>
            <a:r>
              <a:rPr lang="en-US" i="1" dirty="0"/>
              <a:t>So take a breath, stay curious, and remember: today is about confidence and comfort — not perfection.”</a:t>
            </a:r>
            <a:endParaRPr lang="en-US" dirty="0"/>
          </a:p>
          <a:p>
            <a:endParaRPr lang="en-US" dirty="0"/>
          </a:p>
        </p:txBody>
      </p:sp>
    </p:spTree>
    <p:extLst>
      <p:ext uri="{BB962C8B-B14F-4D97-AF65-F5344CB8AC3E}">
        <p14:creationId xmlns:p14="http://schemas.microsoft.com/office/powerpoint/2010/main" val="4043396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When we first designed this program, it was meant to be two sessions. But your questions told us something important — learning works better when it’s calm and spaced out. This third session exists so we can cover personalization and safety without overload.</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7</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Think of this series like a house. Part 1 laid the foundation. Part 2 organized the rooms. Today is where you move in and make it yours — adjusting things so they fit you and protect you.</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8</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If you missed Part 1 or Part 2, there’s no penalty. The archives are there so you can watch and rewatch at your own pace. Many people find that a second viewing makes everything click more easily.</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9</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customXml" Target="../ink/ink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customXml" Target="../ink/ink4.xml"/><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customXml" Target="../ink/ink6.xml"/><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customXml" Target="../ink/ink10.xml"/><Relationship Id="rId4" Type="http://schemas.openxmlformats.org/officeDocument/2006/relationships/image" Target="../media/image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6219826" y="1184912"/>
            <a:ext cx="7406640" cy="5848350"/>
          </a:xfrm>
        </p:spPr>
        <p:txBody>
          <a:bodyPr/>
          <a:lstStyle>
            <a:lvl1pPr marL="0" indent="0">
              <a:buNone/>
              <a:defRPr sz="3840"/>
            </a:lvl1pPr>
            <a:lvl2pPr marL="548618" indent="0">
              <a:buNone/>
              <a:defRPr sz="3360"/>
            </a:lvl2pPr>
            <a:lvl3pPr marL="1097236" indent="0">
              <a:buNone/>
              <a:defRPr sz="2880"/>
            </a:lvl3pPr>
            <a:lvl4pPr marL="1645854" indent="0">
              <a:buNone/>
              <a:defRPr sz="2400"/>
            </a:lvl4pPr>
            <a:lvl5pPr marL="2194472" indent="0">
              <a:buNone/>
              <a:defRPr sz="2400"/>
            </a:lvl5pPr>
            <a:lvl6pPr marL="2743091" indent="0">
              <a:buNone/>
              <a:defRPr sz="2400"/>
            </a:lvl6pPr>
            <a:lvl7pPr marL="3291708" indent="0">
              <a:buNone/>
              <a:defRPr sz="2400"/>
            </a:lvl7pPr>
            <a:lvl8pPr marL="3840326" indent="0">
              <a:buNone/>
              <a:defRPr sz="2400"/>
            </a:lvl8pPr>
            <a:lvl9pPr marL="4388945"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698747314"/>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367943453"/>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467666226"/>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763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992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4407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1333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5974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4840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05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8213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4251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2369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735015"/>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700146"/>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025843"/>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828630"/>
      </p:ext>
    </p:extLst>
  </p:cSld>
  <p:clrMapOvr>
    <a:masterClrMapping/>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116556"/>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522078"/>
      </p:ext>
    </p:extLst>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Slide 1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59522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830481"/>
      </p:ext>
    </p:extLst>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Slide 1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504107"/>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Slide 2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39987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5BB75-D236-777D-2010-CAC75346A79F}"/>
              </a:ext>
            </a:extLst>
          </p:cNvPr>
          <p:cNvSpPr>
            <a:spLocks noGrp="1"/>
          </p:cNvSpPr>
          <p:nvPr>
            <p:ph type="ctrTitle"/>
          </p:nvPr>
        </p:nvSpPr>
        <p:spPr>
          <a:xfrm>
            <a:off x="1828800" y="1346200"/>
            <a:ext cx="10972800" cy="28654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861495-D11D-8A9C-1D6A-034F26AD315B}"/>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9D4A93-6C8A-7E66-BC84-CD022F9E5B94}"/>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5" name="Footer Placeholder 4">
            <a:extLst>
              <a:ext uri="{FF2B5EF4-FFF2-40B4-BE49-F238E27FC236}">
                <a16:creationId xmlns:a16="http://schemas.microsoft.com/office/drawing/2014/main" id="{6D0259C7-F9FD-6005-358A-A9016452A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DF77A-6418-1287-3318-BB7EDBF05395}"/>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1508338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09FE-D993-811A-24F3-2DFCA32D81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815CA-3F25-3ACE-8E92-91A5D4BF6C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08EB7-B51F-405C-5D0A-D0FD7F44739D}"/>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5" name="Footer Placeholder 4">
            <a:extLst>
              <a:ext uri="{FF2B5EF4-FFF2-40B4-BE49-F238E27FC236}">
                <a16:creationId xmlns:a16="http://schemas.microsoft.com/office/drawing/2014/main" id="{87F1576A-8437-890C-BB4D-E1E73B82A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ECA75-9B75-2797-91AB-55D0603E7CB9}"/>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1163276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180FB-802F-9387-473F-C5BB856DF290}"/>
              </a:ext>
            </a:extLst>
          </p:cNvPr>
          <p:cNvSpPr>
            <a:spLocks noGrp="1"/>
          </p:cNvSpPr>
          <p:nvPr>
            <p:ph type="title"/>
          </p:nvPr>
        </p:nvSpPr>
        <p:spPr>
          <a:xfrm>
            <a:off x="998538" y="2051050"/>
            <a:ext cx="12619037"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16B885-1C8C-9F70-5570-DDD9851F02B9}"/>
              </a:ext>
            </a:extLst>
          </p:cNvPr>
          <p:cNvSpPr>
            <a:spLocks noGrp="1"/>
          </p:cNvSpPr>
          <p:nvPr>
            <p:ph type="body" idx="1"/>
          </p:nvPr>
        </p:nvSpPr>
        <p:spPr>
          <a:xfrm>
            <a:off x="998538" y="5507038"/>
            <a:ext cx="12619037" cy="180022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3DE0FB-DC50-5A3D-7D34-C6E4262D6B32}"/>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5" name="Footer Placeholder 4">
            <a:extLst>
              <a:ext uri="{FF2B5EF4-FFF2-40B4-BE49-F238E27FC236}">
                <a16:creationId xmlns:a16="http://schemas.microsoft.com/office/drawing/2014/main" id="{D10605CD-CE3E-1D8A-BD04-91179EBCC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E32974-1453-9DC8-51CE-14DE0652D1CC}"/>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623289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0113B-E174-F0B0-D85E-A4CB9F0E72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7F9EF4-8789-DDB2-5844-E3923C346767}"/>
              </a:ext>
            </a:extLst>
          </p:cNvPr>
          <p:cNvSpPr>
            <a:spLocks noGrp="1"/>
          </p:cNvSpPr>
          <p:nvPr>
            <p:ph sz="half" idx="1"/>
          </p:nvPr>
        </p:nvSpPr>
        <p:spPr>
          <a:xfrm>
            <a:off x="1006475"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9FCD23-1E6A-D1F1-A110-97C709B09A42}"/>
              </a:ext>
            </a:extLst>
          </p:cNvPr>
          <p:cNvSpPr>
            <a:spLocks noGrp="1"/>
          </p:cNvSpPr>
          <p:nvPr>
            <p:ph sz="half" idx="2"/>
          </p:nvPr>
        </p:nvSpPr>
        <p:spPr>
          <a:xfrm>
            <a:off x="7391400"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9204A9-8FD4-8EEE-18DE-286642071A08}"/>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6" name="Footer Placeholder 5">
            <a:extLst>
              <a:ext uri="{FF2B5EF4-FFF2-40B4-BE49-F238E27FC236}">
                <a16:creationId xmlns:a16="http://schemas.microsoft.com/office/drawing/2014/main" id="{4D60B342-A345-9C75-C79C-470476B067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2ECCA5-7DC5-C5A4-4130-0D610F856F5E}"/>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829223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D9398-9118-E4E9-949F-D6D0B7DDD745}"/>
              </a:ext>
            </a:extLst>
          </p:cNvPr>
          <p:cNvSpPr>
            <a:spLocks noGrp="1"/>
          </p:cNvSpPr>
          <p:nvPr>
            <p:ph type="title"/>
          </p:nvPr>
        </p:nvSpPr>
        <p:spPr>
          <a:xfrm>
            <a:off x="1008063" y="438150"/>
            <a:ext cx="12619037" cy="1590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E36C46-D436-EDE7-1197-90E4BA783608}"/>
              </a:ext>
            </a:extLst>
          </p:cNvPr>
          <p:cNvSpPr>
            <a:spLocks noGrp="1"/>
          </p:cNvSpPr>
          <p:nvPr>
            <p:ph type="body" idx="1"/>
          </p:nvPr>
        </p:nvSpPr>
        <p:spPr>
          <a:xfrm>
            <a:off x="1008063" y="2017713"/>
            <a:ext cx="618966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6EAF3-7B38-7D06-79FC-D16FF7DEBBF3}"/>
              </a:ext>
            </a:extLst>
          </p:cNvPr>
          <p:cNvSpPr>
            <a:spLocks noGrp="1"/>
          </p:cNvSpPr>
          <p:nvPr>
            <p:ph sz="half" idx="2"/>
          </p:nvPr>
        </p:nvSpPr>
        <p:spPr>
          <a:xfrm>
            <a:off x="1008063" y="3006725"/>
            <a:ext cx="618966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3C4D94-CC08-7EEA-DF72-7148CD099196}"/>
              </a:ext>
            </a:extLst>
          </p:cNvPr>
          <p:cNvSpPr>
            <a:spLocks noGrp="1"/>
          </p:cNvSpPr>
          <p:nvPr>
            <p:ph type="body" sz="quarter" idx="3"/>
          </p:nvPr>
        </p:nvSpPr>
        <p:spPr>
          <a:xfrm>
            <a:off x="7407275" y="2017713"/>
            <a:ext cx="6219825"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BEAF9-9E86-4E44-7F62-1DD719C15E5F}"/>
              </a:ext>
            </a:extLst>
          </p:cNvPr>
          <p:cNvSpPr>
            <a:spLocks noGrp="1"/>
          </p:cNvSpPr>
          <p:nvPr>
            <p:ph sz="quarter" idx="4"/>
          </p:nvPr>
        </p:nvSpPr>
        <p:spPr>
          <a:xfrm>
            <a:off x="7407275" y="3006725"/>
            <a:ext cx="6219825"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3E53ED-291F-B2CE-9BBB-D0F48D6419AA}"/>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8" name="Footer Placeholder 7">
            <a:extLst>
              <a:ext uri="{FF2B5EF4-FFF2-40B4-BE49-F238E27FC236}">
                <a16:creationId xmlns:a16="http://schemas.microsoft.com/office/drawing/2014/main" id="{70B706B6-0453-06D7-9187-F61620460D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0F0183-69CD-A86D-E9F9-32542849774C}"/>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2625753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E8932-7A2E-E10F-88B8-5B8CB9FDF6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BA8612-E388-15BE-76B6-9449CADCCAD4}"/>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4" name="Footer Placeholder 3">
            <a:extLst>
              <a:ext uri="{FF2B5EF4-FFF2-40B4-BE49-F238E27FC236}">
                <a16:creationId xmlns:a16="http://schemas.microsoft.com/office/drawing/2014/main" id="{ADD35CCF-D8F2-BDD4-8EBF-2AD2E080B8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F00063-B640-CC3F-3994-0D0A4F8F6241}"/>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46469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BB1296-A9D5-27A2-2DCA-36F2B0E5E261}"/>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3" name="Footer Placeholder 2">
            <a:extLst>
              <a:ext uri="{FF2B5EF4-FFF2-40B4-BE49-F238E27FC236}">
                <a16:creationId xmlns:a16="http://schemas.microsoft.com/office/drawing/2014/main" id="{06ECFB9B-2926-5744-7BF6-63444EA51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39D059-7A8D-F8EC-7D8E-63E0012D4D8E}"/>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2990717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67203-F737-145C-72B5-C94657841B7B}"/>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2B969B-2483-D623-23A1-71CC37A8A4A0}"/>
              </a:ext>
            </a:extLst>
          </p:cNvPr>
          <p:cNvSpPr>
            <a:spLocks noGrp="1"/>
          </p:cNvSpPr>
          <p:nvPr>
            <p:ph idx="1"/>
          </p:nvPr>
        </p:nvSpPr>
        <p:spPr>
          <a:xfrm>
            <a:off x="6219825" y="1184275"/>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438DA9-7E2C-F524-79D1-6F068081CD2C}"/>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E1C17F-9F7F-2725-164F-3926771FAF8C}"/>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6" name="Footer Placeholder 5">
            <a:extLst>
              <a:ext uri="{FF2B5EF4-FFF2-40B4-BE49-F238E27FC236}">
                <a16:creationId xmlns:a16="http://schemas.microsoft.com/office/drawing/2014/main" id="{EB173D0E-2864-EEB9-F3D3-0C8E8AD9C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9DAD1-A7FD-6182-1528-527E7314A6DB}"/>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2353389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2D644-BFE7-D09B-8926-0F1BEFDAB6A9}"/>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A3B30A-B6CD-7A3F-BB27-6A7C8091BD91}"/>
              </a:ext>
            </a:extLst>
          </p:cNvPr>
          <p:cNvSpPr>
            <a:spLocks noGrp="1"/>
          </p:cNvSpPr>
          <p:nvPr>
            <p:ph type="pic" idx="1"/>
          </p:nvPr>
        </p:nvSpPr>
        <p:spPr>
          <a:xfrm>
            <a:off x="6219825" y="1184275"/>
            <a:ext cx="7407275"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5AB8F6-3FF5-4F59-CC42-9FCC7426A8EC}"/>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EEE06E-1A73-3A61-2CD3-5686F01BF428}"/>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6" name="Footer Placeholder 5">
            <a:extLst>
              <a:ext uri="{FF2B5EF4-FFF2-40B4-BE49-F238E27FC236}">
                <a16:creationId xmlns:a16="http://schemas.microsoft.com/office/drawing/2014/main" id="{69FF7D43-7E4A-3DCD-03DA-A0B21DAED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94338-1F78-7587-E1F9-CFC1794F11C3}"/>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1454259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E679D-76E7-0DB7-83DE-7010211347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9CEC50-C077-0F11-DDB7-32509443E6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11DF6-D51D-D654-A065-8D4DD8C9E37C}"/>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5" name="Footer Placeholder 4">
            <a:extLst>
              <a:ext uri="{FF2B5EF4-FFF2-40B4-BE49-F238E27FC236}">
                <a16:creationId xmlns:a16="http://schemas.microsoft.com/office/drawing/2014/main" id="{255A4BE1-2006-57E4-1B6A-26BCC9314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F0476-044B-8A29-D263-58EA1A2C4412}"/>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1542717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67C9C-EC7F-1C74-1EE4-52715A6E24B9}"/>
              </a:ext>
            </a:extLst>
          </p:cNvPr>
          <p:cNvSpPr>
            <a:spLocks noGrp="1"/>
          </p:cNvSpPr>
          <p:nvPr>
            <p:ph type="title" orient="vert"/>
          </p:nvPr>
        </p:nvSpPr>
        <p:spPr>
          <a:xfrm>
            <a:off x="10469563" y="438150"/>
            <a:ext cx="3154362" cy="69738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47208D-F949-388D-9834-60DD3CCCA100}"/>
              </a:ext>
            </a:extLst>
          </p:cNvPr>
          <p:cNvSpPr>
            <a:spLocks noGrp="1"/>
          </p:cNvSpPr>
          <p:nvPr>
            <p:ph type="body" orient="vert" idx="1"/>
          </p:nvPr>
        </p:nvSpPr>
        <p:spPr>
          <a:xfrm>
            <a:off x="1006475" y="438150"/>
            <a:ext cx="9310688"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F7984-2F14-8325-5CD4-DC01ED237427}"/>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5" name="Footer Placeholder 4">
            <a:extLst>
              <a:ext uri="{FF2B5EF4-FFF2-40B4-BE49-F238E27FC236}">
                <a16:creationId xmlns:a16="http://schemas.microsoft.com/office/drawing/2014/main" id="{BF5E27C2-C0AE-1847-7535-62DDF3802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90531-BDE4-450C-7552-2EE2CAAE3443}"/>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3159383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265307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97671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142283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25463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428452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677277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3A84C9-E851-0029-4D3A-D15352DD44AB}"/>
              </a:ext>
            </a:extLst>
          </p:cNvPr>
          <p:cNvSpPr txBox="1"/>
          <p:nvPr userDrawn="1"/>
        </p:nvSpPr>
        <p:spPr>
          <a:xfrm>
            <a:off x="2094229" y="7698026"/>
            <a:ext cx="12192000" cy="443198"/>
          </a:xfrm>
          <a:prstGeom prst="rect">
            <a:avLst/>
          </a:prstGeom>
          <a:noFill/>
        </p:spPr>
        <p:txBody>
          <a:bodyPr vert="horz"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80" b="0" i="0" u="none" strike="noStrike" kern="1200" cap="none" spc="0" normalizeH="0" baseline="0" noProof="0" dirty="0">
                <a:ln>
                  <a:noFill/>
                </a:ln>
                <a:solidFill>
                  <a:srgbClr val="5F5F5F"/>
                </a:solidFill>
                <a:effectLst/>
                <a:uLnTx/>
                <a:uFillTx/>
                <a:latin typeface="Aptos" panose="02110004020202020204"/>
                <a:ea typeface="+mn-ea"/>
                <a:cs typeface="+mn-cs"/>
              </a:rPr>
              <a:t>📞 860-776-3306    ✉️ RGE4Help@gmail.com    🌐 www.redglenelectronics.com</a:t>
            </a:r>
          </a:p>
        </p:txBody>
      </p:sp>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913" y="7616285"/>
            <a:ext cx="465378" cy="465378"/>
          </a:xfrm>
          <a:prstGeom prst="rect">
            <a:avLst/>
          </a:prstGeom>
        </p:spPr>
      </p:pic>
      <mc:AlternateContent xmlns:mc="http://schemas.openxmlformats.org/markup-compatibility/2006" xmlns:p14="http://schemas.microsoft.com/office/powerpoint/2010/main">
        <mc:Choice Requires="p14">
          <p:contentPart p14:bwMode="auto" r:id="rId3">
            <p14:nvContentPartPr>
              <p14:cNvPr id="39" name="Ink 38">
                <a:extLst>
                  <a:ext uri="{FF2B5EF4-FFF2-40B4-BE49-F238E27FC236}">
                    <a16:creationId xmlns:a16="http://schemas.microsoft.com/office/drawing/2014/main" id="{C60E8B17-34DC-2411-A7CF-BAE3B43DD543}"/>
                  </a:ext>
                </a:extLst>
              </p14:cNvPr>
              <p14:cNvContentPartPr/>
              <p14:nvPr userDrawn="1"/>
            </p14:nvContentPartPr>
            <p14:xfrm>
              <a:off x="31464" y="190899"/>
              <a:ext cx="14567472" cy="54863"/>
            </p14:xfrm>
          </p:contentPart>
        </mc:Choice>
        <mc:Fallback xmlns="">
          <p:pic>
            <p:nvPicPr>
              <p:cNvPr id="39" name="Ink 38">
                <a:extLst>
                  <a:ext uri="{FF2B5EF4-FFF2-40B4-BE49-F238E27FC236}">
                    <a16:creationId xmlns:a16="http://schemas.microsoft.com/office/drawing/2014/main" id="{C60E8B17-34DC-2411-A7CF-BAE3B43DD543}"/>
                  </a:ext>
                </a:extLst>
              </p:cNvPr>
              <p:cNvPicPr/>
              <p:nvPr/>
            </p:nvPicPr>
            <p:blipFill>
              <a:blip r:embed="rId4"/>
              <a:stretch>
                <a:fillRect/>
              </a:stretch>
            </p:blipFill>
            <p:spPr>
              <a:xfrm>
                <a:off x="20304" y="179710"/>
                <a:ext cx="14589432" cy="76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0" name="Ink 49">
                <a:extLst>
                  <a:ext uri="{FF2B5EF4-FFF2-40B4-BE49-F238E27FC236}">
                    <a16:creationId xmlns:a16="http://schemas.microsoft.com/office/drawing/2014/main" id="{CEF64F62-AE37-ECB5-BA06-247E0DF23745}"/>
                  </a:ext>
                </a:extLst>
              </p14:cNvPr>
              <p14:cNvContentPartPr/>
              <p14:nvPr userDrawn="1"/>
            </p14:nvContentPartPr>
            <p14:xfrm>
              <a:off x="3886819" y="6508675"/>
              <a:ext cx="11232" cy="2160"/>
            </p14:xfrm>
          </p:contentPart>
        </mc:Choice>
        <mc:Fallback xmlns="">
          <p:pic>
            <p:nvPicPr>
              <p:cNvPr id="50" name="Ink 49">
                <a:extLst>
                  <a:ext uri="{FF2B5EF4-FFF2-40B4-BE49-F238E27FC236}">
                    <a16:creationId xmlns:a16="http://schemas.microsoft.com/office/drawing/2014/main" id="{CEF64F62-AE37-ECB5-BA06-247E0DF23745}"/>
                  </a:ext>
                </a:extLst>
              </p:cNvPr>
              <p:cNvPicPr/>
              <p:nvPr/>
            </p:nvPicPr>
            <p:blipFill>
              <a:blip r:embed="rId6"/>
              <a:stretch>
                <a:fillRect/>
              </a:stretch>
            </p:blipFill>
            <p:spPr>
              <a:xfrm>
                <a:off x="3877761" y="6499675"/>
                <a:ext cx="28986" cy="19800"/>
              </a:xfrm>
              <a:prstGeom prst="rect">
                <a:avLst/>
              </a:prstGeom>
            </p:spPr>
          </p:pic>
        </mc:Fallback>
      </mc:AlternateContent>
    </p:spTree>
    <p:extLst>
      <p:ext uri="{BB962C8B-B14F-4D97-AF65-F5344CB8AC3E}">
        <p14:creationId xmlns:p14="http://schemas.microsoft.com/office/powerpoint/2010/main" val="95859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738523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7487494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860818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839597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444753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C7DBE-FB77-2B91-8DCC-5E31F5DF6768}"/>
              </a:ext>
            </a:extLst>
          </p:cNvPr>
          <p:cNvSpPr>
            <a:spLocks noGrp="1"/>
          </p:cNvSpPr>
          <p:nvPr>
            <p:ph type="ctrTitle"/>
          </p:nvPr>
        </p:nvSpPr>
        <p:spPr>
          <a:xfrm>
            <a:off x="1828800" y="1346200"/>
            <a:ext cx="10972800" cy="28654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2FEDA1-5C60-2338-0CC0-CC8E49B051BD}"/>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DB3C25-5E66-E620-7EE2-E02D0D1B6B07}"/>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5" name="Footer Placeholder 4">
            <a:extLst>
              <a:ext uri="{FF2B5EF4-FFF2-40B4-BE49-F238E27FC236}">
                <a16:creationId xmlns:a16="http://schemas.microsoft.com/office/drawing/2014/main" id="{D85C9046-5DA8-A9CE-EEF6-C7716AACA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05FF3-FCC1-ABD3-DE7B-E362006A4E5F}"/>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3432164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2138-6B6D-F1A1-BD60-35F04F7538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431FD-BCC8-3A32-18D4-D29D0661E6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0B031-4566-687A-BBA6-69D09D01FD9F}"/>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5" name="Footer Placeholder 4">
            <a:extLst>
              <a:ext uri="{FF2B5EF4-FFF2-40B4-BE49-F238E27FC236}">
                <a16:creationId xmlns:a16="http://schemas.microsoft.com/office/drawing/2014/main" id="{536C5998-FD92-519C-00A8-DAB19A241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11BDD-18E2-5D7B-9C61-1C52A7EE38C1}"/>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9381257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224DD-2105-473D-B0ED-F7367034749B}"/>
              </a:ext>
            </a:extLst>
          </p:cNvPr>
          <p:cNvSpPr>
            <a:spLocks noGrp="1"/>
          </p:cNvSpPr>
          <p:nvPr>
            <p:ph type="title"/>
          </p:nvPr>
        </p:nvSpPr>
        <p:spPr>
          <a:xfrm>
            <a:off x="998538" y="2051050"/>
            <a:ext cx="12619037"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0DFAF2-FAFE-6B28-8622-E88007623550}"/>
              </a:ext>
            </a:extLst>
          </p:cNvPr>
          <p:cNvSpPr>
            <a:spLocks noGrp="1"/>
          </p:cNvSpPr>
          <p:nvPr>
            <p:ph type="body" idx="1"/>
          </p:nvPr>
        </p:nvSpPr>
        <p:spPr>
          <a:xfrm>
            <a:off x="998538" y="5507038"/>
            <a:ext cx="12619037" cy="180022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9C0C85-F27C-9D09-B28D-800CD7207495}"/>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5" name="Footer Placeholder 4">
            <a:extLst>
              <a:ext uri="{FF2B5EF4-FFF2-40B4-BE49-F238E27FC236}">
                <a16:creationId xmlns:a16="http://schemas.microsoft.com/office/drawing/2014/main" id="{F7EB0E16-AA99-7EE7-94EA-54A743E33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4CE7E-A3C5-DDA5-F95E-57056A074DF5}"/>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577336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12D1-1404-CDE5-F976-65D2F4434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1C72D5-B1A8-4A54-2191-F0C2BE15FC1D}"/>
              </a:ext>
            </a:extLst>
          </p:cNvPr>
          <p:cNvSpPr>
            <a:spLocks noGrp="1"/>
          </p:cNvSpPr>
          <p:nvPr>
            <p:ph sz="half" idx="1"/>
          </p:nvPr>
        </p:nvSpPr>
        <p:spPr>
          <a:xfrm>
            <a:off x="1006475"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C368DE-348E-AC0B-3788-AC39A68B4E04}"/>
              </a:ext>
            </a:extLst>
          </p:cNvPr>
          <p:cNvSpPr>
            <a:spLocks noGrp="1"/>
          </p:cNvSpPr>
          <p:nvPr>
            <p:ph sz="half" idx="2"/>
          </p:nvPr>
        </p:nvSpPr>
        <p:spPr>
          <a:xfrm>
            <a:off x="7391400"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AA6E7-FF23-FD27-76A0-C0038938269A}"/>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6" name="Footer Placeholder 5">
            <a:extLst>
              <a:ext uri="{FF2B5EF4-FFF2-40B4-BE49-F238E27FC236}">
                <a16:creationId xmlns:a16="http://schemas.microsoft.com/office/drawing/2014/main" id="{498A1058-C8A2-816B-57A6-920CBA718B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CD43EB-40A2-F744-5C18-EEC030014CDE}"/>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3408914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077C-2320-CE08-85EC-B744FCA65875}"/>
              </a:ext>
            </a:extLst>
          </p:cNvPr>
          <p:cNvSpPr>
            <a:spLocks noGrp="1"/>
          </p:cNvSpPr>
          <p:nvPr>
            <p:ph type="title"/>
          </p:nvPr>
        </p:nvSpPr>
        <p:spPr>
          <a:xfrm>
            <a:off x="1008063" y="438150"/>
            <a:ext cx="12619037" cy="1590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DE690E-B486-9284-DFD0-1F74427AE55B}"/>
              </a:ext>
            </a:extLst>
          </p:cNvPr>
          <p:cNvSpPr>
            <a:spLocks noGrp="1"/>
          </p:cNvSpPr>
          <p:nvPr>
            <p:ph type="body" idx="1"/>
          </p:nvPr>
        </p:nvSpPr>
        <p:spPr>
          <a:xfrm>
            <a:off x="1008063" y="2017713"/>
            <a:ext cx="618966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CC1556-A477-BD47-C351-666F0228C189}"/>
              </a:ext>
            </a:extLst>
          </p:cNvPr>
          <p:cNvSpPr>
            <a:spLocks noGrp="1"/>
          </p:cNvSpPr>
          <p:nvPr>
            <p:ph sz="half" idx="2"/>
          </p:nvPr>
        </p:nvSpPr>
        <p:spPr>
          <a:xfrm>
            <a:off x="1008063" y="3006725"/>
            <a:ext cx="618966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30600D-915D-6551-F956-EAC03FAF0B6E}"/>
              </a:ext>
            </a:extLst>
          </p:cNvPr>
          <p:cNvSpPr>
            <a:spLocks noGrp="1"/>
          </p:cNvSpPr>
          <p:nvPr>
            <p:ph type="body" sz="quarter" idx="3"/>
          </p:nvPr>
        </p:nvSpPr>
        <p:spPr>
          <a:xfrm>
            <a:off x="7407275" y="2017713"/>
            <a:ext cx="6219825"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007F2B-665C-8B2F-6B78-3DD3FDEEF086}"/>
              </a:ext>
            </a:extLst>
          </p:cNvPr>
          <p:cNvSpPr>
            <a:spLocks noGrp="1"/>
          </p:cNvSpPr>
          <p:nvPr>
            <p:ph sz="quarter" idx="4"/>
          </p:nvPr>
        </p:nvSpPr>
        <p:spPr>
          <a:xfrm>
            <a:off x="7407275" y="3006725"/>
            <a:ext cx="6219825"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8007C0-4337-520B-B14E-5EB35B081FB0}"/>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8" name="Footer Placeholder 7">
            <a:extLst>
              <a:ext uri="{FF2B5EF4-FFF2-40B4-BE49-F238E27FC236}">
                <a16:creationId xmlns:a16="http://schemas.microsoft.com/office/drawing/2014/main" id="{0249148F-CAC4-341C-257D-029538DA61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C45342-A837-A830-C06D-41F96EF7C766}"/>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3265354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8155-D6C5-FFE7-6AB8-70008A07CB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AB8DEA-081B-1304-B3E0-440CA7FD7147}"/>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4" name="Footer Placeholder 3">
            <a:extLst>
              <a:ext uri="{FF2B5EF4-FFF2-40B4-BE49-F238E27FC236}">
                <a16:creationId xmlns:a16="http://schemas.microsoft.com/office/drawing/2014/main" id="{511723F3-BEA9-6136-4B36-89214DF06E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AE4890-36CE-7BA5-9426-5400F7DB6C91}"/>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2307015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4BEEA-E454-AA67-D76D-72EBED239991}"/>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3" name="Footer Placeholder 2">
            <a:extLst>
              <a:ext uri="{FF2B5EF4-FFF2-40B4-BE49-F238E27FC236}">
                <a16:creationId xmlns:a16="http://schemas.microsoft.com/office/drawing/2014/main" id="{94EF0BA8-7CE0-6BA5-2391-C9AE047EC1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A56B27-AD8B-AA4A-1B79-5B4990C6307F}"/>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19128441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A147-5655-E6AD-BF12-FB38DCF8A483}"/>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2260B7-D5C2-11D0-8E4E-861B475A0501}"/>
              </a:ext>
            </a:extLst>
          </p:cNvPr>
          <p:cNvSpPr>
            <a:spLocks noGrp="1"/>
          </p:cNvSpPr>
          <p:nvPr>
            <p:ph idx="1"/>
          </p:nvPr>
        </p:nvSpPr>
        <p:spPr>
          <a:xfrm>
            <a:off x="6219825" y="1184275"/>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7C3E93-1170-EACA-646B-66E54FEFAFBC}"/>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9061-20F6-F1E4-E1A1-0372676EA843}"/>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6" name="Footer Placeholder 5">
            <a:extLst>
              <a:ext uri="{FF2B5EF4-FFF2-40B4-BE49-F238E27FC236}">
                <a16:creationId xmlns:a16="http://schemas.microsoft.com/office/drawing/2014/main" id="{4F8DFB42-1079-28F5-6405-5485A13BE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0DE681-A5B9-588A-A49F-63AD10BE8B05}"/>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12039545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B653-48CC-5513-A0AE-036FEC2D7FD1}"/>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01AC4-C8BC-1DE4-2CA8-8A81E0F1ABD9}"/>
              </a:ext>
            </a:extLst>
          </p:cNvPr>
          <p:cNvSpPr>
            <a:spLocks noGrp="1"/>
          </p:cNvSpPr>
          <p:nvPr>
            <p:ph type="pic" idx="1"/>
          </p:nvPr>
        </p:nvSpPr>
        <p:spPr>
          <a:xfrm>
            <a:off x="6219825" y="1184275"/>
            <a:ext cx="7407275"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0C0749-F91D-4D06-EB4C-6BFA368300C0}"/>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8270DB-3A54-43AC-04BE-3C43F619A670}"/>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6" name="Footer Placeholder 5">
            <a:extLst>
              <a:ext uri="{FF2B5EF4-FFF2-40B4-BE49-F238E27FC236}">
                <a16:creationId xmlns:a16="http://schemas.microsoft.com/office/drawing/2014/main" id="{2AB3F405-B304-799B-9BBE-D436AA5574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684C2-80C1-B24B-74E8-1D4F78FCB399}"/>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2672421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6D7B-09FD-A413-0D8F-A1AD9C8462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005D35-AB22-EE79-D28A-1F8FF8ED7C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147460-D80C-5FE3-EC72-87CC9550A8A8}"/>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5" name="Footer Placeholder 4">
            <a:extLst>
              <a:ext uri="{FF2B5EF4-FFF2-40B4-BE49-F238E27FC236}">
                <a16:creationId xmlns:a16="http://schemas.microsoft.com/office/drawing/2014/main" id="{5DDFC19F-2E44-044E-707D-9064026E3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37D29-67D2-82F2-BD9B-486C1A2E0C89}"/>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66058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56ED48-80C1-14AD-07A2-A621C09625B0}"/>
              </a:ext>
            </a:extLst>
          </p:cNvPr>
          <p:cNvSpPr>
            <a:spLocks noGrp="1"/>
          </p:cNvSpPr>
          <p:nvPr>
            <p:ph type="title" orient="vert"/>
          </p:nvPr>
        </p:nvSpPr>
        <p:spPr>
          <a:xfrm>
            <a:off x="10469563" y="438150"/>
            <a:ext cx="3154362" cy="69738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14324D-0DD7-DC01-88F5-AEDECA0911D2}"/>
              </a:ext>
            </a:extLst>
          </p:cNvPr>
          <p:cNvSpPr>
            <a:spLocks noGrp="1"/>
          </p:cNvSpPr>
          <p:nvPr>
            <p:ph type="body" orient="vert" idx="1"/>
          </p:nvPr>
        </p:nvSpPr>
        <p:spPr>
          <a:xfrm>
            <a:off x="1006475" y="438150"/>
            <a:ext cx="9310688"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A29CD-B78B-F9BF-420B-2566F10663C1}"/>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5" name="Footer Placeholder 4">
            <a:extLst>
              <a:ext uri="{FF2B5EF4-FFF2-40B4-BE49-F238E27FC236}">
                <a16:creationId xmlns:a16="http://schemas.microsoft.com/office/drawing/2014/main" id="{45289330-D709-836B-87E2-D390B8E7F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AD0F7-0CA9-ED54-44B2-2B2FCC9F33B4}"/>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463118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2731491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623735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201085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852790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192123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00882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3A84C9-E851-0029-4D3A-D15352DD44AB}"/>
              </a:ext>
            </a:extLst>
          </p:cNvPr>
          <p:cNvSpPr txBox="1"/>
          <p:nvPr userDrawn="1"/>
        </p:nvSpPr>
        <p:spPr>
          <a:xfrm>
            <a:off x="2094229" y="7698026"/>
            <a:ext cx="12192000" cy="443198"/>
          </a:xfrm>
          <a:prstGeom prst="rect">
            <a:avLst/>
          </a:prstGeom>
          <a:noFill/>
        </p:spPr>
        <p:txBody>
          <a:bodyPr vert="horz"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80" b="0" i="0" u="none" strike="noStrike" kern="1200" cap="none" spc="0" normalizeH="0" baseline="0" noProof="0" dirty="0">
                <a:ln>
                  <a:noFill/>
                </a:ln>
                <a:solidFill>
                  <a:srgbClr val="5F5F5F"/>
                </a:solidFill>
                <a:effectLst/>
                <a:uLnTx/>
                <a:uFillTx/>
                <a:latin typeface="Aptos" panose="02110004020202020204"/>
                <a:ea typeface="+mn-ea"/>
                <a:cs typeface="+mn-cs"/>
              </a:rPr>
              <a:t>📞 860-776-3306    ✉️ RGE4Help@gmail.com    🌐 www.redglenelectronics.com</a:t>
            </a:r>
          </a:p>
        </p:txBody>
      </p:sp>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913" y="7616285"/>
            <a:ext cx="465378" cy="465378"/>
          </a:xfrm>
          <a:prstGeom prst="rect">
            <a:avLst/>
          </a:prstGeom>
        </p:spPr>
      </p:pic>
      <mc:AlternateContent xmlns:mc="http://schemas.openxmlformats.org/markup-compatibility/2006" xmlns:p14="http://schemas.microsoft.com/office/powerpoint/2010/main">
        <mc:Choice Requires="p14">
          <p:contentPart p14:bwMode="auto" r:id="rId3">
            <p14:nvContentPartPr>
              <p14:cNvPr id="39" name="Ink 38">
                <a:extLst>
                  <a:ext uri="{FF2B5EF4-FFF2-40B4-BE49-F238E27FC236}">
                    <a16:creationId xmlns:a16="http://schemas.microsoft.com/office/drawing/2014/main" id="{C60E8B17-34DC-2411-A7CF-BAE3B43DD543}"/>
                  </a:ext>
                </a:extLst>
              </p14:cNvPr>
              <p14:cNvContentPartPr/>
              <p14:nvPr userDrawn="1"/>
            </p14:nvContentPartPr>
            <p14:xfrm>
              <a:off x="31464" y="190899"/>
              <a:ext cx="14567472" cy="54863"/>
            </p14:xfrm>
          </p:contentPart>
        </mc:Choice>
        <mc:Fallback xmlns="">
          <p:pic>
            <p:nvPicPr>
              <p:cNvPr id="39" name="Ink 38">
                <a:extLst>
                  <a:ext uri="{FF2B5EF4-FFF2-40B4-BE49-F238E27FC236}">
                    <a16:creationId xmlns:a16="http://schemas.microsoft.com/office/drawing/2014/main" id="{C60E8B17-34DC-2411-A7CF-BAE3B43DD543}"/>
                  </a:ext>
                </a:extLst>
              </p:cNvPr>
              <p:cNvPicPr/>
              <p:nvPr/>
            </p:nvPicPr>
            <p:blipFill>
              <a:blip r:embed="rId4"/>
              <a:stretch>
                <a:fillRect/>
              </a:stretch>
            </p:blipFill>
            <p:spPr>
              <a:xfrm>
                <a:off x="20304" y="179710"/>
                <a:ext cx="14589432" cy="76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0" name="Ink 49">
                <a:extLst>
                  <a:ext uri="{FF2B5EF4-FFF2-40B4-BE49-F238E27FC236}">
                    <a16:creationId xmlns:a16="http://schemas.microsoft.com/office/drawing/2014/main" id="{CEF64F62-AE37-ECB5-BA06-247E0DF23745}"/>
                  </a:ext>
                </a:extLst>
              </p14:cNvPr>
              <p14:cNvContentPartPr/>
              <p14:nvPr userDrawn="1"/>
            </p14:nvContentPartPr>
            <p14:xfrm>
              <a:off x="3886819" y="6508675"/>
              <a:ext cx="11232" cy="2160"/>
            </p14:xfrm>
          </p:contentPart>
        </mc:Choice>
        <mc:Fallback xmlns="">
          <p:pic>
            <p:nvPicPr>
              <p:cNvPr id="50" name="Ink 49">
                <a:extLst>
                  <a:ext uri="{FF2B5EF4-FFF2-40B4-BE49-F238E27FC236}">
                    <a16:creationId xmlns:a16="http://schemas.microsoft.com/office/drawing/2014/main" id="{CEF64F62-AE37-ECB5-BA06-247E0DF23745}"/>
                  </a:ext>
                </a:extLst>
              </p:cNvPr>
              <p:cNvPicPr/>
              <p:nvPr/>
            </p:nvPicPr>
            <p:blipFill>
              <a:blip r:embed="rId6"/>
              <a:stretch>
                <a:fillRect/>
              </a:stretch>
            </p:blipFill>
            <p:spPr>
              <a:xfrm>
                <a:off x="3877761" y="6499675"/>
                <a:ext cx="28986" cy="19800"/>
              </a:xfrm>
              <a:prstGeom prst="rect">
                <a:avLst/>
              </a:prstGeom>
            </p:spPr>
          </p:pic>
        </mc:Fallback>
      </mc:AlternateContent>
    </p:spTree>
    <p:extLst>
      <p:ext uri="{BB962C8B-B14F-4D97-AF65-F5344CB8AC3E}">
        <p14:creationId xmlns:p14="http://schemas.microsoft.com/office/powerpoint/2010/main" val="9296018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1905506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575270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425191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824770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518733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383699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608956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580174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7583062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4232970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607729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3A84C9-E851-0029-4D3A-D15352DD44AB}"/>
              </a:ext>
            </a:extLst>
          </p:cNvPr>
          <p:cNvSpPr txBox="1"/>
          <p:nvPr userDrawn="1"/>
        </p:nvSpPr>
        <p:spPr>
          <a:xfrm>
            <a:off x="2094229" y="7698026"/>
            <a:ext cx="12192000" cy="443198"/>
          </a:xfrm>
          <a:prstGeom prst="rect">
            <a:avLst/>
          </a:prstGeom>
          <a:noFill/>
        </p:spPr>
        <p:txBody>
          <a:bodyPr vert="horz"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80" b="0" i="0" u="none" strike="noStrike" kern="1200" cap="none" spc="0" normalizeH="0" baseline="0" noProof="0" dirty="0">
                <a:ln>
                  <a:noFill/>
                </a:ln>
                <a:solidFill>
                  <a:srgbClr val="5F5F5F"/>
                </a:solidFill>
                <a:effectLst/>
                <a:uLnTx/>
                <a:uFillTx/>
                <a:latin typeface="Aptos" panose="02110004020202020204"/>
                <a:ea typeface="+mn-ea"/>
                <a:cs typeface="+mn-cs"/>
              </a:rPr>
              <a:t>📞 860-776-3306    ✉️ RGE4Help@gmail.com    🌐 www.redglenelectronics.com</a:t>
            </a:r>
          </a:p>
        </p:txBody>
      </p:sp>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913" y="7616285"/>
            <a:ext cx="465378" cy="465378"/>
          </a:xfrm>
          <a:prstGeom prst="rect">
            <a:avLst/>
          </a:prstGeom>
        </p:spPr>
      </p:pic>
      <mc:AlternateContent xmlns:mc="http://schemas.openxmlformats.org/markup-compatibility/2006" xmlns:p14="http://schemas.microsoft.com/office/powerpoint/2010/main">
        <mc:Choice Requires="p14">
          <p:contentPart p14:bwMode="auto" r:id="rId3">
            <p14:nvContentPartPr>
              <p14:cNvPr id="39" name="Ink 38">
                <a:extLst>
                  <a:ext uri="{FF2B5EF4-FFF2-40B4-BE49-F238E27FC236}">
                    <a16:creationId xmlns:a16="http://schemas.microsoft.com/office/drawing/2014/main" id="{C60E8B17-34DC-2411-A7CF-BAE3B43DD543}"/>
                  </a:ext>
                </a:extLst>
              </p14:cNvPr>
              <p14:cNvContentPartPr/>
              <p14:nvPr userDrawn="1"/>
            </p14:nvContentPartPr>
            <p14:xfrm>
              <a:off x="31464" y="190899"/>
              <a:ext cx="14567472" cy="54863"/>
            </p14:xfrm>
          </p:contentPart>
        </mc:Choice>
        <mc:Fallback xmlns="">
          <p:pic>
            <p:nvPicPr>
              <p:cNvPr id="39" name="Ink 38">
                <a:extLst>
                  <a:ext uri="{FF2B5EF4-FFF2-40B4-BE49-F238E27FC236}">
                    <a16:creationId xmlns:a16="http://schemas.microsoft.com/office/drawing/2014/main" id="{C60E8B17-34DC-2411-A7CF-BAE3B43DD543}"/>
                  </a:ext>
                </a:extLst>
              </p:cNvPr>
              <p:cNvPicPr/>
              <p:nvPr/>
            </p:nvPicPr>
            <p:blipFill>
              <a:blip r:embed="rId4"/>
              <a:stretch>
                <a:fillRect/>
              </a:stretch>
            </p:blipFill>
            <p:spPr>
              <a:xfrm>
                <a:off x="20304" y="179710"/>
                <a:ext cx="14589432" cy="76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0" name="Ink 49">
                <a:extLst>
                  <a:ext uri="{FF2B5EF4-FFF2-40B4-BE49-F238E27FC236}">
                    <a16:creationId xmlns:a16="http://schemas.microsoft.com/office/drawing/2014/main" id="{CEF64F62-AE37-ECB5-BA06-247E0DF23745}"/>
                  </a:ext>
                </a:extLst>
              </p14:cNvPr>
              <p14:cNvContentPartPr/>
              <p14:nvPr userDrawn="1"/>
            </p14:nvContentPartPr>
            <p14:xfrm>
              <a:off x="3886819" y="6508675"/>
              <a:ext cx="11232" cy="2160"/>
            </p14:xfrm>
          </p:contentPart>
        </mc:Choice>
        <mc:Fallback xmlns="">
          <p:pic>
            <p:nvPicPr>
              <p:cNvPr id="50" name="Ink 49">
                <a:extLst>
                  <a:ext uri="{FF2B5EF4-FFF2-40B4-BE49-F238E27FC236}">
                    <a16:creationId xmlns:a16="http://schemas.microsoft.com/office/drawing/2014/main" id="{CEF64F62-AE37-ECB5-BA06-247E0DF23745}"/>
                  </a:ext>
                </a:extLst>
              </p:cNvPr>
              <p:cNvPicPr/>
              <p:nvPr/>
            </p:nvPicPr>
            <p:blipFill>
              <a:blip r:embed="rId6"/>
              <a:stretch>
                <a:fillRect/>
              </a:stretch>
            </p:blipFill>
            <p:spPr>
              <a:xfrm>
                <a:off x="3877761" y="6499675"/>
                <a:ext cx="28986" cy="19800"/>
              </a:xfrm>
              <a:prstGeom prst="rect">
                <a:avLst/>
              </a:prstGeom>
            </p:spPr>
          </p:pic>
        </mc:Fallback>
      </mc:AlternateContent>
    </p:spTree>
    <p:extLst>
      <p:ext uri="{BB962C8B-B14F-4D97-AF65-F5344CB8AC3E}">
        <p14:creationId xmlns:p14="http://schemas.microsoft.com/office/powerpoint/2010/main" val="20186021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3275459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868296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6595778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2987311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870497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5A57-3F60-2C39-E2CE-8C4E674784AE}"/>
              </a:ext>
            </a:extLst>
          </p:cNvPr>
          <p:cNvSpPr>
            <a:spLocks noGrp="1"/>
          </p:cNvSpPr>
          <p:nvPr>
            <p:ph type="ctrTitle"/>
          </p:nvPr>
        </p:nvSpPr>
        <p:spPr>
          <a:xfrm>
            <a:off x="1828800" y="1346200"/>
            <a:ext cx="10972800" cy="28654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CF1F66-651F-C987-7DB7-1AAC1E2DDEE9}"/>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5A3503-EEFD-D5EE-BD50-4B07FEE808FC}"/>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5" name="Footer Placeholder 4">
            <a:extLst>
              <a:ext uri="{FF2B5EF4-FFF2-40B4-BE49-F238E27FC236}">
                <a16:creationId xmlns:a16="http://schemas.microsoft.com/office/drawing/2014/main" id="{DAA05A3F-5B0C-11E3-1A42-804BDD644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5CF101-53DA-81BC-A77C-98949DD3BB69}"/>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25127457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17D1D-F328-1AC3-E1C2-07108818E5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6D7354-2503-379A-C6F9-788AD23CB2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05B00-4846-3C67-9589-E482E8B55984}"/>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5" name="Footer Placeholder 4">
            <a:extLst>
              <a:ext uri="{FF2B5EF4-FFF2-40B4-BE49-F238E27FC236}">
                <a16:creationId xmlns:a16="http://schemas.microsoft.com/office/drawing/2014/main" id="{76A2D6FE-40D5-CF53-5F3A-E54F8A72F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FDB2C-D54A-EF66-756D-FEEBD0EAA90D}"/>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19670488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9031-8513-AF4A-821F-75F96BA177D7}"/>
              </a:ext>
            </a:extLst>
          </p:cNvPr>
          <p:cNvSpPr>
            <a:spLocks noGrp="1"/>
          </p:cNvSpPr>
          <p:nvPr>
            <p:ph type="title"/>
          </p:nvPr>
        </p:nvSpPr>
        <p:spPr>
          <a:xfrm>
            <a:off x="998538" y="2051050"/>
            <a:ext cx="12619037"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062611-C4EA-BB2C-76E9-783CDC7734F5}"/>
              </a:ext>
            </a:extLst>
          </p:cNvPr>
          <p:cNvSpPr>
            <a:spLocks noGrp="1"/>
          </p:cNvSpPr>
          <p:nvPr>
            <p:ph type="body" idx="1"/>
          </p:nvPr>
        </p:nvSpPr>
        <p:spPr>
          <a:xfrm>
            <a:off x="998538" y="5507038"/>
            <a:ext cx="12619037" cy="180022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521462-0527-58B2-E8A1-82089E0D9DA4}"/>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5" name="Footer Placeholder 4">
            <a:extLst>
              <a:ext uri="{FF2B5EF4-FFF2-40B4-BE49-F238E27FC236}">
                <a16:creationId xmlns:a16="http://schemas.microsoft.com/office/drawing/2014/main" id="{D49596FA-6603-ECB3-296B-A94B5BF0F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83777-0F14-A7F3-B403-03A50F9EFC23}"/>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27488018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F91D-3DE7-9027-0611-EC41E3D742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5A6F45-1721-750A-576C-95036CFBEBD3}"/>
              </a:ext>
            </a:extLst>
          </p:cNvPr>
          <p:cNvSpPr>
            <a:spLocks noGrp="1"/>
          </p:cNvSpPr>
          <p:nvPr>
            <p:ph sz="half" idx="1"/>
          </p:nvPr>
        </p:nvSpPr>
        <p:spPr>
          <a:xfrm>
            <a:off x="1006475"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E9457D-6975-2595-1BD4-92E881EFB741}"/>
              </a:ext>
            </a:extLst>
          </p:cNvPr>
          <p:cNvSpPr>
            <a:spLocks noGrp="1"/>
          </p:cNvSpPr>
          <p:nvPr>
            <p:ph sz="half" idx="2"/>
          </p:nvPr>
        </p:nvSpPr>
        <p:spPr>
          <a:xfrm>
            <a:off x="7391400"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20FBBF-674E-3D08-DCEE-731776C125F8}"/>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6" name="Footer Placeholder 5">
            <a:extLst>
              <a:ext uri="{FF2B5EF4-FFF2-40B4-BE49-F238E27FC236}">
                <a16:creationId xmlns:a16="http://schemas.microsoft.com/office/drawing/2014/main" id="{5BF3E703-E8F2-B062-754A-0AE988D233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AB608-E4AB-BC3F-95F2-56CA84DAC589}"/>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2418061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9C1A-F4CD-CF2C-7609-F9C71A5EA921}"/>
              </a:ext>
            </a:extLst>
          </p:cNvPr>
          <p:cNvSpPr>
            <a:spLocks noGrp="1"/>
          </p:cNvSpPr>
          <p:nvPr>
            <p:ph type="title"/>
          </p:nvPr>
        </p:nvSpPr>
        <p:spPr>
          <a:xfrm>
            <a:off x="1008063" y="438150"/>
            <a:ext cx="12619037" cy="1590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15A6AD-8DDE-0D30-373C-51C8046B9089}"/>
              </a:ext>
            </a:extLst>
          </p:cNvPr>
          <p:cNvSpPr>
            <a:spLocks noGrp="1"/>
          </p:cNvSpPr>
          <p:nvPr>
            <p:ph type="body" idx="1"/>
          </p:nvPr>
        </p:nvSpPr>
        <p:spPr>
          <a:xfrm>
            <a:off x="1008063" y="2017713"/>
            <a:ext cx="618966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27E5EB-7895-74EC-E478-27C3C66A6B8C}"/>
              </a:ext>
            </a:extLst>
          </p:cNvPr>
          <p:cNvSpPr>
            <a:spLocks noGrp="1"/>
          </p:cNvSpPr>
          <p:nvPr>
            <p:ph sz="half" idx="2"/>
          </p:nvPr>
        </p:nvSpPr>
        <p:spPr>
          <a:xfrm>
            <a:off x="1008063" y="3006725"/>
            <a:ext cx="618966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3D33FB-95FC-BC8A-7FC3-8517EC416FC3}"/>
              </a:ext>
            </a:extLst>
          </p:cNvPr>
          <p:cNvSpPr>
            <a:spLocks noGrp="1"/>
          </p:cNvSpPr>
          <p:nvPr>
            <p:ph type="body" sz="quarter" idx="3"/>
          </p:nvPr>
        </p:nvSpPr>
        <p:spPr>
          <a:xfrm>
            <a:off x="7407275" y="2017713"/>
            <a:ext cx="6219825"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7B4C9-C389-7808-2E40-C6F3997A6B7C}"/>
              </a:ext>
            </a:extLst>
          </p:cNvPr>
          <p:cNvSpPr>
            <a:spLocks noGrp="1"/>
          </p:cNvSpPr>
          <p:nvPr>
            <p:ph sz="quarter" idx="4"/>
          </p:nvPr>
        </p:nvSpPr>
        <p:spPr>
          <a:xfrm>
            <a:off x="7407275" y="3006725"/>
            <a:ext cx="6219825"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E3B3B9-CA75-9981-B516-F4ECBF8FF1BA}"/>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8" name="Footer Placeholder 7">
            <a:extLst>
              <a:ext uri="{FF2B5EF4-FFF2-40B4-BE49-F238E27FC236}">
                <a16:creationId xmlns:a16="http://schemas.microsoft.com/office/drawing/2014/main" id="{33E33ADF-8FDC-AF81-B988-B5F1B98B2B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999A67-AEF2-54A0-5E83-F85691E3A4E9}"/>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16341763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EB053-0FF8-3A9F-664E-5FC15F5564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12BA20-FE07-9996-020B-1CBC6ABED1B9}"/>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4" name="Footer Placeholder 3">
            <a:extLst>
              <a:ext uri="{FF2B5EF4-FFF2-40B4-BE49-F238E27FC236}">
                <a16:creationId xmlns:a16="http://schemas.microsoft.com/office/drawing/2014/main" id="{6BF2F1B7-1C30-95F7-ECE9-AF074BD3B3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AE0BB6-7B9C-4A0D-8686-99DF8E19A1FD}"/>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9706528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55B4AF-F6CC-201F-D5E8-4E08E457AA0E}"/>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3" name="Footer Placeholder 2">
            <a:extLst>
              <a:ext uri="{FF2B5EF4-FFF2-40B4-BE49-F238E27FC236}">
                <a16:creationId xmlns:a16="http://schemas.microsoft.com/office/drawing/2014/main" id="{19148C97-F259-C0FE-6B8B-BFD14FB190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C24B23-75D9-C370-837A-D28FC5EFFBB5}"/>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2098181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4EC7D-832F-CB8C-B9AF-574FD6D6745C}"/>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B1D3CC-B532-945D-3879-E1C82497F652}"/>
              </a:ext>
            </a:extLst>
          </p:cNvPr>
          <p:cNvSpPr>
            <a:spLocks noGrp="1"/>
          </p:cNvSpPr>
          <p:nvPr>
            <p:ph idx="1"/>
          </p:nvPr>
        </p:nvSpPr>
        <p:spPr>
          <a:xfrm>
            <a:off x="6219825" y="1184275"/>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D0D88F-7526-C92B-7009-D501B8689C90}"/>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3D57BE-08F0-27C6-063C-366CE45112AA}"/>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6" name="Footer Placeholder 5">
            <a:extLst>
              <a:ext uri="{FF2B5EF4-FFF2-40B4-BE49-F238E27FC236}">
                <a16:creationId xmlns:a16="http://schemas.microsoft.com/office/drawing/2014/main" id="{195C7AB3-98A2-EBFF-0759-0DB13E758A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78CCC6-C8EA-83C2-3F40-7CA81D516B69}"/>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21907223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4DD8-2D8D-AEBB-8908-13B024BC3F83}"/>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911AA6-C22B-BA2B-F2EA-4AFA6E389F1E}"/>
              </a:ext>
            </a:extLst>
          </p:cNvPr>
          <p:cNvSpPr>
            <a:spLocks noGrp="1"/>
          </p:cNvSpPr>
          <p:nvPr>
            <p:ph type="pic" idx="1"/>
          </p:nvPr>
        </p:nvSpPr>
        <p:spPr>
          <a:xfrm>
            <a:off x="6219825" y="1184275"/>
            <a:ext cx="7407275"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F6E07-2C5F-6C71-5D19-0CC9F17C03F8}"/>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0953BA-B6BA-B5E5-81BB-495A99046116}"/>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6" name="Footer Placeholder 5">
            <a:extLst>
              <a:ext uri="{FF2B5EF4-FFF2-40B4-BE49-F238E27FC236}">
                <a16:creationId xmlns:a16="http://schemas.microsoft.com/office/drawing/2014/main" id="{A3566282-88BA-EBB9-06A3-CF0DE4C1A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E71CA-986B-D0A1-5C21-13B1AC7B039E}"/>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30736940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7850-38BC-6F2C-DF4E-F3196D605B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76ACF8-FAED-9B83-5EDA-597BD0F2E0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0C466F-AD43-1F26-41F8-4D9253EDAA11}"/>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5" name="Footer Placeholder 4">
            <a:extLst>
              <a:ext uri="{FF2B5EF4-FFF2-40B4-BE49-F238E27FC236}">
                <a16:creationId xmlns:a16="http://schemas.microsoft.com/office/drawing/2014/main" id="{580C04A3-19BB-E81C-D255-60BE58CA5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C6A70-78DF-E776-D203-778A21F2281D}"/>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106834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A001A8-0A73-A9E1-B27F-D4891088077C}"/>
              </a:ext>
            </a:extLst>
          </p:cNvPr>
          <p:cNvSpPr>
            <a:spLocks noGrp="1"/>
          </p:cNvSpPr>
          <p:nvPr>
            <p:ph type="title" orient="vert"/>
          </p:nvPr>
        </p:nvSpPr>
        <p:spPr>
          <a:xfrm>
            <a:off x="10469563" y="438150"/>
            <a:ext cx="3154362" cy="69738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835632-3173-ACB7-C893-DF6BA03F7DA9}"/>
              </a:ext>
            </a:extLst>
          </p:cNvPr>
          <p:cNvSpPr>
            <a:spLocks noGrp="1"/>
          </p:cNvSpPr>
          <p:nvPr>
            <p:ph type="body" orient="vert" idx="1"/>
          </p:nvPr>
        </p:nvSpPr>
        <p:spPr>
          <a:xfrm>
            <a:off x="1006475" y="438150"/>
            <a:ext cx="9310688"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4EE58-B50E-6A29-0375-3B0BB87FC779}"/>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5" name="Footer Placeholder 4">
            <a:extLst>
              <a:ext uri="{FF2B5EF4-FFF2-40B4-BE49-F238E27FC236}">
                <a16:creationId xmlns:a16="http://schemas.microsoft.com/office/drawing/2014/main" id="{C5A73B04-C5F6-90AF-6145-F575E463B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D0E4A-3EF7-40DB-B812-307C42DDE3A0}"/>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2443632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828800" y="4322446"/>
            <a:ext cx="10972800" cy="1986914"/>
          </a:xfrm>
        </p:spPr>
        <p:txBody>
          <a:bodyPr/>
          <a:lstStyle>
            <a:lvl1pPr marL="0" indent="0" algn="ctr">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601128874"/>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65503136"/>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18" indent="0">
              <a:buNone/>
              <a:defRPr sz="2400">
                <a:solidFill>
                  <a:schemeClr val="tx1">
                    <a:tint val="82000"/>
                  </a:schemeClr>
                </a:solidFill>
              </a:defRPr>
            </a:lvl2pPr>
            <a:lvl3pPr marL="1097236" indent="0">
              <a:buNone/>
              <a:defRPr sz="2160">
                <a:solidFill>
                  <a:schemeClr val="tx1">
                    <a:tint val="82000"/>
                  </a:schemeClr>
                </a:solidFill>
              </a:defRPr>
            </a:lvl3pPr>
            <a:lvl4pPr marL="1645854" indent="0">
              <a:buNone/>
              <a:defRPr sz="1920">
                <a:solidFill>
                  <a:schemeClr val="tx1">
                    <a:tint val="82000"/>
                  </a:schemeClr>
                </a:solidFill>
              </a:defRPr>
            </a:lvl4pPr>
            <a:lvl5pPr marL="2194472" indent="0">
              <a:buNone/>
              <a:defRPr sz="1920">
                <a:solidFill>
                  <a:schemeClr val="tx1">
                    <a:tint val="82000"/>
                  </a:schemeClr>
                </a:solidFill>
              </a:defRPr>
            </a:lvl5pPr>
            <a:lvl6pPr marL="2743091" indent="0">
              <a:buNone/>
              <a:defRPr sz="1920">
                <a:solidFill>
                  <a:schemeClr val="tx1">
                    <a:tint val="82000"/>
                  </a:schemeClr>
                </a:solidFill>
              </a:defRPr>
            </a:lvl6pPr>
            <a:lvl7pPr marL="3291708" indent="0">
              <a:buNone/>
              <a:defRPr sz="1920">
                <a:solidFill>
                  <a:schemeClr val="tx1">
                    <a:tint val="82000"/>
                  </a:schemeClr>
                </a:solidFill>
              </a:defRPr>
            </a:lvl7pPr>
            <a:lvl8pPr marL="3840326" indent="0">
              <a:buNone/>
              <a:defRPr sz="1920">
                <a:solidFill>
                  <a:schemeClr val="tx1">
                    <a:tint val="82000"/>
                  </a:schemeClr>
                </a:solidFill>
              </a:defRPr>
            </a:lvl8pPr>
            <a:lvl9pPr marL="4388945"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836800294"/>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657859589"/>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1007746" y="2017396"/>
            <a:ext cx="6189344"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962318930"/>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593546375"/>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Closing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3A84C9-E851-0029-4D3A-D15352DD44AB}"/>
              </a:ext>
            </a:extLst>
          </p:cNvPr>
          <p:cNvSpPr txBox="1"/>
          <p:nvPr/>
        </p:nvSpPr>
        <p:spPr>
          <a:xfrm>
            <a:off x="2094229" y="7698026"/>
            <a:ext cx="12192000" cy="443198"/>
          </a:xfrm>
          <a:prstGeom prst="rect">
            <a:avLst/>
          </a:prstGeom>
          <a:noFill/>
        </p:spPr>
        <p:txBody>
          <a:bodyPr vert="horz" rtlCol="0">
            <a:spAutoFit/>
          </a:bodyPr>
          <a:lstStyle/>
          <a:p>
            <a:r>
              <a:rPr lang="en-US" sz="2280" dirty="0">
                <a:solidFill>
                  <a:srgbClr val="5F5F5F"/>
                </a:solidFill>
              </a:rPr>
              <a:t>📞 860-776-3306    ✉️ RGE4Help@gmail.com    🌐 www.redglenelectronics.com</a:t>
            </a:r>
          </a:p>
        </p:txBody>
      </p:sp>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14" y="7616285"/>
            <a:ext cx="465378" cy="465378"/>
          </a:xfrm>
          <a:prstGeom prst="rect">
            <a:avLst/>
          </a:prstGeom>
        </p:spPr>
      </p:pic>
      <mc:AlternateContent xmlns:mc="http://schemas.openxmlformats.org/markup-compatibility/2006" xmlns:p14="http://schemas.microsoft.com/office/powerpoint/2010/main">
        <mc:Choice Requires="p14">
          <p:contentPart p14:bwMode="auto" r:id="rId3">
            <p14:nvContentPartPr>
              <p14:cNvPr id="39" name="Ink 38">
                <a:extLst>
                  <a:ext uri="{FF2B5EF4-FFF2-40B4-BE49-F238E27FC236}">
                    <a16:creationId xmlns:a16="http://schemas.microsoft.com/office/drawing/2014/main" id="{C60E8B17-34DC-2411-A7CF-BAE3B43DD543}"/>
                  </a:ext>
                </a:extLst>
              </p14:cNvPr>
              <p14:cNvContentPartPr/>
              <p14:nvPr/>
            </p14:nvContentPartPr>
            <p14:xfrm>
              <a:off x="31464" y="190900"/>
              <a:ext cx="14567472" cy="54863"/>
            </p14:xfrm>
          </p:contentPart>
        </mc:Choice>
        <mc:Fallback xmlns="">
          <p:pic>
            <p:nvPicPr>
              <p:cNvPr id="39" name="Ink 38">
                <a:extLst>
                  <a:ext uri="{FF2B5EF4-FFF2-40B4-BE49-F238E27FC236}">
                    <a16:creationId xmlns:a16="http://schemas.microsoft.com/office/drawing/2014/main" id="{C60E8B17-34DC-2411-A7CF-BAE3B43DD543}"/>
                  </a:ext>
                </a:extLst>
              </p:cNvPr>
              <p:cNvPicPr/>
              <p:nvPr/>
            </p:nvPicPr>
            <p:blipFill>
              <a:blip r:embed="rId4"/>
              <a:stretch>
                <a:fillRect/>
              </a:stretch>
            </p:blipFill>
            <p:spPr>
              <a:xfrm>
                <a:off x="20304" y="179711"/>
                <a:ext cx="14589432" cy="76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0" name="Ink 49">
                <a:extLst>
                  <a:ext uri="{FF2B5EF4-FFF2-40B4-BE49-F238E27FC236}">
                    <a16:creationId xmlns:a16="http://schemas.microsoft.com/office/drawing/2014/main" id="{CEF64F62-AE37-ECB5-BA06-247E0DF23745}"/>
                  </a:ext>
                </a:extLst>
              </p14:cNvPr>
              <p14:cNvContentPartPr/>
              <p14:nvPr/>
            </p14:nvContentPartPr>
            <p14:xfrm>
              <a:off x="3886819" y="6508675"/>
              <a:ext cx="11232" cy="2160"/>
            </p14:xfrm>
          </p:contentPart>
        </mc:Choice>
        <mc:Fallback xmlns="">
          <p:pic>
            <p:nvPicPr>
              <p:cNvPr id="50" name="Ink 49">
                <a:extLst>
                  <a:ext uri="{FF2B5EF4-FFF2-40B4-BE49-F238E27FC236}">
                    <a16:creationId xmlns:a16="http://schemas.microsoft.com/office/drawing/2014/main" id="{CEF64F62-AE37-ECB5-BA06-247E0DF23745}"/>
                  </a:ext>
                </a:extLst>
              </p:cNvPr>
              <p:cNvPicPr/>
              <p:nvPr/>
            </p:nvPicPr>
            <p:blipFill>
              <a:blip r:embed="rId6"/>
              <a:stretch>
                <a:fillRect/>
              </a:stretch>
            </p:blipFill>
            <p:spPr>
              <a:xfrm>
                <a:off x="3877761" y="6499675"/>
                <a:ext cx="28986" cy="19800"/>
              </a:xfrm>
              <a:prstGeom prst="rect">
                <a:avLst/>
              </a:prstGeom>
            </p:spPr>
          </p:pic>
        </mc:Fallback>
      </mc:AlternateContent>
    </p:spTree>
    <p:extLst>
      <p:ext uri="{BB962C8B-B14F-4D97-AF65-F5344CB8AC3E}">
        <p14:creationId xmlns:p14="http://schemas.microsoft.com/office/powerpoint/2010/main" val="3756520839"/>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870171769"/>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6219826" y="1184912"/>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87006574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21" Type="http://schemas.openxmlformats.org/officeDocument/2006/relationships/slideLayout" Target="../slideLayouts/slideLayout111.xml"/><Relationship Id="rId34" Type="http://schemas.openxmlformats.org/officeDocument/2006/relationships/image" Target="../media/image2.png"/><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theme" Target="../theme/theme8.xml"/><Relationship Id="rId38" Type="http://schemas.openxmlformats.org/officeDocument/2006/relationships/image" Target="../media/image6.png"/><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customXml" Target="../ink/ink8.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image" Target="../media/image5.png"/><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customXml" Target="../ink/ink7.xml"/><Relationship Id="rId8" Type="http://schemas.openxmlformats.org/officeDocument/2006/relationships/slideLayout" Target="../slideLayouts/slideLayout98.xml"/><Relationship Id="rId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B2D64-A470-EA84-C32D-A4471C91233A}"/>
              </a:ext>
            </a:extLst>
          </p:cNvPr>
          <p:cNvPicPr>
            <a:picLocks noChangeAspect="1"/>
          </p:cNvPicPr>
          <p:nvPr userDrawn="1"/>
        </p:nvPicPr>
        <p:blipFill>
          <a:blip r:embed="rId23"/>
          <a:stretch>
            <a:fillRect/>
          </a:stretch>
        </p:blipFill>
        <p:spPr>
          <a:xfrm>
            <a:off x="48638" y="194553"/>
            <a:ext cx="14581762" cy="79912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FB053C-2C10-3465-D8CE-51DC91E5993F}"/>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267E23-95CA-47E0-C640-D69BA52CC4F6}"/>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E93BB-2904-695C-A6AB-2E17EB909CC9}"/>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82000"/>
                  </a:schemeClr>
                </a:solidFill>
              </a:defRPr>
            </a:lvl1pPr>
          </a:lstStyle>
          <a:p>
            <a:fld id="{EBE0C63A-66C7-432A-A401-919E2AE88DB7}" type="datetimeFigureOut">
              <a:rPr lang="en-US" smtClean="0"/>
              <a:t>1/27/2026</a:t>
            </a:fld>
            <a:endParaRPr lang="en-US"/>
          </a:p>
        </p:txBody>
      </p:sp>
      <p:sp>
        <p:nvSpPr>
          <p:cNvPr id="5" name="Footer Placeholder 4">
            <a:extLst>
              <a:ext uri="{FF2B5EF4-FFF2-40B4-BE49-F238E27FC236}">
                <a16:creationId xmlns:a16="http://schemas.microsoft.com/office/drawing/2014/main" id="{B776F5AD-FEBE-3C36-DB39-79399E4EE7F7}"/>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CF17D70-46AD-809B-AB73-FE3142BF6304}"/>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82000"/>
                  </a:schemeClr>
                </a:solidFill>
              </a:defRPr>
            </a:lvl1pPr>
          </a:lstStyle>
          <a:p>
            <a:fld id="{F7FB2A14-D5FC-43D0-8083-182540E39445}" type="slidenum">
              <a:rPr lang="en-US" smtClean="0"/>
              <a:t>‹#›</a:t>
            </a:fld>
            <a:endParaRPr lang="en-US"/>
          </a:p>
        </p:txBody>
      </p:sp>
    </p:spTree>
    <p:extLst>
      <p:ext uri="{BB962C8B-B14F-4D97-AF65-F5344CB8AC3E}">
        <p14:creationId xmlns:p14="http://schemas.microsoft.com/office/powerpoint/2010/main" val="6754855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7137948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1D578E-3962-C3F3-AF9E-AD07AD46E754}"/>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74F24B-6DEF-755D-E16D-32CAE724A142}"/>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662DD-064A-DB80-BF44-74771EDDDC2F}"/>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82000"/>
                  </a:schemeClr>
                </a:solidFill>
              </a:defRPr>
            </a:lvl1pPr>
          </a:lstStyle>
          <a:p>
            <a:fld id="{96873346-EDA7-4DA4-AA12-B803E692E0C9}" type="datetimeFigureOut">
              <a:rPr lang="en-US" smtClean="0"/>
              <a:t>1/27/2026</a:t>
            </a:fld>
            <a:endParaRPr lang="en-US"/>
          </a:p>
        </p:txBody>
      </p:sp>
      <p:sp>
        <p:nvSpPr>
          <p:cNvPr id="5" name="Footer Placeholder 4">
            <a:extLst>
              <a:ext uri="{FF2B5EF4-FFF2-40B4-BE49-F238E27FC236}">
                <a16:creationId xmlns:a16="http://schemas.microsoft.com/office/drawing/2014/main" id="{1A80A1A7-D4C9-A9FD-4536-A199E62A15FC}"/>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F1EF743-8D99-5869-CAA9-4DB4E1C1314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82000"/>
                  </a:schemeClr>
                </a:solidFill>
              </a:defRPr>
            </a:lvl1pPr>
          </a:lstStyle>
          <a:p>
            <a:fld id="{A4821F10-349C-4D02-9C85-541BE056A989}" type="slidenum">
              <a:rPr lang="en-US" smtClean="0"/>
              <a:t>‹#›</a:t>
            </a:fld>
            <a:endParaRPr lang="en-US"/>
          </a:p>
        </p:txBody>
      </p:sp>
    </p:spTree>
    <p:extLst>
      <p:ext uri="{BB962C8B-B14F-4D97-AF65-F5344CB8AC3E}">
        <p14:creationId xmlns:p14="http://schemas.microsoft.com/office/powerpoint/2010/main" val="22846171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72202819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4002963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67775B-27F6-E48A-0837-E43ED645DB75}"/>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2E50DF-2F31-5EA6-8D0B-548199CF6D7F}"/>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1D030-C419-53E9-6B84-E26F34251907}"/>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82000"/>
                  </a:schemeClr>
                </a:solidFill>
              </a:defRPr>
            </a:lvl1pPr>
          </a:lstStyle>
          <a:p>
            <a:fld id="{0AA1158C-EBD0-4006-B897-15E4A022EE1A}" type="datetimeFigureOut">
              <a:rPr lang="en-US" smtClean="0"/>
              <a:t>1/27/2026</a:t>
            </a:fld>
            <a:endParaRPr lang="en-US"/>
          </a:p>
        </p:txBody>
      </p:sp>
      <p:sp>
        <p:nvSpPr>
          <p:cNvPr id="5" name="Footer Placeholder 4">
            <a:extLst>
              <a:ext uri="{FF2B5EF4-FFF2-40B4-BE49-F238E27FC236}">
                <a16:creationId xmlns:a16="http://schemas.microsoft.com/office/drawing/2014/main" id="{366ECA1D-D638-94BA-A9B2-9ED8506472DE}"/>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601557D-B17F-C243-C6A9-A0290ABD42BB}"/>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82000"/>
                  </a:schemeClr>
                </a:solidFill>
              </a:defRPr>
            </a:lvl1pPr>
          </a:lstStyle>
          <a:p>
            <a:fld id="{8B9C6687-DE90-4142-AF5E-647D62333054}" type="slidenum">
              <a:rPr lang="en-US" smtClean="0"/>
              <a:t>‹#›</a:t>
            </a:fld>
            <a:endParaRPr lang="en-US"/>
          </a:p>
        </p:txBody>
      </p:sp>
    </p:spTree>
    <p:extLst>
      <p:ext uri="{BB962C8B-B14F-4D97-AF65-F5344CB8AC3E}">
        <p14:creationId xmlns:p14="http://schemas.microsoft.com/office/powerpoint/2010/main" val="122453581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A2291B92-A4D1-4655-AE1C-9622A0272A92}" type="slidenum">
              <a:rPr lang="en-US" smtClean="0"/>
              <a:t>‹#›</a:t>
            </a:fld>
            <a:endParaRPr lang="en-US"/>
          </a:p>
        </p:txBody>
      </p:sp>
      <p:sp>
        <p:nvSpPr>
          <p:cNvPr id="7" name="TextBox 6">
            <a:extLst>
              <a:ext uri="{FF2B5EF4-FFF2-40B4-BE49-F238E27FC236}">
                <a16:creationId xmlns:a16="http://schemas.microsoft.com/office/drawing/2014/main" id="{61C3F88B-60E0-6425-CC7D-764CB6F08DE2}"/>
              </a:ext>
            </a:extLst>
          </p:cNvPr>
          <p:cNvSpPr txBox="1"/>
          <p:nvPr/>
        </p:nvSpPr>
        <p:spPr>
          <a:xfrm>
            <a:off x="2094229" y="7698026"/>
            <a:ext cx="12192000" cy="443198"/>
          </a:xfrm>
          <a:prstGeom prst="rect">
            <a:avLst/>
          </a:prstGeom>
          <a:noFill/>
        </p:spPr>
        <p:txBody>
          <a:bodyPr vert="horz" rtlCol="0">
            <a:spAutoFit/>
          </a:bodyPr>
          <a:lstStyle/>
          <a:p>
            <a:r>
              <a:rPr lang="en-US" sz="2280" dirty="0">
                <a:solidFill>
                  <a:srgbClr val="5F5F5F"/>
                </a:solidFill>
              </a:rPr>
              <a:t>📞 860-776-3306    ✉️ RGE4Help@gmail.com    🌐 www.redglenelectronics.com</a:t>
            </a:r>
          </a:p>
        </p:txBody>
      </p:sp>
      <p:pic>
        <p:nvPicPr>
          <p:cNvPr id="8" name="Picture 7" descr="A blue square with white text and icons&#10;&#10;AI-generated content may be incorrect.">
            <a:extLst>
              <a:ext uri="{FF2B5EF4-FFF2-40B4-BE49-F238E27FC236}">
                <a16:creationId xmlns:a16="http://schemas.microsoft.com/office/drawing/2014/main" id="{10ACB782-E59B-0929-DABB-FA7EA1CFA4A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38913" y="7616285"/>
            <a:ext cx="465378" cy="465378"/>
          </a:xfrm>
          <a:prstGeom prst="rect">
            <a:avLst/>
          </a:prstGeom>
        </p:spPr>
      </p:pic>
      <mc:AlternateContent xmlns:mc="http://schemas.openxmlformats.org/markup-compatibility/2006" xmlns:p14="http://schemas.microsoft.com/office/powerpoint/2010/main">
        <mc:Choice Requires="p14">
          <p:contentPart p14:bwMode="auto" r:id="rId35">
            <p14:nvContentPartPr>
              <p14:cNvPr id="9" name="Ink 8">
                <a:extLst>
                  <a:ext uri="{FF2B5EF4-FFF2-40B4-BE49-F238E27FC236}">
                    <a16:creationId xmlns:a16="http://schemas.microsoft.com/office/drawing/2014/main" id="{7CDA0711-A5E8-36C2-63CD-FA8F53E27692}"/>
                  </a:ext>
                </a:extLst>
              </p14:cNvPr>
              <p14:cNvContentPartPr/>
              <p14:nvPr/>
            </p14:nvContentPartPr>
            <p14:xfrm>
              <a:off x="31464" y="190899"/>
              <a:ext cx="14567472" cy="54863"/>
            </p14:xfrm>
          </p:contentPart>
        </mc:Choice>
        <mc:Fallback xmlns="">
          <p:pic>
            <p:nvPicPr>
              <p:cNvPr id="9" name="Ink 8">
                <a:extLst>
                  <a:ext uri="{FF2B5EF4-FFF2-40B4-BE49-F238E27FC236}">
                    <a16:creationId xmlns:a16="http://schemas.microsoft.com/office/drawing/2014/main" id="{7CDA0711-A5E8-36C2-63CD-FA8F53E27692}"/>
                  </a:ext>
                </a:extLst>
              </p:cNvPr>
              <p:cNvPicPr/>
              <p:nvPr/>
            </p:nvPicPr>
            <p:blipFill>
              <a:blip r:embed="rId36"/>
              <a:stretch>
                <a:fillRect/>
              </a:stretch>
            </p:blipFill>
            <p:spPr>
              <a:xfrm>
                <a:off x="20304" y="179710"/>
                <a:ext cx="14589432" cy="768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 name="Ink 9">
                <a:extLst>
                  <a:ext uri="{FF2B5EF4-FFF2-40B4-BE49-F238E27FC236}">
                    <a16:creationId xmlns:a16="http://schemas.microsoft.com/office/drawing/2014/main" id="{B2366F9E-ACBC-7280-F38B-79AE28D23508}"/>
                  </a:ext>
                </a:extLst>
              </p14:cNvPr>
              <p14:cNvContentPartPr/>
              <p14:nvPr/>
            </p14:nvContentPartPr>
            <p14:xfrm>
              <a:off x="3886819" y="6508675"/>
              <a:ext cx="11232" cy="2160"/>
            </p14:xfrm>
          </p:contentPart>
        </mc:Choice>
        <mc:Fallback xmlns="">
          <p:pic>
            <p:nvPicPr>
              <p:cNvPr id="10" name="Ink 9">
                <a:extLst>
                  <a:ext uri="{FF2B5EF4-FFF2-40B4-BE49-F238E27FC236}">
                    <a16:creationId xmlns:a16="http://schemas.microsoft.com/office/drawing/2014/main" id="{B2366F9E-ACBC-7280-F38B-79AE28D23508}"/>
                  </a:ext>
                </a:extLst>
              </p:cNvPr>
              <p:cNvPicPr/>
              <p:nvPr/>
            </p:nvPicPr>
            <p:blipFill>
              <a:blip r:embed="rId38"/>
              <a:stretch>
                <a:fillRect/>
              </a:stretch>
            </p:blipFill>
            <p:spPr>
              <a:xfrm>
                <a:off x="3877761" y="6499675"/>
                <a:ext cx="28986" cy="19800"/>
              </a:xfrm>
              <a:prstGeom prst="rect">
                <a:avLst/>
              </a:prstGeom>
            </p:spPr>
          </p:pic>
        </mc:Fallback>
      </mc:AlternateContent>
    </p:spTree>
    <p:extLst>
      <p:ext uri="{BB962C8B-B14F-4D97-AF65-F5344CB8AC3E}">
        <p14:creationId xmlns:p14="http://schemas.microsoft.com/office/powerpoint/2010/main" val="34219657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Lst>
  <p:hf sldNum="0" hdr="0" ftr="0" dt="0"/>
  <p:txStyles>
    <p:titleStyle>
      <a:lvl1pPr algn="l" defTabSz="1097236"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9" indent="-274309" algn="l" defTabSz="1097236"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28" indent="-274309" algn="l" defTabSz="1097236"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45" indent="-274309" algn="l" defTabSz="1097236"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63"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782"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399"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1.sv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9.jpg"/><Relationship Id="rId5" Type="http://schemas.openxmlformats.org/officeDocument/2006/relationships/image" Target="../media/image68.png"/><Relationship Id="rId4" Type="http://schemas.openxmlformats.org/officeDocument/2006/relationships/image" Target="../media/image67.sv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sv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104.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105.xml"/><Relationship Id="rId5" Type="http://schemas.openxmlformats.org/officeDocument/2006/relationships/image" Target="../media/image10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108.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0.xml"/><Relationship Id="rId1" Type="http://schemas.openxmlformats.org/officeDocument/2006/relationships/slideLayout" Target="../slideLayouts/slideLayout110.xml"/></Relationships>
</file>

<file path=ppt/slides/_rels/slide51.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51.xml"/><Relationship Id="rId1" Type="http://schemas.openxmlformats.org/officeDocument/2006/relationships/slideLayout" Target="../slideLayouts/slideLayout111.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slides/_rels/slide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2.xml"/><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731969" y="494294"/>
            <a:ext cx="5760720" cy="7101837"/>
          </a:xfrm>
          <a:prstGeom prst="rect">
            <a:avLst/>
          </a:prstGeom>
        </p:spPr>
      </p:pic>
      <p:sp>
        <p:nvSpPr>
          <p:cNvPr id="3" name="Text 0"/>
          <p:cNvSpPr/>
          <p:nvPr/>
        </p:nvSpPr>
        <p:spPr>
          <a:xfrm>
            <a:off x="793790" y="2559487"/>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iPhone Essentials Intro 101 — Part 3</a:t>
            </a:r>
            <a:endParaRPr lang="en-US" sz="3900" dirty="0">
              <a:latin typeface="Arial" panose="020B0604020202020204" pitchFamily="34" charset="0"/>
            </a:endParaRPr>
          </a:p>
        </p:txBody>
      </p:sp>
      <p:sp>
        <p:nvSpPr>
          <p:cNvPr id="4" name="Text 1"/>
          <p:cNvSpPr/>
          <p:nvPr/>
        </p:nvSpPr>
        <p:spPr>
          <a:xfrm>
            <a:off x="793790" y="4097298"/>
            <a:ext cx="7556421" cy="396954"/>
          </a:xfrm>
          <a:prstGeom prst="rect">
            <a:avLst/>
          </a:prstGeom>
          <a:noFill/>
          <a:ln/>
        </p:spPr>
        <p:txBody>
          <a:bodyPr wrap="none" lIns="0" tIns="0" rIns="0" bIns="0" rtlCol="0" anchor="t"/>
          <a:lstStyle/>
          <a:p>
            <a:pPr marL="0" indent="0" algn="l">
              <a:lnSpc>
                <a:spcPts val="3100"/>
              </a:lnSpc>
              <a:buNone/>
            </a:pPr>
            <a:r>
              <a:rPr lang="en-US" sz="1950" dirty="0">
                <a:solidFill>
                  <a:srgbClr val="1E3063"/>
                </a:solidFill>
                <a:latin typeface="Arial" panose="020B0604020202020204" pitchFamily="34" charset="0"/>
                <a:ea typeface="Instrument Sans Medium" pitchFamily="34" charset="-122"/>
                <a:cs typeface="Arial" panose="020B0604020202020204" pitchFamily="34" charset="0"/>
              </a:rPr>
              <a:t>Make It Yours • Make It Safe • Make It Useful</a:t>
            </a:r>
            <a:endParaRPr lang="en-US" sz="1950" dirty="0">
              <a:latin typeface="Arial" panose="020B0604020202020204" pitchFamily="34" charset="0"/>
            </a:endParaRPr>
          </a:p>
        </p:txBody>
      </p:sp>
      <p:sp>
        <p:nvSpPr>
          <p:cNvPr id="5" name="Text 2"/>
          <p:cNvSpPr/>
          <p:nvPr/>
        </p:nvSpPr>
        <p:spPr>
          <a:xfrm>
            <a:off x="793790" y="4717494"/>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Red Glen Electronics – Middletown, CT</a:t>
            </a:r>
            <a:endParaRPr lang="en-US" sz="1550" dirty="0">
              <a:latin typeface="Arial" panose="020B0604020202020204" pitchFamily="34" charset="0"/>
            </a:endParaRPr>
          </a:p>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A Boomer Helping Fellow Boomers</a:t>
            </a:r>
            <a:endParaRPr lang="en-US" sz="1550" dirty="0">
              <a:latin typeface="Arial" panose="020B0604020202020204" pitchFamily="34" charset="0"/>
            </a:endParaRPr>
          </a:p>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May 2026</a:t>
            </a:r>
            <a:endParaRPr lang="en-US" sz="1550" dirty="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87956" y="541734"/>
            <a:ext cx="7354133" cy="615672"/>
          </a:xfrm>
          <a:prstGeom prst="rect">
            <a:avLst/>
          </a:prstGeom>
          <a:noFill/>
          <a:ln/>
        </p:spPr>
        <p:txBody>
          <a:bodyPr wrap="none" lIns="0" tIns="0" rIns="0" bIns="0" rtlCol="0" anchor="t"/>
          <a:lstStyle/>
          <a:p>
            <a:pPr marL="0" indent="0" algn="l">
              <a:lnSpc>
                <a:spcPts val="4800"/>
              </a:lnSpc>
              <a:buNone/>
            </a:pPr>
            <a:r>
              <a:rPr lang="en-US" sz="3850" dirty="0">
                <a:solidFill>
                  <a:srgbClr val="091C53"/>
                </a:solidFill>
                <a:latin typeface="Arial" panose="020B0604020202020204" pitchFamily="34" charset="0"/>
                <a:ea typeface="Instrument Sans Semi Bold" pitchFamily="34" charset="-122"/>
                <a:cs typeface="Arial" panose="020B0604020202020204" pitchFamily="34" charset="0"/>
              </a:rPr>
              <a:t>What Today Will (and Won't) Do</a:t>
            </a:r>
            <a:endParaRPr lang="en-US" sz="3850" dirty="0">
              <a:latin typeface="Arial" panose="020B0604020202020204" pitchFamily="34" charset="0"/>
            </a:endParaRPr>
          </a:p>
        </p:txBody>
      </p:sp>
      <p:sp>
        <p:nvSpPr>
          <p:cNvPr id="3" name="Shape 1"/>
          <p:cNvSpPr/>
          <p:nvPr/>
        </p:nvSpPr>
        <p:spPr>
          <a:xfrm>
            <a:off x="7303770" y="1551384"/>
            <a:ext cx="22860" cy="4969312"/>
          </a:xfrm>
          <a:prstGeom prst="roundRect">
            <a:avLst>
              <a:gd name="adj" fmla="val 775648"/>
            </a:avLst>
          </a:prstGeom>
          <a:solidFill>
            <a:srgbClr val="B4CCE3"/>
          </a:solidFill>
          <a:ln/>
        </p:spPr>
        <p:txBody>
          <a:bodyPr/>
          <a:lstStyle/>
          <a:p>
            <a:endParaRPr lang="en-US" dirty="0">
              <a:latin typeface="Arial" panose="020B0604020202020204" pitchFamily="34" charset="0"/>
            </a:endParaRPr>
          </a:p>
        </p:txBody>
      </p:sp>
      <p:sp>
        <p:nvSpPr>
          <p:cNvPr id="4" name="Shape 2"/>
          <p:cNvSpPr/>
          <p:nvPr/>
        </p:nvSpPr>
        <p:spPr>
          <a:xfrm>
            <a:off x="765096" y="1551384"/>
            <a:ext cx="6527244" cy="2287667"/>
          </a:xfrm>
          <a:prstGeom prst="roundRect">
            <a:avLst>
              <a:gd name="adj" fmla="val 7751"/>
            </a:avLst>
          </a:prstGeom>
          <a:solidFill>
            <a:srgbClr val="CEE6FD"/>
          </a:solidFill>
          <a:ln/>
        </p:spPr>
        <p:txBody>
          <a:bodyPr/>
          <a:lstStyle/>
          <a:p>
            <a:endParaRPr lang="en-US" dirty="0">
              <a:latin typeface="Arial" panose="020B0604020202020204" pitchFamily="34" charset="0"/>
            </a:endParaRPr>
          </a:p>
        </p:txBody>
      </p:sp>
      <p:sp>
        <p:nvSpPr>
          <p:cNvPr id="5" name="Text 3"/>
          <p:cNvSpPr/>
          <p:nvPr/>
        </p:nvSpPr>
        <p:spPr>
          <a:xfrm>
            <a:off x="4632841" y="1748314"/>
            <a:ext cx="2462570" cy="307777"/>
          </a:xfrm>
          <a:prstGeom prst="rect">
            <a:avLst/>
          </a:prstGeom>
          <a:noFill/>
          <a:ln/>
        </p:spPr>
        <p:txBody>
          <a:bodyPr wrap="none" lIns="0" tIns="0" rIns="0" bIns="0" rtlCol="0" anchor="t"/>
          <a:lstStyle/>
          <a:p>
            <a:pPr marL="0" indent="0" algn="r">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 What We Will Do</a:t>
            </a:r>
            <a:endParaRPr lang="en-US" sz="1900" dirty="0">
              <a:latin typeface="Arial" panose="020B0604020202020204" pitchFamily="34" charset="0"/>
            </a:endParaRPr>
          </a:p>
        </p:txBody>
      </p:sp>
      <p:sp>
        <p:nvSpPr>
          <p:cNvPr id="6" name="Text 4"/>
          <p:cNvSpPr/>
          <p:nvPr/>
        </p:nvSpPr>
        <p:spPr>
          <a:xfrm>
            <a:off x="962025" y="2174200"/>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Build your confidence with everyday features</a:t>
            </a:r>
            <a:endParaRPr lang="en-US" sz="1550" dirty="0">
              <a:latin typeface="Arial" panose="020B0604020202020204" pitchFamily="34" charset="0"/>
            </a:endParaRPr>
          </a:p>
        </p:txBody>
      </p:sp>
      <p:sp>
        <p:nvSpPr>
          <p:cNvPr id="7" name="Text 5"/>
          <p:cNvSpPr/>
          <p:nvPr/>
        </p:nvSpPr>
        <p:spPr>
          <a:xfrm>
            <a:off x="962025" y="2558415"/>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Focus on safety and peace of mind</a:t>
            </a:r>
            <a:endParaRPr lang="en-US" sz="1550" dirty="0">
              <a:latin typeface="Arial" panose="020B0604020202020204" pitchFamily="34" charset="0"/>
            </a:endParaRPr>
          </a:p>
        </p:txBody>
      </p:sp>
      <p:sp>
        <p:nvSpPr>
          <p:cNvPr id="8" name="Text 6"/>
          <p:cNvSpPr/>
          <p:nvPr/>
        </p:nvSpPr>
        <p:spPr>
          <a:xfrm>
            <a:off x="962025" y="2942630"/>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Cover staying connected and protecting information</a:t>
            </a:r>
            <a:endParaRPr lang="en-US" sz="1550" dirty="0">
              <a:latin typeface="Arial" panose="020B0604020202020204" pitchFamily="34" charset="0"/>
            </a:endParaRPr>
          </a:p>
        </p:txBody>
      </p:sp>
      <p:sp>
        <p:nvSpPr>
          <p:cNvPr id="9" name="Text 7"/>
          <p:cNvSpPr/>
          <p:nvPr/>
        </p:nvSpPr>
        <p:spPr>
          <a:xfrm>
            <a:off x="962025" y="3326844"/>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Make your phone easier and more useful</a:t>
            </a:r>
            <a:endParaRPr lang="en-US" sz="1550" dirty="0">
              <a:latin typeface="Arial" panose="020B0604020202020204" pitchFamily="34" charset="0"/>
            </a:endParaRPr>
          </a:p>
        </p:txBody>
      </p:sp>
      <p:sp>
        <p:nvSpPr>
          <p:cNvPr id="10" name="Shape 8"/>
          <p:cNvSpPr/>
          <p:nvPr/>
        </p:nvSpPr>
        <p:spPr>
          <a:xfrm>
            <a:off x="7338060" y="4233029"/>
            <a:ext cx="6527244" cy="2287667"/>
          </a:xfrm>
          <a:prstGeom prst="rect">
            <a:avLst/>
          </a:prstGeom>
          <a:solidFill>
            <a:srgbClr val="CEE6FD"/>
          </a:solidFill>
          <a:ln/>
        </p:spPr>
        <p:txBody>
          <a:bodyPr/>
          <a:lstStyle/>
          <a:p>
            <a:endParaRPr lang="en-US" dirty="0">
              <a:latin typeface="Arial" panose="020B0604020202020204" pitchFamily="34" charset="0"/>
            </a:endParaRPr>
          </a:p>
        </p:txBody>
      </p:sp>
      <p:sp>
        <p:nvSpPr>
          <p:cNvPr id="11" name="Text 9"/>
          <p:cNvSpPr/>
          <p:nvPr/>
        </p:nvSpPr>
        <p:spPr>
          <a:xfrm>
            <a:off x="7534989" y="4429958"/>
            <a:ext cx="2462570" cy="307777"/>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 What We Won't Do</a:t>
            </a:r>
            <a:endParaRPr lang="en-US" sz="1900" dirty="0">
              <a:latin typeface="Arial" panose="020B0604020202020204" pitchFamily="34" charset="0"/>
            </a:endParaRPr>
          </a:p>
        </p:txBody>
      </p:sp>
      <p:sp>
        <p:nvSpPr>
          <p:cNvPr id="12" name="Text 10"/>
          <p:cNvSpPr/>
          <p:nvPr/>
        </p:nvSpPr>
        <p:spPr>
          <a:xfrm>
            <a:off x="7534989" y="4855845"/>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Rush through complex topics</a:t>
            </a:r>
            <a:endParaRPr lang="en-US" sz="1550" dirty="0">
              <a:latin typeface="Arial" panose="020B0604020202020204" pitchFamily="34" charset="0"/>
            </a:endParaRPr>
          </a:p>
        </p:txBody>
      </p:sp>
      <p:sp>
        <p:nvSpPr>
          <p:cNvPr id="13" name="Text 11"/>
          <p:cNvSpPr/>
          <p:nvPr/>
        </p:nvSpPr>
        <p:spPr>
          <a:xfrm>
            <a:off x="7534989" y="5240060"/>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Overwhelm you with advanced settings</a:t>
            </a:r>
            <a:endParaRPr lang="en-US" sz="1550" dirty="0">
              <a:latin typeface="Arial" panose="020B0604020202020204" pitchFamily="34" charset="0"/>
            </a:endParaRPr>
          </a:p>
        </p:txBody>
      </p:sp>
      <p:sp>
        <p:nvSpPr>
          <p:cNvPr id="14" name="Text 12"/>
          <p:cNvSpPr/>
          <p:nvPr/>
        </p:nvSpPr>
        <p:spPr>
          <a:xfrm>
            <a:off x="7534989" y="5624274"/>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Focus on hidden tricks you don't need</a:t>
            </a:r>
            <a:endParaRPr lang="en-US" sz="1550" dirty="0">
              <a:latin typeface="Arial" panose="020B0604020202020204" pitchFamily="34" charset="0"/>
            </a:endParaRPr>
          </a:p>
        </p:txBody>
      </p:sp>
      <p:sp>
        <p:nvSpPr>
          <p:cNvPr id="15" name="Text 13"/>
          <p:cNvSpPr/>
          <p:nvPr/>
        </p:nvSpPr>
        <p:spPr>
          <a:xfrm>
            <a:off x="7534989" y="6008489"/>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Make you feel pressured or behind</a:t>
            </a:r>
            <a:endParaRPr lang="en-US" sz="1550" dirty="0">
              <a:latin typeface="Arial" panose="020B0604020202020204" pitchFamily="34" charset="0"/>
            </a:endParaRPr>
          </a:p>
        </p:txBody>
      </p:sp>
      <p:sp>
        <p:nvSpPr>
          <p:cNvPr id="16" name="Text 14"/>
          <p:cNvSpPr/>
          <p:nvPr/>
        </p:nvSpPr>
        <p:spPr>
          <a:xfrm>
            <a:off x="787956" y="6742271"/>
            <a:ext cx="13054489" cy="945833"/>
          </a:xfrm>
          <a:prstGeom prst="rect">
            <a:avLst/>
          </a:prstGeom>
          <a:noFill/>
          <a:ln/>
        </p:spPr>
        <p:txBody>
          <a:bodyPr wrap="square" lIns="0" tIns="0" rIns="0" bIns="0" rtlCol="0" anchor="t"/>
          <a:lstStyle/>
          <a:p>
            <a:pPr marL="0" indent="0" algn="l">
              <a:lnSpc>
                <a:spcPts val="2450"/>
              </a:lnSpc>
              <a:buNone/>
            </a:pPr>
            <a:endParaRPr lang="en-US" sz="1550" dirty="0">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04849"/>
          </a:xfrm>
          <a:prstGeom prst="rect">
            <a:avLst/>
          </a:prstGeom>
        </p:spPr>
      </p:pic>
      <p:sp>
        <p:nvSpPr>
          <p:cNvPr id="3" name="Shape 0"/>
          <p:cNvSpPr/>
          <p:nvPr/>
        </p:nvSpPr>
        <p:spPr>
          <a:xfrm>
            <a:off x="793790" y="4352568"/>
            <a:ext cx="1289566" cy="373142"/>
          </a:xfrm>
          <a:prstGeom prst="roundRect">
            <a:avLst>
              <a:gd name="adj" fmla="val 38297"/>
            </a:avLst>
          </a:prstGeom>
          <a:solidFill>
            <a:srgbClr val="CEE6FD"/>
          </a:solidFill>
          <a:ln/>
        </p:spPr>
        <p:txBody>
          <a:bodyPr/>
          <a:lstStyle/>
          <a:p>
            <a:endParaRPr lang="en-US" dirty="0">
              <a:latin typeface="Arial" panose="020B0604020202020204" pitchFamily="34" charset="0"/>
            </a:endParaRPr>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852" y="4459724"/>
            <a:ext cx="158710" cy="158710"/>
          </a:xfrm>
          <a:prstGeom prst="rect">
            <a:avLst/>
          </a:prstGeom>
        </p:spPr>
      </p:pic>
      <p:sp>
        <p:nvSpPr>
          <p:cNvPr id="5" name="Text 1"/>
          <p:cNvSpPr/>
          <p:nvPr/>
        </p:nvSpPr>
        <p:spPr>
          <a:xfrm>
            <a:off x="1150858" y="4412099"/>
            <a:ext cx="813435" cy="254079"/>
          </a:xfrm>
          <a:prstGeom prst="rect">
            <a:avLst/>
          </a:prstGeom>
          <a:noFill/>
          <a:ln/>
        </p:spPr>
        <p:txBody>
          <a:bodyPr wrap="non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MODULE 2</a:t>
            </a:r>
            <a:endParaRPr lang="en-US" sz="1250" dirty="0">
              <a:latin typeface="Arial" panose="020B0604020202020204" pitchFamily="34" charset="0"/>
            </a:endParaRPr>
          </a:p>
        </p:txBody>
      </p:sp>
      <p:sp>
        <p:nvSpPr>
          <p:cNvPr id="6" name="Text 2"/>
          <p:cNvSpPr/>
          <p:nvPr/>
        </p:nvSpPr>
        <p:spPr>
          <a:xfrm>
            <a:off x="793790" y="4805005"/>
            <a:ext cx="7301627"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Apple ID: The Key to the iPhone</a:t>
            </a:r>
            <a:endParaRPr lang="en-US" sz="3900" dirty="0">
              <a:latin typeface="Arial" panose="020B0604020202020204" pitchFamily="34" charset="0"/>
            </a:endParaRPr>
          </a:p>
        </p:txBody>
      </p:sp>
      <p:sp>
        <p:nvSpPr>
          <p:cNvPr id="7" name="Text 3"/>
          <p:cNvSpPr/>
          <p:nvPr/>
        </p:nvSpPr>
        <p:spPr>
          <a:xfrm>
            <a:off x="793790" y="572273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Your Apple ID is the single most important account on your iPhone. Understanding it removes mystery and prevents many common problems. Let's explore what it is, why it matters, and how to manage it with confidence.</a:t>
            </a:r>
            <a:endParaRPr lang="en-US" sz="1550" dirty="0">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70930" y="530423"/>
            <a:ext cx="4818936" cy="602218"/>
          </a:xfrm>
          <a:prstGeom prst="rect">
            <a:avLst/>
          </a:prstGeom>
          <a:noFill/>
          <a:ln/>
        </p:spPr>
        <p:txBody>
          <a:bodyPr wrap="none" lIns="0" tIns="0" rIns="0" bIns="0" rtlCol="0" anchor="t"/>
          <a:lstStyle/>
          <a:p>
            <a:pPr marL="0" indent="0" algn="l">
              <a:lnSpc>
                <a:spcPts val="4700"/>
              </a:lnSpc>
              <a:buNone/>
            </a:pPr>
            <a:r>
              <a:rPr lang="en-US" sz="3750" dirty="0">
                <a:solidFill>
                  <a:srgbClr val="091C53"/>
                </a:solidFill>
                <a:latin typeface="Arial" panose="020B0604020202020204" pitchFamily="34" charset="0"/>
                <a:ea typeface="Instrument Sans Semi Bold" pitchFamily="34" charset="-122"/>
                <a:cs typeface="Arial" panose="020B0604020202020204" pitchFamily="34" charset="0"/>
              </a:rPr>
              <a:t>What Is an Apple ID?</a:t>
            </a:r>
            <a:endParaRPr lang="en-US" sz="3750" dirty="0">
              <a:latin typeface="Arial" panose="020B0604020202020204" pitchFamily="34" charset="0"/>
            </a:endParaRPr>
          </a:p>
        </p:txBody>
      </p:sp>
      <p:sp>
        <p:nvSpPr>
          <p:cNvPr id="3" name="Shape 1"/>
          <p:cNvSpPr/>
          <p:nvPr/>
        </p:nvSpPr>
        <p:spPr>
          <a:xfrm>
            <a:off x="770930" y="1638538"/>
            <a:ext cx="7665006" cy="1541621"/>
          </a:xfrm>
          <a:prstGeom prst="roundRect">
            <a:avLst>
              <a:gd name="adj" fmla="val 7118"/>
            </a:avLst>
          </a:prstGeom>
          <a:solidFill>
            <a:srgbClr val="FFFFFF"/>
          </a:solidFill>
          <a:ln w="22860">
            <a:solidFill>
              <a:srgbClr val="84C1FA"/>
            </a:solidFill>
            <a:prstDash val="solid"/>
          </a:ln>
        </p:spPr>
        <p:txBody>
          <a:bodyPr/>
          <a:lstStyle/>
          <a:p>
            <a:endParaRPr lang="en-US" dirty="0">
              <a:latin typeface="Arial" panose="020B0604020202020204" pitchFamily="34" charset="0"/>
            </a:endParaRPr>
          </a:p>
        </p:txBody>
      </p:sp>
      <p:sp>
        <p:nvSpPr>
          <p:cNvPr id="4" name="Shape 2"/>
          <p:cNvSpPr/>
          <p:nvPr/>
        </p:nvSpPr>
        <p:spPr>
          <a:xfrm>
            <a:off x="748070" y="1638538"/>
            <a:ext cx="91440" cy="1541621"/>
          </a:xfrm>
          <a:prstGeom prst="roundRect">
            <a:avLst>
              <a:gd name="adj" fmla="val 189722"/>
            </a:avLst>
          </a:prstGeom>
          <a:solidFill>
            <a:srgbClr val="84C1FA"/>
          </a:solidFill>
          <a:ln/>
        </p:spPr>
        <p:txBody>
          <a:bodyPr/>
          <a:lstStyle/>
          <a:p>
            <a:endParaRPr lang="en-US" dirty="0">
              <a:latin typeface="Arial" panose="020B0604020202020204" pitchFamily="34" charset="0"/>
            </a:endParaRPr>
          </a:p>
        </p:txBody>
      </p:sp>
      <p:sp>
        <p:nvSpPr>
          <p:cNvPr id="5" name="Text 3"/>
          <p:cNvSpPr/>
          <p:nvPr/>
        </p:nvSpPr>
        <p:spPr>
          <a:xfrm>
            <a:off x="1055013" y="1854041"/>
            <a:ext cx="2985730" cy="301228"/>
          </a:xfrm>
          <a:prstGeom prst="rect">
            <a:avLst/>
          </a:prstGeom>
          <a:noFill/>
          <a:ln/>
        </p:spPr>
        <p:txBody>
          <a:bodyPr wrap="none" lIns="0" tIns="0" rIns="0" bIns="0" rtlCol="0" anchor="t"/>
          <a:lstStyle/>
          <a:p>
            <a:pPr marL="0" indent="0" algn="l">
              <a:lnSpc>
                <a:spcPts val="2350"/>
              </a:lnSpc>
              <a:buNone/>
            </a:pPr>
            <a:r>
              <a:rPr lang="en-US" sz="1850" dirty="0">
                <a:solidFill>
                  <a:srgbClr val="1E3063"/>
                </a:solidFill>
                <a:latin typeface="Arial" panose="020B0604020202020204" pitchFamily="34" charset="0"/>
                <a:ea typeface="Instrument Sans Semi Bold" pitchFamily="34" charset="-122"/>
                <a:cs typeface="Arial" panose="020B0604020202020204" pitchFamily="34" charset="0"/>
              </a:rPr>
              <a:t>Your Main iPhone Account</a:t>
            </a:r>
            <a:endParaRPr lang="en-US" sz="1850" dirty="0">
              <a:latin typeface="Arial" panose="020B0604020202020204" pitchFamily="34" charset="0"/>
            </a:endParaRPr>
          </a:p>
        </p:txBody>
      </p:sp>
      <p:sp>
        <p:nvSpPr>
          <p:cNvPr id="6" name="Text 4"/>
          <p:cNvSpPr/>
          <p:nvPr/>
        </p:nvSpPr>
        <p:spPr>
          <a:xfrm>
            <a:off x="1055013" y="2347913"/>
            <a:ext cx="7165419" cy="616744"/>
          </a:xfrm>
          <a:prstGeom prst="rect">
            <a:avLst/>
          </a:prstGeom>
          <a:noFill/>
          <a:ln/>
        </p:spPr>
        <p:txBody>
          <a:bodyPr wrap="square" lIns="0" tIns="0" rIns="0" bIns="0" rtlCol="0" anchor="t"/>
          <a:lstStyle/>
          <a:p>
            <a:pPr marL="0" indent="0" algn="l">
              <a:lnSpc>
                <a:spcPts val="2400"/>
              </a:lnSpc>
              <a:buNone/>
            </a:pPr>
            <a:r>
              <a:rPr lang="en-US" sz="1500" dirty="0">
                <a:solidFill>
                  <a:srgbClr val="1E3063"/>
                </a:solidFill>
                <a:latin typeface="Arial" panose="020B0604020202020204" pitchFamily="34" charset="0"/>
                <a:ea typeface="Instrument Sans Medium" pitchFamily="34" charset="-122"/>
                <a:cs typeface="Arial" panose="020B0604020202020204" pitchFamily="34" charset="0"/>
              </a:rPr>
              <a:t>Think of it as your identity with Apple — it's how Apple knows who you are across all their services.</a:t>
            </a:r>
            <a:endParaRPr lang="en-US" sz="1500" dirty="0">
              <a:latin typeface="Arial" panose="020B0604020202020204" pitchFamily="34" charset="0"/>
            </a:endParaRPr>
          </a:p>
        </p:txBody>
      </p:sp>
      <p:sp>
        <p:nvSpPr>
          <p:cNvPr id="7" name="Shape 5"/>
          <p:cNvSpPr/>
          <p:nvPr/>
        </p:nvSpPr>
        <p:spPr>
          <a:xfrm>
            <a:off x="770930" y="3372803"/>
            <a:ext cx="7665006" cy="1541621"/>
          </a:xfrm>
          <a:prstGeom prst="roundRect">
            <a:avLst>
              <a:gd name="adj" fmla="val 7118"/>
            </a:avLst>
          </a:prstGeom>
          <a:solidFill>
            <a:srgbClr val="FFFFFF"/>
          </a:solidFill>
          <a:ln w="22860">
            <a:solidFill>
              <a:srgbClr val="0540AD"/>
            </a:solidFill>
            <a:prstDash val="solid"/>
          </a:ln>
        </p:spPr>
        <p:txBody>
          <a:bodyPr/>
          <a:lstStyle/>
          <a:p>
            <a:endParaRPr lang="en-US" dirty="0">
              <a:latin typeface="Arial" panose="020B0604020202020204" pitchFamily="34" charset="0"/>
            </a:endParaRPr>
          </a:p>
        </p:txBody>
      </p:sp>
      <p:sp>
        <p:nvSpPr>
          <p:cNvPr id="8" name="Shape 6"/>
          <p:cNvSpPr/>
          <p:nvPr/>
        </p:nvSpPr>
        <p:spPr>
          <a:xfrm>
            <a:off x="748070" y="3372803"/>
            <a:ext cx="91440" cy="1541621"/>
          </a:xfrm>
          <a:prstGeom prst="roundRect">
            <a:avLst>
              <a:gd name="adj" fmla="val 189722"/>
            </a:avLst>
          </a:prstGeom>
          <a:solidFill>
            <a:srgbClr val="0540AD"/>
          </a:solidFill>
          <a:ln/>
        </p:spPr>
        <p:txBody>
          <a:bodyPr/>
          <a:lstStyle/>
          <a:p>
            <a:endParaRPr lang="en-US" dirty="0">
              <a:latin typeface="Arial" panose="020B0604020202020204" pitchFamily="34" charset="0"/>
            </a:endParaRPr>
          </a:p>
        </p:txBody>
      </p:sp>
      <p:sp>
        <p:nvSpPr>
          <p:cNvPr id="9" name="Text 7"/>
          <p:cNvSpPr/>
          <p:nvPr/>
        </p:nvSpPr>
        <p:spPr>
          <a:xfrm>
            <a:off x="1055013" y="3588306"/>
            <a:ext cx="2416135" cy="301228"/>
          </a:xfrm>
          <a:prstGeom prst="rect">
            <a:avLst/>
          </a:prstGeom>
          <a:noFill/>
          <a:ln/>
        </p:spPr>
        <p:txBody>
          <a:bodyPr wrap="none" lIns="0" tIns="0" rIns="0" bIns="0" rtlCol="0" anchor="t"/>
          <a:lstStyle/>
          <a:p>
            <a:pPr marL="0" indent="0" algn="l">
              <a:lnSpc>
                <a:spcPts val="2350"/>
              </a:lnSpc>
              <a:buNone/>
            </a:pPr>
            <a:r>
              <a:rPr lang="en-US" sz="1850" dirty="0">
                <a:solidFill>
                  <a:srgbClr val="1E3063"/>
                </a:solidFill>
                <a:latin typeface="Arial" panose="020B0604020202020204" pitchFamily="34" charset="0"/>
                <a:ea typeface="Instrument Sans Semi Bold" pitchFamily="34" charset="-122"/>
                <a:cs typeface="Arial" panose="020B0604020202020204" pitchFamily="34" charset="0"/>
              </a:rPr>
              <a:t>Not an App You Open</a:t>
            </a:r>
            <a:endParaRPr lang="en-US" sz="1850" dirty="0">
              <a:latin typeface="Arial" panose="020B0604020202020204" pitchFamily="34" charset="0"/>
            </a:endParaRPr>
          </a:p>
        </p:txBody>
      </p:sp>
      <p:sp>
        <p:nvSpPr>
          <p:cNvPr id="10" name="Text 8"/>
          <p:cNvSpPr/>
          <p:nvPr/>
        </p:nvSpPr>
        <p:spPr>
          <a:xfrm>
            <a:off x="1055013" y="4082177"/>
            <a:ext cx="7165419" cy="616744"/>
          </a:xfrm>
          <a:prstGeom prst="rect">
            <a:avLst/>
          </a:prstGeom>
          <a:noFill/>
          <a:ln/>
        </p:spPr>
        <p:txBody>
          <a:bodyPr wrap="square" lIns="0" tIns="0" rIns="0" bIns="0" rtlCol="0" anchor="t"/>
          <a:lstStyle/>
          <a:p>
            <a:pPr marL="0" indent="0" algn="l">
              <a:lnSpc>
                <a:spcPts val="2400"/>
              </a:lnSpc>
              <a:buNone/>
            </a:pPr>
            <a:r>
              <a:rPr lang="en-US" sz="1500" dirty="0">
                <a:solidFill>
                  <a:srgbClr val="1E3063"/>
                </a:solidFill>
                <a:latin typeface="Arial" panose="020B0604020202020204" pitchFamily="34" charset="0"/>
                <a:ea typeface="Instrument Sans Medium" pitchFamily="34" charset="-122"/>
                <a:cs typeface="Arial" panose="020B0604020202020204" pitchFamily="34" charset="0"/>
              </a:rPr>
              <a:t>You won't find an "Apple ID" app on your home screen. It works quietly in the background.</a:t>
            </a:r>
            <a:endParaRPr lang="en-US" sz="1500" dirty="0">
              <a:latin typeface="Arial" panose="020B0604020202020204" pitchFamily="34" charset="0"/>
            </a:endParaRPr>
          </a:p>
        </p:txBody>
      </p:sp>
      <p:sp>
        <p:nvSpPr>
          <p:cNvPr id="11" name="Shape 9"/>
          <p:cNvSpPr/>
          <p:nvPr/>
        </p:nvSpPr>
        <p:spPr>
          <a:xfrm>
            <a:off x="770930" y="5107067"/>
            <a:ext cx="7665006" cy="1541621"/>
          </a:xfrm>
          <a:prstGeom prst="roundRect">
            <a:avLst>
              <a:gd name="adj" fmla="val 7118"/>
            </a:avLst>
          </a:prstGeom>
          <a:solidFill>
            <a:srgbClr val="FFFFFF"/>
          </a:solidFill>
          <a:ln w="22860">
            <a:solidFill>
              <a:srgbClr val="FF5000"/>
            </a:solidFill>
            <a:prstDash val="solid"/>
          </a:ln>
        </p:spPr>
        <p:txBody>
          <a:bodyPr/>
          <a:lstStyle/>
          <a:p>
            <a:endParaRPr lang="en-US" dirty="0">
              <a:latin typeface="Arial" panose="020B0604020202020204" pitchFamily="34" charset="0"/>
            </a:endParaRPr>
          </a:p>
        </p:txBody>
      </p:sp>
      <p:sp>
        <p:nvSpPr>
          <p:cNvPr id="12" name="Shape 10"/>
          <p:cNvSpPr/>
          <p:nvPr/>
        </p:nvSpPr>
        <p:spPr>
          <a:xfrm>
            <a:off x="748070" y="5107067"/>
            <a:ext cx="91440" cy="1541621"/>
          </a:xfrm>
          <a:prstGeom prst="roundRect">
            <a:avLst>
              <a:gd name="adj" fmla="val 189722"/>
            </a:avLst>
          </a:prstGeom>
          <a:solidFill>
            <a:srgbClr val="FF5000"/>
          </a:solidFill>
          <a:ln/>
        </p:spPr>
        <p:txBody>
          <a:bodyPr/>
          <a:lstStyle/>
          <a:p>
            <a:endParaRPr lang="en-US" dirty="0">
              <a:latin typeface="Arial" panose="020B0604020202020204" pitchFamily="34" charset="0"/>
            </a:endParaRPr>
          </a:p>
        </p:txBody>
      </p:sp>
      <p:sp>
        <p:nvSpPr>
          <p:cNvPr id="13" name="Text 11"/>
          <p:cNvSpPr/>
          <p:nvPr/>
        </p:nvSpPr>
        <p:spPr>
          <a:xfrm>
            <a:off x="1055013" y="5322570"/>
            <a:ext cx="2896672" cy="301228"/>
          </a:xfrm>
          <a:prstGeom prst="rect">
            <a:avLst/>
          </a:prstGeom>
          <a:noFill/>
          <a:ln/>
        </p:spPr>
        <p:txBody>
          <a:bodyPr wrap="none" lIns="0" tIns="0" rIns="0" bIns="0" rtlCol="0" anchor="t"/>
          <a:lstStyle/>
          <a:p>
            <a:pPr marL="0" indent="0" algn="l">
              <a:lnSpc>
                <a:spcPts val="2350"/>
              </a:lnSpc>
              <a:buNone/>
            </a:pPr>
            <a:r>
              <a:rPr lang="en-US" sz="1850" dirty="0">
                <a:solidFill>
                  <a:srgbClr val="1E3063"/>
                </a:solidFill>
                <a:latin typeface="Arial" panose="020B0604020202020204" pitchFamily="34" charset="0"/>
                <a:ea typeface="Instrument Sans Semi Bold" pitchFamily="34" charset="-122"/>
                <a:cs typeface="Arial" panose="020B0604020202020204" pitchFamily="34" charset="0"/>
              </a:rPr>
              <a:t>Required for Key Features</a:t>
            </a:r>
            <a:endParaRPr lang="en-US" sz="1850" dirty="0">
              <a:latin typeface="Arial" panose="020B0604020202020204" pitchFamily="34" charset="0"/>
            </a:endParaRPr>
          </a:p>
        </p:txBody>
      </p:sp>
      <p:sp>
        <p:nvSpPr>
          <p:cNvPr id="14" name="Text 12"/>
          <p:cNvSpPr/>
          <p:nvPr/>
        </p:nvSpPr>
        <p:spPr>
          <a:xfrm>
            <a:off x="1055013" y="5816441"/>
            <a:ext cx="7165419" cy="616744"/>
          </a:xfrm>
          <a:prstGeom prst="rect">
            <a:avLst/>
          </a:prstGeom>
          <a:noFill/>
          <a:ln/>
        </p:spPr>
        <p:txBody>
          <a:bodyPr wrap="square" lIns="0" tIns="0" rIns="0" bIns="0" rtlCol="0" anchor="t"/>
          <a:lstStyle/>
          <a:p>
            <a:pPr marL="0" indent="0" algn="l">
              <a:lnSpc>
                <a:spcPts val="2400"/>
              </a:lnSpc>
              <a:buNone/>
            </a:pPr>
            <a:r>
              <a:rPr lang="en-US" sz="1500" dirty="0">
                <a:solidFill>
                  <a:srgbClr val="1E3063"/>
                </a:solidFill>
                <a:latin typeface="Arial" panose="020B0604020202020204" pitchFamily="34" charset="0"/>
                <a:ea typeface="Instrument Sans Medium" pitchFamily="34" charset="-122"/>
                <a:cs typeface="Arial" panose="020B0604020202020204" pitchFamily="34" charset="0"/>
              </a:rPr>
              <a:t>Many essential iPhone features depend on having an Apple ID properly set up and signed in.</a:t>
            </a:r>
            <a:endParaRPr lang="en-US" sz="1500" dirty="0">
              <a:latin typeface="Arial" panose="020B0604020202020204" pitchFamily="34" charset="0"/>
            </a:endParaRPr>
          </a:p>
        </p:txBody>
      </p:sp>
      <p:pic>
        <p:nvPicPr>
          <p:cNvPr id="15" name="Image 0" descr="preencoded.png"/>
          <p:cNvPicPr>
            <a:picLocks noChangeAspect="1"/>
          </p:cNvPicPr>
          <p:nvPr/>
        </p:nvPicPr>
        <p:blipFill>
          <a:blip r:embed="rId3"/>
          <a:stretch>
            <a:fillRect/>
          </a:stretch>
        </p:blipFill>
        <p:spPr>
          <a:xfrm>
            <a:off x="8913852" y="1638538"/>
            <a:ext cx="4953238" cy="4953238"/>
          </a:xfrm>
          <a:prstGeom prst="rect">
            <a:avLst/>
          </a:prstGeom>
        </p:spPr>
      </p:pic>
      <p:sp>
        <p:nvSpPr>
          <p:cNvPr id="16" name="Text 13"/>
          <p:cNvSpPr/>
          <p:nvPr/>
        </p:nvSpPr>
        <p:spPr>
          <a:xfrm>
            <a:off x="770930" y="7082314"/>
            <a:ext cx="13088541" cy="616744"/>
          </a:xfrm>
          <a:prstGeom prst="rect">
            <a:avLst/>
          </a:prstGeom>
          <a:noFill/>
          <a:ln/>
        </p:spPr>
        <p:txBody>
          <a:bodyPr wrap="square" lIns="0" tIns="0" rIns="0" bIns="0" rtlCol="0" anchor="t"/>
          <a:lstStyle/>
          <a:p>
            <a:pPr marL="0" indent="0" algn="l">
              <a:lnSpc>
                <a:spcPts val="2400"/>
              </a:lnSpc>
              <a:buNone/>
            </a:pPr>
            <a:endParaRPr lang="en-US" sz="1500" dirty="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071086"/>
            <a:ext cx="5102781"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Why Apple ID Matters</a:t>
            </a:r>
            <a:endParaRPr lang="en-US" sz="3900" dirty="0">
              <a:latin typeface="Arial" panose="020B0604020202020204" pitchFamily="34" charset="0"/>
            </a:endParaRPr>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2087999"/>
            <a:ext cx="595313" cy="595313"/>
          </a:xfrm>
          <a:prstGeom prst="rect">
            <a:avLst/>
          </a:prstGeom>
        </p:spPr>
      </p:pic>
      <p:sp>
        <p:nvSpPr>
          <p:cNvPr id="4" name="Text 1"/>
          <p:cNvSpPr/>
          <p:nvPr/>
        </p:nvSpPr>
        <p:spPr>
          <a:xfrm>
            <a:off x="793790" y="293131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Downloading Apps</a:t>
            </a:r>
            <a:endParaRPr lang="en-US" sz="1950" dirty="0">
              <a:latin typeface="Arial" panose="020B0604020202020204" pitchFamily="34" charset="0"/>
            </a:endParaRPr>
          </a:p>
        </p:txBody>
      </p:sp>
      <p:sp>
        <p:nvSpPr>
          <p:cNvPr id="5" name="Text 2"/>
          <p:cNvSpPr/>
          <p:nvPr/>
        </p:nvSpPr>
        <p:spPr>
          <a:xfrm>
            <a:off x="793790" y="3360539"/>
            <a:ext cx="6397347"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Every app you download from the App Store requires your Apple ID. It's how Apple keeps track of what you own.</a:t>
            </a:r>
            <a:endParaRPr lang="en-US" sz="1550" dirty="0">
              <a:latin typeface="Arial" panose="020B0604020202020204" pitchFamily="34" charset="0"/>
            </a:endParaRPr>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9144" y="2087999"/>
            <a:ext cx="595313" cy="595313"/>
          </a:xfrm>
          <a:prstGeom prst="rect">
            <a:avLst/>
          </a:prstGeom>
        </p:spPr>
      </p:pic>
      <p:sp>
        <p:nvSpPr>
          <p:cNvPr id="7" name="Text 3"/>
          <p:cNvSpPr/>
          <p:nvPr/>
        </p:nvSpPr>
        <p:spPr>
          <a:xfrm>
            <a:off x="7439144" y="293131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Saving Photos</a:t>
            </a:r>
            <a:endParaRPr lang="en-US" sz="1950" dirty="0">
              <a:latin typeface="Arial" panose="020B0604020202020204" pitchFamily="34" charset="0"/>
            </a:endParaRPr>
          </a:p>
        </p:txBody>
      </p:sp>
      <p:sp>
        <p:nvSpPr>
          <p:cNvPr id="8" name="Text 4"/>
          <p:cNvSpPr/>
          <p:nvPr/>
        </p:nvSpPr>
        <p:spPr>
          <a:xfrm>
            <a:off x="7439144" y="3360539"/>
            <a:ext cx="6397466"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iCloud Photos uses your Apple ID to back up and sync your precious memories across devices.</a:t>
            </a:r>
            <a:endParaRPr lang="en-US" sz="1550" dirty="0">
              <a:latin typeface="Arial" panose="020B0604020202020204" pitchFamily="34" charset="0"/>
            </a:endParaRPr>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790" y="4392454"/>
            <a:ext cx="595313" cy="595313"/>
          </a:xfrm>
          <a:prstGeom prst="rect">
            <a:avLst/>
          </a:prstGeom>
        </p:spPr>
      </p:pic>
      <p:sp>
        <p:nvSpPr>
          <p:cNvPr id="10" name="Text 5"/>
          <p:cNvSpPr/>
          <p:nvPr/>
        </p:nvSpPr>
        <p:spPr>
          <a:xfrm>
            <a:off x="793790" y="523577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FaceTime Calls</a:t>
            </a:r>
            <a:endParaRPr lang="en-US" sz="1950" dirty="0">
              <a:latin typeface="Arial" panose="020B0604020202020204" pitchFamily="34" charset="0"/>
            </a:endParaRPr>
          </a:p>
        </p:txBody>
      </p:sp>
      <p:sp>
        <p:nvSpPr>
          <p:cNvPr id="11" name="Text 6"/>
          <p:cNvSpPr/>
          <p:nvPr/>
        </p:nvSpPr>
        <p:spPr>
          <a:xfrm>
            <a:off x="793790" y="5664994"/>
            <a:ext cx="6397347"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Video calls with family and friends work through your Apple ID — it's how people reach you.</a:t>
            </a:r>
            <a:endParaRPr lang="en-US" sz="1550" dirty="0">
              <a:latin typeface="Arial" panose="020B0604020202020204" pitchFamily="34" charset="0"/>
            </a:endParaRPr>
          </a:p>
        </p:txBody>
      </p:sp>
      <p:pic>
        <p:nvPicPr>
          <p:cNvPr id="1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9144" y="4392454"/>
            <a:ext cx="595313" cy="595313"/>
          </a:xfrm>
          <a:prstGeom prst="rect">
            <a:avLst/>
          </a:prstGeom>
        </p:spPr>
      </p:pic>
      <p:sp>
        <p:nvSpPr>
          <p:cNvPr id="13" name="Text 7"/>
          <p:cNvSpPr/>
          <p:nvPr/>
        </p:nvSpPr>
        <p:spPr>
          <a:xfrm>
            <a:off x="7439144" y="523577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Find My iPhone</a:t>
            </a:r>
            <a:endParaRPr lang="en-US" sz="1950" dirty="0">
              <a:latin typeface="Arial" panose="020B0604020202020204" pitchFamily="34" charset="0"/>
            </a:endParaRPr>
          </a:p>
        </p:txBody>
      </p:sp>
      <p:sp>
        <p:nvSpPr>
          <p:cNvPr id="14" name="Text 8"/>
          <p:cNvSpPr/>
          <p:nvPr/>
        </p:nvSpPr>
        <p:spPr>
          <a:xfrm>
            <a:off x="7439144" y="5664994"/>
            <a:ext cx="6397466"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If your phone gets lost, Find My iPhone uses your Apple ID to help you locate it and keep it secure.</a:t>
            </a:r>
            <a:endParaRPr lang="en-US" sz="1550" dirty="0">
              <a:latin typeface="Arial" panose="020B0604020202020204" pitchFamily="34" charset="0"/>
            </a:endParaRPr>
          </a:p>
        </p:txBody>
      </p:sp>
      <p:sp>
        <p:nvSpPr>
          <p:cNvPr id="15" name="Text 9"/>
          <p:cNvSpPr/>
          <p:nvPr/>
        </p:nvSpPr>
        <p:spPr>
          <a:xfrm>
            <a:off x="793790" y="6523315"/>
            <a:ext cx="13042821" cy="635079"/>
          </a:xfrm>
          <a:prstGeom prst="rect">
            <a:avLst/>
          </a:prstGeom>
          <a:noFill/>
          <a:ln/>
        </p:spPr>
        <p:txBody>
          <a:bodyPr wrap="square" lIns="0" tIns="0" rIns="0" bIns="0" rtlCol="0" anchor="t"/>
          <a:lstStyle/>
          <a:p>
            <a:pPr marL="0" indent="0" algn="l">
              <a:lnSpc>
                <a:spcPts val="2500"/>
              </a:lnSpc>
              <a:buNone/>
            </a:pPr>
            <a:endParaRPr lang="en-US" sz="1550" dirty="0">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373981"/>
            <a:ext cx="6080165"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Apple ID Safety &amp; Hygiene</a:t>
            </a:r>
            <a:endParaRPr lang="en-US" sz="3900" dirty="0">
              <a:latin typeface="Arial" panose="020B0604020202020204" pitchFamily="34" charset="0"/>
            </a:endParaRPr>
          </a:p>
        </p:txBody>
      </p:sp>
      <p:sp>
        <p:nvSpPr>
          <p:cNvPr id="3" name="Shape 1"/>
          <p:cNvSpPr/>
          <p:nvPr/>
        </p:nvSpPr>
        <p:spPr>
          <a:xfrm>
            <a:off x="793790" y="2390894"/>
            <a:ext cx="4215289" cy="2889766"/>
          </a:xfrm>
          <a:prstGeom prst="roundRect">
            <a:avLst>
              <a:gd name="adj" fmla="val 6181"/>
            </a:avLst>
          </a:prstGeom>
          <a:solidFill>
            <a:srgbClr val="CEE6FD"/>
          </a:solidFill>
          <a:ln/>
        </p:spPr>
        <p:txBody>
          <a:bodyPr/>
          <a:lstStyle/>
          <a:p>
            <a:endParaRPr lang="en-US" dirty="0">
              <a:latin typeface="Arial" panose="020B0604020202020204" pitchFamily="34" charset="0"/>
            </a:endParaRPr>
          </a:p>
        </p:txBody>
      </p:sp>
      <p:sp>
        <p:nvSpPr>
          <p:cNvPr id="4" name="Shape 2"/>
          <p:cNvSpPr/>
          <p:nvPr/>
        </p:nvSpPr>
        <p:spPr>
          <a:xfrm>
            <a:off x="992148" y="2589252"/>
            <a:ext cx="595313" cy="595313"/>
          </a:xfrm>
          <a:prstGeom prst="roundRect">
            <a:avLst>
              <a:gd name="adj" fmla="val 15358451"/>
            </a:avLst>
          </a:prstGeom>
          <a:solidFill>
            <a:srgbClr val="1A561C"/>
          </a:solidFill>
          <a:ln/>
        </p:spPr>
        <p:txBody>
          <a:bodyPr/>
          <a:lstStyle/>
          <a:p>
            <a:endParaRPr lang="en-US" dirty="0">
              <a:latin typeface="Arial" panose="020B0604020202020204" pitchFamily="34" charset="0"/>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5859" y="2752844"/>
            <a:ext cx="267891" cy="267891"/>
          </a:xfrm>
          <a:prstGeom prst="rect">
            <a:avLst/>
          </a:prstGeom>
        </p:spPr>
      </p:pic>
      <p:sp>
        <p:nvSpPr>
          <p:cNvPr id="6" name="Text 3"/>
          <p:cNvSpPr/>
          <p:nvPr/>
        </p:nvSpPr>
        <p:spPr>
          <a:xfrm>
            <a:off x="992148" y="3382923"/>
            <a:ext cx="2846427"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One Apple ID Per Person</a:t>
            </a:r>
            <a:endParaRPr lang="en-US" sz="1950" dirty="0">
              <a:latin typeface="Arial" panose="020B0604020202020204" pitchFamily="34" charset="0"/>
            </a:endParaRPr>
          </a:p>
        </p:txBody>
      </p:sp>
      <p:sp>
        <p:nvSpPr>
          <p:cNvPr id="7" name="Text 4"/>
          <p:cNvSpPr/>
          <p:nvPr/>
        </p:nvSpPr>
        <p:spPr>
          <a:xfrm>
            <a:off x="992148" y="3812143"/>
            <a:ext cx="3818573" cy="127015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Each person should have their own Apple ID, even within families. Sharing accounts creates confusion and sometimes permanent problems.</a:t>
            </a:r>
            <a:endParaRPr lang="en-US" sz="1550" dirty="0">
              <a:latin typeface="Arial" panose="020B0604020202020204" pitchFamily="34" charset="0"/>
            </a:endParaRPr>
          </a:p>
        </p:txBody>
      </p:sp>
      <p:sp>
        <p:nvSpPr>
          <p:cNvPr id="8" name="Shape 5"/>
          <p:cNvSpPr/>
          <p:nvPr/>
        </p:nvSpPr>
        <p:spPr>
          <a:xfrm>
            <a:off x="5207437" y="2390894"/>
            <a:ext cx="4215408" cy="2889766"/>
          </a:xfrm>
          <a:prstGeom prst="roundRect">
            <a:avLst>
              <a:gd name="adj" fmla="val 6181"/>
            </a:avLst>
          </a:prstGeom>
          <a:solidFill>
            <a:srgbClr val="CEE6FD"/>
          </a:solidFill>
          <a:ln/>
        </p:spPr>
        <p:txBody>
          <a:bodyPr/>
          <a:lstStyle/>
          <a:p>
            <a:endParaRPr lang="en-US" dirty="0">
              <a:latin typeface="Arial" panose="020B0604020202020204" pitchFamily="34" charset="0"/>
            </a:endParaRPr>
          </a:p>
        </p:txBody>
      </p:sp>
      <p:sp>
        <p:nvSpPr>
          <p:cNvPr id="9" name="Shape 6"/>
          <p:cNvSpPr/>
          <p:nvPr/>
        </p:nvSpPr>
        <p:spPr>
          <a:xfrm>
            <a:off x="5405795" y="2589252"/>
            <a:ext cx="595313" cy="595313"/>
          </a:xfrm>
          <a:prstGeom prst="roundRect">
            <a:avLst>
              <a:gd name="adj" fmla="val 15358451"/>
            </a:avLst>
          </a:prstGeom>
          <a:solidFill>
            <a:srgbClr val="921653"/>
          </a:solidFill>
          <a:ln/>
        </p:spPr>
        <p:txBody>
          <a:bodyPr/>
          <a:lstStyle/>
          <a:p>
            <a:endParaRPr lang="en-US" dirty="0">
              <a:latin typeface="Arial" panose="020B0604020202020204" pitchFamily="34" charset="0"/>
            </a:endParaRPr>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9506" y="2752844"/>
            <a:ext cx="267891" cy="267891"/>
          </a:xfrm>
          <a:prstGeom prst="rect">
            <a:avLst/>
          </a:prstGeom>
        </p:spPr>
      </p:pic>
      <p:sp>
        <p:nvSpPr>
          <p:cNvPr id="11" name="Text 7"/>
          <p:cNvSpPr/>
          <p:nvPr/>
        </p:nvSpPr>
        <p:spPr>
          <a:xfrm>
            <a:off x="5405795" y="3382923"/>
            <a:ext cx="2715697"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Never Share Passwords</a:t>
            </a:r>
            <a:endParaRPr lang="en-US" sz="1950" dirty="0">
              <a:latin typeface="Arial" panose="020B0604020202020204" pitchFamily="34" charset="0"/>
            </a:endParaRPr>
          </a:p>
        </p:txBody>
      </p:sp>
      <p:sp>
        <p:nvSpPr>
          <p:cNvPr id="12" name="Text 8"/>
          <p:cNvSpPr/>
          <p:nvPr/>
        </p:nvSpPr>
        <p:spPr>
          <a:xfrm>
            <a:off x="5405795" y="3812143"/>
            <a:ext cx="3818692" cy="127015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Your Apple ID password is private — not even family members should use it. Sharing passwords compromises security.</a:t>
            </a:r>
            <a:endParaRPr lang="en-US" sz="1550" dirty="0">
              <a:latin typeface="Arial" panose="020B0604020202020204" pitchFamily="34" charset="0"/>
            </a:endParaRPr>
          </a:p>
        </p:txBody>
      </p:sp>
      <p:sp>
        <p:nvSpPr>
          <p:cNvPr id="13" name="Shape 9"/>
          <p:cNvSpPr/>
          <p:nvPr/>
        </p:nvSpPr>
        <p:spPr>
          <a:xfrm>
            <a:off x="9621203" y="2390894"/>
            <a:ext cx="4215289" cy="2889766"/>
          </a:xfrm>
          <a:prstGeom prst="roundRect">
            <a:avLst>
              <a:gd name="adj" fmla="val 6181"/>
            </a:avLst>
          </a:prstGeom>
          <a:solidFill>
            <a:srgbClr val="CEE6FD"/>
          </a:solidFill>
          <a:ln/>
        </p:spPr>
        <p:txBody>
          <a:bodyPr/>
          <a:lstStyle/>
          <a:p>
            <a:endParaRPr lang="en-US" dirty="0">
              <a:latin typeface="Arial" panose="020B0604020202020204" pitchFamily="34" charset="0"/>
            </a:endParaRPr>
          </a:p>
        </p:txBody>
      </p:sp>
      <p:sp>
        <p:nvSpPr>
          <p:cNvPr id="14" name="Shape 10"/>
          <p:cNvSpPr/>
          <p:nvPr/>
        </p:nvSpPr>
        <p:spPr>
          <a:xfrm>
            <a:off x="9819561" y="2589252"/>
            <a:ext cx="595313" cy="595313"/>
          </a:xfrm>
          <a:prstGeom prst="roundRect">
            <a:avLst>
              <a:gd name="adj" fmla="val 15358451"/>
            </a:avLst>
          </a:prstGeom>
          <a:solidFill>
            <a:srgbClr val="0540AD"/>
          </a:solidFill>
          <a:ln/>
        </p:spPr>
        <p:txBody>
          <a:bodyPr/>
          <a:lstStyle/>
          <a:p>
            <a:endParaRPr lang="en-US" dirty="0">
              <a:latin typeface="Arial" panose="020B0604020202020204" pitchFamily="34" charset="0"/>
            </a:endParaRPr>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3272" y="2752844"/>
            <a:ext cx="267891" cy="267891"/>
          </a:xfrm>
          <a:prstGeom prst="rect">
            <a:avLst/>
          </a:prstGeom>
        </p:spPr>
      </p:pic>
      <p:sp>
        <p:nvSpPr>
          <p:cNvPr id="16" name="Text 11"/>
          <p:cNvSpPr/>
          <p:nvPr/>
        </p:nvSpPr>
        <p:spPr>
          <a:xfrm>
            <a:off x="9819561" y="3382923"/>
            <a:ext cx="2815947"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Store Information Safely</a:t>
            </a:r>
            <a:endParaRPr lang="en-US" sz="1950" dirty="0">
              <a:latin typeface="Arial" panose="020B0604020202020204" pitchFamily="34" charset="0"/>
            </a:endParaRPr>
          </a:p>
        </p:txBody>
      </p:sp>
      <p:sp>
        <p:nvSpPr>
          <p:cNvPr id="17" name="Text 12"/>
          <p:cNvSpPr/>
          <p:nvPr/>
        </p:nvSpPr>
        <p:spPr>
          <a:xfrm>
            <a:off x="9819561" y="3812143"/>
            <a:ext cx="3818573" cy="95261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Write down your Apple ID and password. Keep them somewhere safe like a locked drawer or password notebook.</a:t>
            </a:r>
            <a:endParaRPr lang="en-US" sz="1550" dirty="0">
              <a:latin typeface="Arial" panose="020B0604020202020204" pitchFamily="34" charset="0"/>
            </a:endParaRPr>
          </a:p>
        </p:txBody>
      </p:sp>
      <p:sp>
        <p:nvSpPr>
          <p:cNvPr id="18" name="Shape 13"/>
          <p:cNvSpPr/>
          <p:nvPr/>
        </p:nvSpPr>
        <p:spPr>
          <a:xfrm>
            <a:off x="793790" y="5503902"/>
            <a:ext cx="13042821" cy="1351717"/>
          </a:xfrm>
          <a:prstGeom prst="roundRect">
            <a:avLst>
              <a:gd name="adj" fmla="val 13215"/>
            </a:avLst>
          </a:prstGeom>
          <a:solidFill>
            <a:srgbClr val="B5DAFC"/>
          </a:solidFill>
          <a:ln/>
        </p:spPr>
        <p:txBody>
          <a:bodyPr/>
          <a:lstStyle/>
          <a:p>
            <a:endParaRPr lang="en-US" dirty="0">
              <a:latin typeface="Arial" panose="020B0604020202020204" pitchFamily="34" charset="0"/>
            </a:endParaRPr>
          </a:p>
        </p:txBody>
      </p:sp>
      <p:pic>
        <p:nvPicPr>
          <p:cNvPr id="19" name="Image 3" descr="preencoded.png"/>
          <p:cNvPicPr>
            <a:picLocks noChangeAspect="1"/>
          </p:cNvPicPr>
          <p:nvPr/>
        </p:nvPicPr>
        <p:blipFill>
          <a:blip r:embed="rId9"/>
          <a:stretch>
            <a:fillRect/>
          </a:stretch>
        </p:blipFill>
        <p:spPr>
          <a:xfrm>
            <a:off x="992148" y="5778579"/>
            <a:ext cx="310039" cy="248007"/>
          </a:xfrm>
          <a:prstGeom prst="rect">
            <a:avLst/>
          </a:prstGeom>
        </p:spPr>
      </p:pic>
      <p:sp>
        <p:nvSpPr>
          <p:cNvPr id="20" name="Text 14"/>
          <p:cNvSpPr/>
          <p:nvPr/>
        </p:nvSpPr>
        <p:spPr>
          <a:xfrm>
            <a:off x="1500545" y="5751790"/>
            <a:ext cx="3450312"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rial" panose="020B0604020202020204" pitchFamily="34" charset="0"/>
                <a:ea typeface="Instrument Sans Semi Bold" pitchFamily="34" charset="-122"/>
                <a:cs typeface="Arial" panose="020B0604020202020204" pitchFamily="34" charset="0"/>
              </a:rPr>
              <a:t>Remember: Everyone Forgets</a:t>
            </a:r>
            <a:endParaRPr lang="en-US" sz="1950" dirty="0">
              <a:latin typeface="Arial" panose="020B0604020202020204" pitchFamily="34" charset="0"/>
            </a:endParaRPr>
          </a:p>
        </p:txBody>
      </p:sp>
      <p:sp>
        <p:nvSpPr>
          <p:cNvPr id="21" name="Text 15"/>
          <p:cNvSpPr/>
          <p:nvPr/>
        </p:nvSpPr>
        <p:spPr>
          <a:xfrm>
            <a:off x="1500545" y="6260306"/>
            <a:ext cx="12137708"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Arial" panose="020B0604020202020204" pitchFamily="34" charset="0"/>
                <a:ea typeface="Instrument Sans Medium" pitchFamily="34" charset="-122"/>
                <a:cs typeface="Arial" panose="020B0604020202020204" pitchFamily="34" charset="0"/>
              </a:rPr>
              <a:t>Writing down your login information isn't a sign of weakness — it's smart planning. You're not forgetful, you're prepared.</a:t>
            </a:r>
            <a:endParaRPr lang="en-US" sz="1550" dirty="0">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1551265" y="438507"/>
            <a:ext cx="5280184" cy="498396"/>
          </a:xfrm>
          <a:prstGeom prst="rect">
            <a:avLst/>
          </a:prstGeom>
          <a:noFill/>
          <a:ln/>
        </p:spPr>
        <p:txBody>
          <a:bodyPr wrap="none" lIns="0" tIns="0" rIns="0" bIns="0" rtlCol="0" anchor="t"/>
          <a:lstStyle/>
          <a:p>
            <a:pPr marL="0" indent="0" algn="l">
              <a:lnSpc>
                <a:spcPts val="3900"/>
              </a:lnSpc>
              <a:buNone/>
            </a:pPr>
            <a:r>
              <a:rPr lang="en-US" sz="3100" dirty="0">
                <a:solidFill>
                  <a:srgbClr val="091C53"/>
                </a:solidFill>
                <a:latin typeface="Arial" panose="020B0604020202020204" pitchFamily="34" charset="0"/>
                <a:ea typeface="Instrument Sans Semi Bold" pitchFamily="34" charset="-122"/>
                <a:cs typeface="Arial" panose="020B0604020202020204" pitchFamily="34" charset="0"/>
              </a:rPr>
              <a:t>Where to Find Your Apple ID</a:t>
            </a:r>
            <a:endParaRPr lang="en-US" sz="3100" dirty="0">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1551265" y="1355408"/>
            <a:ext cx="5569387" cy="5569387"/>
          </a:xfrm>
          <a:prstGeom prst="rect">
            <a:avLst/>
          </a:prstGeom>
        </p:spPr>
      </p:pic>
      <p:sp>
        <p:nvSpPr>
          <p:cNvPr id="4" name="Shape 1"/>
          <p:cNvSpPr/>
          <p:nvPr/>
        </p:nvSpPr>
        <p:spPr>
          <a:xfrm>
            <a:off x="7517368" y="1355408"/>
            <a:ext cx="358735" cy="358735"/>
          </a:xfrm>
          <a:prstGeom prst="roundRect">
            <a:avLst>
              <a:gd name="adj" fmla="val 40010"/>
            </a:avLst>
          </a:prstGeom>
          <a:solidFill>
            <a:srgbClr val="CEE6FD"/>
          </a:solidFill>
          <a:ln/>
        </p:spPr>
        <p:txBody>
          <a:bodyPr/>
          <a:lstStyle/>
          <a:p>
            <a:endParaRPr lang="en-US" dirty="0">
              <a:latin typeface="Arial" panose="020B0604020202020204" pitchFamily="34" charset="0"/>
            </a:endParaRPr>
          </a:p>
        </p:txBody>
      </p:sp>
      <p:sp>
        <p:nvSpPr>
          <p:cNvPr id="5" name="Text 2"/>
          <p:cNvSpPr/>
          <p:nvPr/>
        </p:nvSpPr>
        <p:spPr>
          <a:xfrm>
            <a:off x="7577078" y="1385233"/>
            <a:ext cx="239197" cy="298966"/>
          </a:xfrm>
          <a:prstGeom prst="rect">
            <a:avLst/>
          </a:prstGeom>
          <a:noFill/>
          <a:ln/>
        </p:spPr>
        <p:txBody>
          <a:bodyPr wrap="none" lIns="0" tIns="0" rIns="0" bIns="0" rtlCol="0" anchor="t"/>
          <a:lstStyle/>
          <a:p>
            <a:pPr marL="0" indent="0" algn="ctr">
              <a:lnSpc>
                <a:spcPts val="1850"/>
              </a:lnSpc>
              <a:buNone/>
            </a:pPr>
            <a:r>
              <a:rPr lang="en-US" sz="1850" dirty="0">
                <a:solidFill>
                  <a:srgbClr val="1E3063"/>
                </a:solidFill>
                <a:latin typeface="Arial" panose="020B0604020202020204" pitchFamily="34" charset="0"/>
                <a:ea typeface="Instrument Sans Semi Bold" pitchFamily="34" charset="-122"/>
                <a:cs typeface="Arial" panose="020B0604020202020204" pitchFamily="34" charset="0"/>
              </a:rPr>
              <a:t>1</a:t>
            </a:r>
            <a:endParaRPr lang="en-US" sz="1850" dirty="0">
              <a:latin typeface="Arial" panose="020B0604020202020204" pitchFamily="34" charset="0"/>
            </a:endParaRPr>
          </a:p>
        </p:txBody>
      </p:sp>
      <p:sp>
        <p:nvSpPr>
          <p:cNvPr id="6" name="Text 3"/>
          <p:cNvSpPr/>
          <p:nvPr/>
        </p:nvSpPr>
        <p:spPr>
          <a:xfrm>
            <a:off x="8035528" y="1410176"/>
            <a:ext cx="1993344" cy="249079"/>
          </a:xfrm>
          <a:prstGeom prst="rect">
            <a:avLst/>
          </a:prstGeom>
          <a:noFill/>
          <a:ln/>
        </p:spPr>
        <p:txBody>
          <a:bodyPr wrap="none" lIns="0" tIns="0" rIns="0" bIns="0" rtlCol="0" anchor="t"/>
          <a:lstStyle/>
          <a:p>
            <a:pPr marL="0" indent="0" algn="l">
              <a:lnSpc>
                <a:spcPts val="1950"/>
              </a:lnSpc>
              <a:buNone/>
            </a:pPr>
            <a:r>
              <a:rPr lang="en-US" sz="1550" dirty="0">
                <a:solidFill>
                  <a:srgbClr val="1E3063"/>
                </a:solidFill>
                <a:latin typeface="Arial" panose="020B0604020202020204" pitchFamily="34" charset="0"/>
                <a:ea typeface="Instrument Sans Semi Bold" pitchFamily="34" charset="-122"/>
                <a:cs typeface="Arial" panose="020B0604020202020204" pitchFamily="34" charset="0"/>
              </a:rPr>
              <a:t>Open Settings</a:t>
            </a:r>
            <a:endParaRPr lang="en-US" sz="1550" dirty="0">
              <a:latin typeface="Arial" panose="020B0604020202020204" pitchFamily="34" charset="0"/>
            </a:endParaRPr>
          </a:p>
        </p:txBody>
      </p:sp>
      <p:sp>
        <p:nvSpPr>
          <p:cNvPr id="7" name="Text 4"/>
          <p:cNvSpPr/>
          <p:nvPr/>
        </p:nvSpPr>
        <p:spPr>
          <a:xfrm>
            <a:off x="8035528" y="1818680"/>
            <a:ext cx="5051227" cy="255032"/>
          </a:xfrm>
          <a:prstGeom prst="rect">
            <a:avLst/>
          </a:prstGeom>
          <a:noFill/>
          <a:ln/>
        </p:spPr>
        <p:txBody>
          <a:bodyPr wrap="non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Tap the gray gear icon on your home screen labeled "Settings"</a:t>
            </a:r>
            <a:endParaRPr lang="en-US" sz="1250" dirty="0">
              <a:latin typeface="Arial" panose="020B0604020202020204" pitchFamily="34" charset="0"/>
            </a:endParaRPr>
          </a:p>
        </p:txBody>
      </p:sp>
      <p:sp>
        <p:nvSpPr>
          <p:cNvPr id="8" name="Shape 5"/>
          <p:cNvSpPr/>
          <p:nvPr/>
        </p:nvSpPr>
        <p:spPr>
          <a:xfrm>
            <a:off x="7517368" y="2392561"/>
            <a:ext cx="358735" cy="358735"/>
          </a:xfrm>
          <a:prstGeom prst="roundRect">
            <a:avLst>
              <a:gd name="adj" fmla="val 40010"/>
            </a:avLst>
          </a:prstGeom>
          <a:solidFill>
            <a:srgbClr val="CEE6FD"/>
          </a:solidFill>
          <a:ln/>
        </p:spPr>
        <p:txBody>
          <a:bodyPr/>
          <a:lstStyle/>
          <a:p>
            <a:endParaRPr lang="en-US" dirty="0">
              <a:latin typeface="Arial" panose="020B0604020202020204" pitchFamily="34" charset="0"/>
            </a:endParaRPr>
          </a:p>
        </p:txBody>
      </p:sp>
      <p:sp>
        <p:nvSpPr>
          <p:cNvPr id="9" name="Text 6"/>
          <p:cNvSpPr/>
          <p:nvPr/>
        </p:nvSpPr>
        <p:spPr>
          <a:xfrm>
            <a:off x="7577078" y="2422386"/>
            <a:ext cx="239197" cy="298966"/>
          </a:xfrm>
          <a:prstGeom prst="rect">
            <a:avLst/>
          </a:prstGeom>
          <a:noFill/>
          <a:ln/>
        </p:spPr>
        <p:txBody>
          <a:bodyPr wrap="none" lIns="0" tIns="0" rIns="0" bIns="0" rtlCol="0" anchor="t"/>
          <a:lstStyle/>
          <a:p>
            <a:pPr marL="0" indent="0" algn="ctr">
              <a:lnSpc>
                <a:spcPts val="1850"/>
              </a:lnSpc>
              <a:buNone/>
            </a:pPr>
            <a:r>
              <a:rPr lang="en-US" sz="1850" dirty="0">
                <a:solidFill>
                  <a:srgbClr val="1E3063"/>
                </a:solidFill>
                <a:latin typeface="Arial" panose="020B0604020202020204" pitchFamily="34" charset="0"/>
                <a:ea typeface="Instrument Sans Semi Bold" pitchFamily="34" charset="-122"/>
                <a:cs typeface="Arial" panose="020B0604020202020204" pitchFamily="34" charset="0"/>
              </a:rPr>
              <a:t>2</a:t>
            </a:r>
            <a:endParaRPr lang="en-US" sz="1850" dirty="0">
              <a:latin typeface="Arial" panose="020B0604020202020204" pitchFamily="34" charset="0"/>
            </a:endParaRPr>
          </a:p>
        </p:txBody>
      </p:sp>
      <p:sp>
        <p:nvSpPr>
          <p:cNvPr id="10" name="Text 7"/>
          <p:cNvSpPr/>
          <p:nvPr/>
        </p:nvSpPr>
        <p:spPr>
          <a:xfrm>
            <a:off x="8035528" y="2447330"/>
            <a:ext cx="1993344" cy="249079"/>
          </a:xfrm>
          <a:prstGeom prst="rect">
            <a:avLst/>
          </a:prstGeom>
          <a:noFill/>
          <a:ln/>
        </p:spPr>
        <p:txBody>
          <a:bodyPr wrap="none" lIns="0" tIns="0" rIns="0" bIns="0" rtlCol="0" anchor="t"/>
          <a:lstStyle/>
          <a:p>
            <a:pPr marL="0" indent="0" algn="l">
              <a:lnSpc>
                <a:spcPts val="1950"/>
              </a:lnSpc>
              <a:buNone/>
            </a:pPr>
            <a:r>
              <a:rPr lang="en-US" sz="1550" dirty="0">
                <a:solidFill>
                  <a:srgbClr val="1E3063"/>
                </a:solidFill>
                <a:latin typeface="Arial" panose="020B0604020202020204" pitchFamily="34" charset="0"/>
                <a:ea typeface="Instrument Sans Semi Bold" pitchFamily="34" charset="-122"/>
                <a:cs typeface="Arial" panose="020B0604020202020204" pitchFamily="34" charset="0"/>
              </a:rPr>
              <a:t>Look at the Top</a:t>
            </a:r>
            <a:endParaRPr lang="en-US" sz="1550" dirty="0">
              <a:latin typeface="Arial" panose="020B0604020202020204" pitchFamily="34" charset="0"/>
            </a:endParaRPr>
          </a:p>
        </p:txBody>
      </p:sp>
      <p:sp>
        <p:nvSpPr>
          <p:cNvPr id="11" name="Text 8"/>
          <p:cNvSpPr/>
          <p:nvPr/>
        </p:nvSpPr>
        <p:spPr>
          <a:xfrm>
            <a:off x="8035528" y="2855833"/>
            <a:ext cx="5051227" cy="255032"/>
          </a:xfrm>
          <a:prstGeom prst="rect">
            <a:avLst/>
          </a:prstGeom>
          <a:noFill/>
          <a:ln/>
        </p:spPr>
        <p:txBody>
          <a:bodyPr wrap="non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Your name appears at the very top of the Settings screen</a:t>
            </a:r>
            <a:endParaRPr lang="en-US" sz="1250" dirty="0">
              <a:latin typeface="Arial" panose="020B0604020202020204" pitchFamily="34" charset="0"/>
            </a:endParaRPr>
          </a:p>
        </p:txBody>
      </p:sp>
      <p:sp>
        <p:nvSpPr>
          <p:cNvPr id="12" name="Shape 9"/>
          <p:cNvSpPr/>
          <p:nvPr/>
        </p:nvSpPr>
        <p:spPr>
          <a:xfrm>
            <a:off x="7517368" y="3429714"/>
            <a:ext cx="358735" cy="358735"/>
          </a:xfrm>
          <a:prstGeom prst="roundRect">
            <a:avLst>
              <a:gd name="adj" fmla="val 40010"/>
            </a:avLst>
          </a:prstGeom>
          <a:solidFill>
            <a:srgbClr val="CEE6FD"/>
          </a:solidFill>
          <a:ln/>
        </p:spPr>
        <p:txBody>
          <a:bodyPr/>
          <a:lstStyle/>
          <a:p>
            <a:endParaRPr lang="en-US" dirty="0">
              <a:latin typeface="Arial" panose="020B0604020202020204" pitchFamily="34" charset="0"/>
            </a:endParaRPr>
          </a:p>
        </p:txBody>
      </p:sp>
      <p:sp>
        <p:nvSpPr>
          <p:cNvPr id="13" name="Text 10"/>
          <p:cNvSpPr/>
          <p:nvPr/>
        </p:nvSpPr>
        <p:spPr>
          <a:xfrm>
            <a:off x="7577078" y="3459540"/>
            <a:ext cx="239197" cy="298966"/>
          </a:xfrm>
          <a:prstGeom prst="rect">
            <a:avLst/>
          </a:prstGeom>
          <a:noFill/>
          <a:ln/>
        </p:spPr>
        <p:txBody>
          <a:bodyPr wrap="none" lIns="0" tIns="0" rIns="0" bIns="0" rtlCol="0" anchor="t"/>
          <a:lstStyle/>
          <a:p>
            <a:pPr marL="0" indent="0" algn="ctr">
              <a:lnSpc>
                <a:spcPts val="1850"/>
              </a:lnSpc>
              <a:buNone/>
            </a:pPr>
            <a:r>
              <a:rPr lang="en-US" sz="1850" dirty="0">
                <a:solidFill>
                  <a:srgbClr val="1E3063"/>
                </a:solidFill>
                <a:latin typeface="Arial" panose="020B0604020202020204" pitchFamily="34" charset="0"/>
                <a:ea typeface="Instrument Sans Semi Bold" pitchFamily="34" charset="-122"/>
                <a:cs typeface="Arial" panose="020B0604020202020204" pitchFamily="34" charset="0"/>
              </a:rPr>
              <a:t>3</a:t>
            </a:r>
            <a:endParaRPr lang="en-US" sz="1850" dirty="0">
              <a:latin typeface="Arial" panose="020B0604020202020204" pitchFamily="34" charset="0"/>
            </a:endParaRPr>
          </a:p>
        </p:txBody>
      </p:sp>
      <p:sp>
        <p:nvSpPr>
          <p:cNvPr id="14" name="Text 11"/>
          <p:cNvSpPr/>
          <p:nvPr/>
        </p:nvSpPr>
        <p:spPr>
          <a:xfrm>
            <a:off x="8035528" y="3484483"/>
            <a:ext cx="1993344" cy="249079"/>
          </a:xfrm>
          <a:prstGeom prst="rect">
            <a:avLst/>
          </a:prstGeom>
          <a:noFill/>
          <a:ln/>
        </p:spPr>
        <p:txBody>
          <a:bodyPr wrap="none" lIns="0" tIns="0" rIns="0" bIns="0" rtlCol="0" anchor="t"/>
          <a:lstStyle/>
          <a:p>
            <a:pPr marL="0" indent="0" algn="l">
              <a:lnSpc>
                <a:spcPts val="1950"/>
              </a:lnSpc>
              <a:buNone/>
            </a:pPr>
            <a:r>
              <a:rPr lang="en-US" sz="1550" dirty="0">
                <a:solidFill>
                  <a:srgbClr val="1E3063"/>
                </a:solidFill>
                <a:latin typeface="Arial" panose="020B0604020202020204" pitchFamily="34" charset="0"/>
                <a:ea typeface="Instrument Sans Semi Bold" pitchFamily="34" charset="-122"/>
                <a:cs typeface="Arial" panose="020B0604020202020204" pitchFamily="34" charset="0"/>
              </a:rPr>
              <a:t>That's Your Apple ID</a:t>
            </a:r>
            <a:endParaRPr lang="en-US" sz="1550" dirty="0">
              <a:latin typeface="Arial" panose="020B0604020202020204" pitchFamily="34" charset="0"/>
            </a:endParaRPr>
          </a:p>
        </p:txBody>
      </p:sp>
      <p:sp>
        <p:nvSpPr>
          <p:cNvPr id="15" name="Text 12"/>
          <p:cNvSpPr/>
          <p:nvPr/>
        </p:nvSpPr>
        <p:spPr>
          <a:xfrm>
            <a:off x="8035528" y="3892987"/>
            <a:ext cx="5051227" cy="255032"/>
          </a:xfrm>
          <a:prstGeom prst="rect">
            <a:avLst/>
          </a:prstGeom>
          <a:noFill/>
          <a:ln/>
        </p:spPr>
        <p:txBody>
          <a:bodyPr wrap="non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The email address shown there is your Apple ID username</a:t>
            </a:r>
            <a:endParaRPr lang="en-US" sz="1250" dirty="0">
              <a:latin typeface="Arial" panose="020B0604020202020204" pitchFamily="34" charset="0"/>
            </a:endParaRPr>
          </a:p>
        </p:txBody>
      </p:sp>
      <p:sp>
        <p:nvSpPr>
          <p:cNvPr id="16" name="Text 13"/>
          <p:cNvSpPr/>
          <p:nvPr/>
        </p:nvSpPr>
        <p:spPr>
          <a:xfrm>
            <a:off x="1551265" y="7028378"/>
            <a:ext cx="11527869" cy="510064"/>
          </a:xfrm>
          <a:prstGeom prst="rect">
            <a:avLst/>
          </a:prstGeom>
          <a:noFill/>
          <a:ln/>
        </p:spPr>
        <p:txBody>
          <a:bodyPr wrap="square" lIns="0" tIns="0" rIns="0" bIns="0" rtlCol="0" anchor="t"/>
          <a:lstStyle/>
          <a:p>
            <a:pPr marL="0" indent="0" algn="l">
              <a:lnSpc>
                <a:spcPts val="2000"/>
              </a:lnSpc>
              <a:buNone/>
            </a:pPr>
            <a:endParaRPr lang="en-US" sz="1250" dirty="0">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954173"/>
            <a:ext cx="7034213"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Common Apple ID Confusions</a:t>
            </a:r>
            <a:endParaRPr lang="en-US" sz="3900" dirty="0">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93790" y="2971086"/>
            <a:ext cx="4215289" cy="1270040"/>
          </a:xfrm>
          <a:prstGeom prst="rect">
            <a:avLst/>
          </a:prstGeom>
        </p:spPr>
      </p:pic>
      <p:sp>
        <p:nvSpPr>
          <p:cNvPr id="4" name="Text 1"/>
          <p:cNvSpPr/>
          <p:nvPr/>
        </p:nvSpPr>
        <p:spPr>
          <a:xfrm>
            <a:off x="992148" y="3169444"/>
            <a:ext cx="3818573" cy="635079"/>
          </a:xfrm>
          <a:prstGeom prst="rect">
            <a:avLst/>
          </a:prstGeom>
          <a:noFill/>
          <a:ln/>
        </p:spPr>
        <p:txBody>
          <a:bodyPr wrap="square" lIns="0" tIns="0" rIns="0" bIns="0" rtlCol="0" anchor="t"/>
          <a:lstStyle/>
          <a:p>
            <a:pPr marL="0" indent="0" algn="l">
              <a:lnSpc>
                <a:spcPts val="2500"/>
              </a:lnSpc>
              <a:buNone/>
            </a:pPr>
            <a:r>
              <a:rPr lang="en-US" sz="1550" i="1" dirty="0">
                <a:solidFill>
                  <a:srgbClr val="1E3063"/>
                </a:solidFill>
                <a:latin typeface="Arial" panose="020B0604020202020204" pitchFamily="34" charset="0"/>
                <a:ea typeface="Instrument Sans Medium" pitchFamily="34" charset="-122"/>
                <a:cs typeface="Arial" panose="020B0604020202020204" pitchFamily="34" charset="0"/>
              </a:rPr>
              <a:t>"My son set this up for me, and I don't know what email he used."</a:t>
            </a:r>
            <a:endParaRPr lang="en-US" sz="1550" dirty="0">
              <a:latin typeface="Arial" panose="020B0604020202020204" pitchFamily="34" charset="0"/>
            </a:endParaRPr>
          </a:p>
        </p:txBody>
      </p:sp>
      <p:pic>
        <p:nvPicPr>
          <p:cNvPr id="5" name="Image 1" descr="preencoded.png"/>
          <p:cNvPicPr>
            <a:picLocks noChangeAspect="1"/>
          </p:cNvPicPr>
          <p:nvPr/>
        </p:nvPicPr>
        <p:blipFill>
          <a:blip r:embed="rId4"/>
          <a:stretch>
            <a:fillRect/>
          </a:stretch>
        </p:blipFill>
        <p:spPr>
          <a:xfrm>
            <a:off x="5207437" y="2971086"/>
            <a:ext cx="4215408" cy="1270040"/>
          </a:xfrm>
          <a:prstGeom prst="rect">
            <a:avLst/>
          </a:prstGeom>
        </p:spPr>
      </p:pic>
      <p:sp>
        <p:nvSpPr>
          <p:cNvPr id="6" name="Text 2"/>
          <p:cNvSpPr/>
          <p:nvPr/>
        </p:nvSpPr>
        <p:spPr>
          <a:xfrm>
            <a:off x="5405795" y="3169444"/>
            <a:ext cx="3818692" cy="635079"/>
          </a:xfrm>
          <a:prstGeom prst="rect">
            <a:avLst/>
          </a:prstGeom>
          <a:noFill/>
          <a:ln/>
        </p:spPr>
        <p:txBody>
          <a:bodyPr wrap="square" lIns="0" tIns="0" rIns="0" bIns="0" rtlCol="0" anchor="t"/>
          <a:lstStyle/>
          <a:p>
            <a:pPr marL="0" indent="0" algn="l">
              <a:lnSpc>
                <a:spcPts val="2500"/>
              </a:lnSpc>
              <a:buNone/>
            </a:pPr>
            <a:r>
              <a:rPr lang="en-US" sz="1550" i="1" dirty="0">
                <a:solidFill>
                  <a:srgbClr val="1E3063"/>
                </a:solidFill>
                <a:latin typeface="Arial" panose="020B0604020202020204" pitchFamily="34" charset="0"/>
                <a:ea typeface="Instrument Sans Medium" pitchFamily="34" charset="-122"/>
                <a:cs typeface="Arial" panose="020B0604020202020204" pitchFamily="34" charset="0"/>
              </a:rPr>
              <a:t>"I think I have multiple Apple IDs, but I'm not sure which one is the right one."</a:t>
            </a:r>
            <a:endParaRPr lang="en-US" sz="1550" dirty="0">
              <a:latin typeface="Arial" panose="020B0604020202020204" pitchFamily="34" charset="0"/>
            </a:endParaRPr>
          </a:p>
        </p:txBody>
      </p:sp>
      <p:pic>
        <p:nvPicPr>
          <p:cNvPr id="7" name="Image 2" descr="preencoded.png"/>
          <p:cNvPicPr>
            <a:picLocks noChangeAspect="1"/>
          </p:cNvPicPr>
          <p:nvPr/>
        </p:nvPicPr>
        <p:blipFill>
          <a:blip r:embed="rId3"/>
          <a:stretch>
            <a:fillRect/>
          </a:stretch>
        </p:blipFill>
        <p:spPr>
          <a:xfrm>
            <a:off x="9621203" y="2971086"/>
            <a:ext cx="4215289" cy="1270040"/>
          </a:xfrm>
          <a:prstGeom prst="rect">
            <a:avLst/>
          </a:prstGeom>
        </p:spPr>
      </p:pic>
      <p:sp>
        <p:nvSpPr>
          <p:cNvPr id="8" name="Text 3"/>
          <p:cNvSpPr/>
          <p:nvPr/>
        </p:nvSpPr>
        <p:spPr>
          <a:xfrm>
            <a:off x="9819561" y="3169444"/>
            <a:ext cx="3818573" cy="635079"/>
          </a:xfrm>
          <a:prstGeom prst="rect">
            <a:avLst/>
          </a:prstGeom>
          <a:noFill/>
          <a:ln/>
        </p:spPr>
        <p:txBody>
          <a:bodyPr wrap="square" lIns="0" tIns="0" rIns="0" bIns="0" rtlCol="0" anchor="t"/>
          <a:lstStyle/>
          <a:p>
            <a:pPr marL="0" indent="0" algn="l">
              <a:lnSpc>
                <a:spcPts val="2500"/>
              </a:lnSpc>
              <a:buNone/>
            </a:pPr>
            <a:r>
              <a:rPr lang="en-US" sz="1550" i="1" dirty="0">
                <a:solidFill>
                  <a:srgbClr val="1E3063"/>
                </a:solidFill>
                <a:latin typeface="Arial" panose="020B0604020202020204" pitchFamily="34" charset="0"/>
                <a:ea typeface="Instrument Sans Medium" pitchFamily="34" charset="-122"/>
                <a:cs typeface="Arial" panose="020B0604020202020204" pitchFamily="34" charset="0"/>
              </a:rPr>
              <a:t>"I created a new Apple ID because I forgot my password, and now nothing works."</a:t>
            </a:r>
            <a:endParaRPr lang="en-US" sz="1550" dirty="0">
              <a:latin typeface="Arial" panose="020B0604020202020204" pitchFamily="34" charset="0"/>
            </a:endParaRPr>
          </a:p>
        </p:txBody>
      </p:sp>
      <p:sp>
        <p:nvSpPr>
          <p:cNvPr id="9" name="Text 4"/>
          <p:cNvSpPr/>
          <p:nvPr/>
        </p:nvSpPr>
        <p:spPr>
          <a:xfrm>
            <a:off x="793790" y="446436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I hear these situations all the time: "My son set this up for me," or "I don't remember which email I used," or "I think I created more than one account."</a:t>
            </a:r>
            <a:endParaRPr lang="en-US" sz="1550" dirty="0">
              <a:latin typeface="Arial" panose="020B0604020202020204" pitchFamily="34" charset="0"/>
            </a:endParaRPr>
          </a:p>
        </p:txBody>
      </p:sp>
      <p:sp>
        <p:nvSpPr>
          <p:cNvPr id="10" name="Text 5"/>
          <p:cNvSpPr/>
          <p:nvPr/>
        </p:nvSpPr>
        <p:spPr>
          <a:xfrm>
            <a:off x="793790" y="5322689"/>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These situations are very common — and they are fixable. The important thing is not to guess or keep creating new accounts. Each new Apple ID creates more problems, not fewer. If you're unsure, ask for help before making changes. There's no shame in needing assistance with this — it's actually the smart move.</a:t>
            </a:r>
            <a:endParaRPr lang="en-US" sz="1550" dirty="0">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707279" y="418642"/>
            <a:ext cx="5760720" cy="7034270"/>
          </a:xfrm>
          <a:prstGeom prst="rect">
            <a:avLst/>
          </a:prstGeom>
        </p:spPr>
      </p:pic>
      <p:sp>
        <p:nvSpPr>
          <p:cNvPr id="3" name="Shape 0"/>
          <p:cNvSpPr/>
          <p:nvPr/>
        </p:nvSpPr>
        <p:spPr>
          <a:xfrm>
            <a:off x="793790" y="2643307"/>
            <a:ext cx="1293733" cy="373142"/>
          </a:xfrm>
          <a:prstGeom prst="roundRect">
            <a:avLst>
              <a:gd name="adj" fmla="val 38297"/>
            </a:avLst>
          </a:prstGeom>
          <a:solidFill>
            <a:srgbClr val="CEE6FD"/>
          </a:solidFill>
          <a:ln/>
        </p:spPr>
        <p:txBody>
          <a:bodyPr/>
          <a:lstStyle/>
          <a:p>
            <a:endParaRPr lang="en-US" dirty="0">
              <a:latin typeface="Arial" panose="020B0604020202020204" pitchFamily="34" charset="0"/>
            </a:endParaRPr>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852" y="2750463"/>
            <a:ext cx="158710" cy="158710"/>
          </a:xfrm>
          <a:prstGeom prst="rect">
            <a:avLst/>
          </a:prstGeom>
        </p:spPr>
      </p:pic>
      <p:sp>
        <p:nvSpPr>
          <p:cNvPr id="5" name="Text 1"/>
          <p:cNvSpPr/>
          <p:nvPr/>
        </p:nvSpPr>
        <p:spPr>
          <a:xfrm>
            <a:off x="1150858" y="2702838"/>
            <a:ext cx="817602" cy="254079"/>
          </a:xfrm>
          <a:prstGeom prst="rect">
            <a:avLst/>
          </a:prstGeom>
          <a:noFill/>
          <a:ln/>
        </p:spPr>
        <p:txBody>
          <a:bodyPr wrap="non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MODULE 3</a:t>
            </a:r>
            <a:endParaRPr lang="en-US" sz="1250" dirty="0">
              <a:latin typeface="Arial" panose="020B0604020202020204" pitchFamily="34" charset="0"/>
            </a:endParaRPr>
          </a:p>
        </p:txBody>
      </p:sp>
      <p:sp>
        <p:nvSpPr>
          <p:cNvPr id="6" name="Text 2"/>
          <p:cNvSpPr/>
          <p:nvPr/>
        </p:nvSpPr>
        <p:spPr>
          <a:xfrm>
            <a:off x="793790" y="3095744"/>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Wi-Fi: Staying Connected Calmly</a:t>
            </a:r>
            <a:endParaRPr lang="en-US" sz="3900" dirty="0">
              <a:latin typeface="Arial" panose="020B0604020202020204" pitchFamily="34" charset="0"/>
            </a:endParaRPr>
          </a:p>
        </p:txBody>
      </p:sp>
      <p:sp>
        <p:nvSpPr>
          <p:cNvPr id="7" name="Text 3"/>
          <p:cNvSpPr/>
          <p:nvPr/>
        </p:nvSpPr>
        <p:spPr>
          <a:xfrm>
            <a:off x="793790" y="4633555"/>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Wi-Fi is one of those things that feels mysterious until someone explains it clearly. Let's remove the mystery and help you understand how to connect, stay connected, and troubleshoot calmly when things go wrong.</a:t>
            </a:r>
            <a:endParaRPr lang="en-US" sz="1550" dirty="0">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1551265" y="438507"/>
            <a:ext cx="4156472" cy="498396"/>
          </a:xfrm>
          <a:prstGeom prst="rect">
            <a:avLst/>
          </a:prstGeom>
          <a:noFill/>
          <a:ln/>
        </p:spPr>
        <p:txBody>
          <a:bodyPr wrap="none" lIns="0" tIns="0" rIns="0" bIns="0" rtlCol="0" anchor="t"/>
          <a:lstStyle/>
          <a:p>
            <a:pPr marL="0" indent="0" algn="l">
              <a:lnSpc>
                <a:spcPts val="3900"/>
              </a:lnSpc>
              <a:buNone/>
            </a:pPr>
            <a:r>
              <a:rPr lang="en-US" sz="3100" dirty="0">
                <a:solidFill>
                  <a:srgbClr val="091C53"/>
                </a:solidFill>
                <a:latin typeface="Arial" panose="020B0604020202020204" pitchFamily="34" charset="0"/>
                <a:ea typeface="Instrument Sans Semi Bold" pitchFamily="34" charset="-122"/>
                <a:cs typeface="Arial" panose="020B0604020202020204" pitchFamily="34" charset="0"/>
              </a:rPr>
              <a:t>What Wi-Fi Actually Is</a:t>
            </a:r>
            <a:endParaRPr lang="en-US" sz="3100" dirty="0">
              <a:latin typeface="Arial" panose="020B0604020202020204" pitchFamily="34" charset="0"/>
            </a:endParaRPr>
          </a:p>
        </p:txBody>
      </p:sp>
      <p:sp>
        <p:nvSpPr>
          <p:cNvPr id="3" name="Shape 1"/>
          <p:cNvSpPr/>
          <p:nvPr/>
        </p:nvSpPr>
        <p:spPr>
          <a:xfrm>
            <a:off x="1551265" y="1355408"/>
            <a:ext cx="5569387" cy="1283137"/>
          </a:xfrm>
          <a:prstGeom prst="roundRect">
            <a:avLst>
              <a:gd name="adj" fmla="val 11186"/>
            </a:avLst>
          </a:prstGeom>
          <a:solidFill>
            <a:srgbClr val="FFFFFF"/>
          </a:solidFill>
          <a:ln w="22860">
            <a:solidFill>
              <a:srgbClr val="B4CCE3"/>
            </a:solidFill>
            <a:prstDash val="solid"/>
          </a:ln>
        </p:spPr>
        <p:txBody>
          <a:bodyPr/>
          <a:lstStyle/>
          <a:p>
            <a:endParaRPr lang="en-US" dirty="0">
              <a:latin typeface="Arial" panose="020B0604020202020204" pitchFamily="34" charset="0"/>
            </a:endParaRPr>
          </a:p>
        </p:txBody>
      </p:sp>
      <p:sp>
        <p:nvSpPr>
          <p:cNvPr id="4" name="Text 2"/>
          <p:cNvSpPr/>
          <p:nvPr/>
        </p:nvSpPr>
        <p:spPr>
          <a:xfrm>
            <a:off x="1733550" y="1537692"/>
            <a:ext cx="1993344" cy="249079"/>
          </a:xfrm>
          <a:prstGeom prst="rect">
            <a:avLst/>
          </a:prstGeom>
          <a:noFill/>
          <a:ln/>
        </p:spPr>
        <p:txBody>
          <a:bodyPr wrap="none" lIns="0" tIns="0" rIns="0" bIns="0" rtlCol="0" anchor="t"/>
          <a:lstStyle/>
          <a:p>
            <a:pPr marL="0" indent="0" algn="l">
              <a:lnSpc>
                <a:spcPts val="1950"/>
              </a:lnSpc>
              <a:buNone/>
            </a:pPr>
            <a:r>
              <a:rPr lang="en-US" sz="1550" dirty="0">
                <a:solidFill>
                  <a:srgbClr val="1E3063"/>
                </a:solidFill>
                <a:latin typeface="Arial" panose="020B0604020202020204" pitchFamily="34" charset="0"/>
                <a:ea typeface="Instrument Sans Semi Bold" pitchFamily="34" charset="-122"/>
                <a:cs typeface="Arial" panose="020B0604020202020204" pitchFamily="34" charset="0"/>
              </a:rPr>
              <a:t>Internet Connection</a:t>
            </a:r>
            <a:endParaRPr lang="en-US" sz="1550" dirty="0">
              <a:latin typeface="Arial" panose="020B0604020202020204" pitchFamily="34" charset="0"/>
            </a:endParaRPr>
          </a:p>
        </p:txBody>
      </p:sp>
      <p:sp>
        <p:nvSpPr>
          <p:cNvPr id="5" name="Text 3"/>
          <p:cNvSpPr/>
          <p:nvPr/>
        </p:nvSpPr>
        <p:spPr>
          <a:xfrm>
            <a:off x="1733550" y="1946196"/>
            <a:ext cx="5204817" cy="510064"/>
          </a:xfrm>
          <a:prstGeom prst="rect">
            <a:avLst/>
          </a:prstGeom>
          <a:noFill/>
          <a:ln/>
        </p:spPr>
        <p:txBody>
          <a:bodyPr wrap="squar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Wi-Fi connects your iPhone to the internet through a wireless router — usually in your home or a public location like a coffee shop.</a:t>
            </a:r>
            <a:endParaRPr lang="en-US" sz="1250" dirty="0">
              <a:latin typeface="Arial" panose="020B0604020202020204" pitchFamily="34" charset="0"/>
            </a:endParaRPr>
          </a:p>
        </p:txBody>
      </p:sp>
      <p:sp>
        <p:nvSpPr>
          <p:cNvPr id="6" name="Shape 4"/>
          <p:cNvSpPr/>
          <p:nvPr/>
        </p:nvSpPr>
        <p:spPr>
          <a:xfrm>
            <a:off x="1551265" y="2797969"/>
            <a:ext cx="5569387" cy="1283137"/>
          </a:xfrm>
          <a:prstGeom prst="roundRect">
            <a:avLst>
              <a:gd name="adj" fmla="val 11186"/>
            </a:avLst>
          </a:prstGeom>
          <a:solidFill>
            <a:srgbClr val="FFFFFF"/>
          </a:solidFill>
          <a:ln w="22860">
            <a:solidFill>
              <a:srgbClr val="B4CCE3"/>
            </a:solidFill>
            <a:prstDash val="solid"/>
          </a:ln>
        </p:spPr>
        <p:txBody>
          <a:bodyPr/>
          <a:lstStyle/>
          <a:p>
            <a:endParaRPr lang="en-US" dirty="0">
              <a:latin typeface="Arial" panose="020B0604020202020204" pitchFamily="34" charset="0"/>
            </a:endParaRPr>
          </a:p>
        </p:txBody>
      </p:sp>
      <p:sp>
        <p:nvSpPr>
          <p:cNvPr id="7" name="Text 5"/>
          <p:cNvSpPr/>
          <p:nvPr/>
        </p:nvSpPr>
        <p:spPr>
          <a:xfrm>
            <a:off x="1733550" y="2980253"/>
            <a:ext cx="2590681" cy="249079"/>
          </a:xfrm>
          <a:prstGeom prst="rect">
            <a:avLst/>
          </a:prstGeom>
          <a:noFill/>
          <a:ln/>
        </p:spPr>
        <p:txBody>
          <a:bodyPr wrap="none" lIns="0" tIns="0" rIns="0" bIns="0" rtlCol="0" anchor="t"/>
          <a:lstStyle/>
          <a:p>
            <a:pPr marL="0" indent="0" algn="l">
              <a:lnSpc>
                <a:spcPts val="1950"/>
              </a:lnSpc>
              <a:buNone/>
            </a:pPr>
            <a:r>
              <a:rPr lang="en-US" sz="1550" dirty="0">
                <a:solidFill>
                  <a:srgbClr val="1E3063"/>
                </a:solidFill>
                <a:latin typeface="Arial" panose="020B0604020202020204" pitchFamily="34" charset="0"/>
                <a:ea typeface="Instrument Sans Semi Bold" pitchFamily="34" charset="-122"/>
                <a:cs typeface="Arial" panose="020B0604020202020204" pitchFamily="34" charset="0"/>
              </a:rPr>
              <a:t>Different from Cellular Data</a:t>
            </a:r>
            <a:endParaRPr lang="en-US" sz="1550" dirty="0">
              <a:latin typeface="Arial" panose="020B0604020202020204" pitchFamily="34" charset="0"/>
            </a:endParaRPr>
          </a:p>
        </p:txBody>
      </p:sp>
      <p:sp>
        <p:nvSpPr>
          <p:cNvPr id="8" name="Text 6"/>
          <p:cNvSpPr/>
          <p:nvPr/>
        </p:nvSpPr>
        <p:spPr>
          <a:xfrm>
            <a:off x="1733550" y="3388757"/>
            <a:ext cx="5204817" cy="510064"/>
          </a:xfrm>
          <a:prstGeom prst="rect">
            <a:avLst/>
          </a:prstGeom>
          <a:noFill/>
          <a:ln/>
        </p:spPr>
        <p:txBody>
          <a:bodyPr wrap="squar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Cellular data comes from your phone plan through cell towers. Wi-Fi comes from your home internet service or public networks.</a:t>
            </a:r>
            <a:endParaRPr lang="en-US" sz="1250" dirty="0">
              <a:latin typeface="Arial" panose="020B0604020202020204" pitchFamily="34" charset="0"/>
            </a:endParaRPr>
          </a:p>
        </p:txBody>
      </p:sp>
      <p:pic>
        <p:nvPicPr>
          <p:cNvPr id="9" name="Image 0" descr="preencoded.png"/>
          <p:cNvPicPr>
            <a:picLocks noChangeAspect="1"/>
          </p:cNvPicPr>
          <p:nvPr/>
        </p:nvPicPr>
        <p:blipFill>
          <a:blip r:embed="rId3"/>
          <a:stretch>
            <a:fillRect/>
          </a:stretch>
        </p:blipFill>
        <p:spPr>
          <a:xfrm>
            <a:off x="7517368" y="1355408"/>
            <a:ext cx="5569387" cy="5569387"/>
          </a:xfrm>
          <a:prstGeom prst="rect">
            <a:avLst/>
          </a:prstGeom>
        </p:spPr>
      </p:pic>
      <p:sp>
        <p:nvSpPr>
          <p:cNvPr id="10" name="Text 7"/>
          <p:cNvSpPr/>
          <p:nvPr/>
        </p:nvSpPr>
        <p:spPr>
          <a:xfrm>
            <a:off x="1551265" y="7028813"/>
            <a:ext cx="11527869" cy="510064"/>
          </a:xfrm>
          <a:prstGeom prst="rect">
            <a:avLst/>
          </a:prstGeom>
          <a:noFill/>
          <a:ln/>
        </p:spPr>
        <p:txBody>
          <a:bodyPr wrap="square" lIns="0" tIns="0" rIns="0" bIns="0" rtlCol="0" anchor="t"/>
          <a:lstStyle/>
          <a:p>
            <a:pPr marL="0" indent="0" algn="l">
              <a:lnSpc>
                <a:spcPts val="2000"/>
              </a:lnSpc>
              <a:buNone/>
            </a:pPr>
            <a:endParaRPr lang="en-US" sz="1250" dirty="0">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722828"/>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Connecting to Wi-Fi</a:t>
            </a:r>
            <a:endParaRPr lang="en-US" sz="3900" dirty="0">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93790" y="1739741"/>
            <a:ext cx="6521410" cy="793790"/>
          </a:xfrm>
          <a:prstGeom prst="rect">
            <a:avLst/>
          </a:prstGeom>
        </p:spPr>
      </p:pic>
      <p:sp>
        <p:nvSpPr>
          <p:cNvPr id="4" name="Text 1"/>
          <p:cNvSpPr/>
          <p:nvPr/>
        </p:nvSpPr>
        <p:spPr>
          <a:xfrm>
            <a:off x="992148" y="273188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Open Settings</a:t>
            </a:r>
            <a:endParaRPr lang="en-US" sz="1950" dirty="0">
              <a:latin typeface="Arial" panose="020B0604020202020204" pitchFamily="34" charset="0"/>
            </a:endParaRPr>
          </a:p>
        </p:txBody>
      </p:sp>
      <p:sp>
        <p:nvSpPr>
          <p:cNvPr id="5" name="Text 2"/>
          <p:cNvSpPr/>
          <p:nvPr/>
        </p:nvSpPr>
        <p:spPr>
          <a:xfrm>
            <a:off x="992148" y="3161109"/>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Tap the gray gear icon</a:t>
            </a:r>
            <a:endParaRPr lang="en-US" sz="1550" dirty="0">
              <a:latin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7315200" y="1739741"/>
            <a:ext cx="6521410" cy="793790"/>
          </a:xfrm>
          <a:prstGeom prst="rect">
            <a:avLst/>
          </a:prstGeom>
        </p:spPr>
      </p:pic>
      <p:sp>
        <p:nvSpPr>
          <p:cNvPr id="7" name="Text 3"/>
          <p:cNvSpPr/>
          <p:nvPr/>
        </p:nvSpPr>
        <p:spPr>
          <a:xfrm>
            <a:off x="7513558" y="273188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Tap Wi-Fi</a:t>
            </a:r>
            <a:endParaRPr lang="en-US" sz="1950" dirty="0">
              <a:latin typeface="Arial" panose="020B0604020202020204" pitchFamily="34" charset="0"/>
            </a:endParaRPr>
          </a:p>
        </p:txBody>
      </p:sp>
      <p:sp>
        <p:nvSpPr>
          <p:cNvPr id="8" name="Text 4"/>
          <p:cNvSpPr/>
          <p:nvPr/>
        </p:nvSpPr>
        <p:spPr>
          <a:xfrm>
            <a:off x="7513558" y="3161109"/>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Near the top of Settings</a:t>
            </a:r>
            <a:endParaRPr lang="en-US" sz="1550" dirty="0">
              <a:latin typeface="Arial" panose="020B0604020202020204" pitchFamily="34" charset="0"/>
            </a:endParaRPr>
          </a:p>
        </p:txBody>
      </p:sp>
      <p:pic>
        <p:nvPicPr>
          <p:cNvPr id="9" name="Image 2" descr="preencoded.png"/>
          <p:cNvPicPr>
            <a:picLocks noChangeAspect="1"/>
          </p:cNvPicPr>
          <p:nvPr/>
        </p:nvPicPr>
        <p:blipFill>
          <a:blip r:embed="rId5"/>
          <a:stretch>
            <a:fillRect/>
          </a:stretch>
        </p:blipFill>
        <p:spPr>
          <a:xfrm>
            <a:off x="793790" y="3677007"/>
            <a:ext cx="6521410" cy="793790"/>
          </a:xfrm>
          <a:prstGeom prst="rect">
            <a:avLst/>
          </a:prstGeom>
        </p:spPr>
      </p:pic>
      <p:sp>
        <p:nvSpPr>
          <p:cNvPr id="10" name="Text 5"/>
          <p:cNvSpPr/>
          <p:nvPr/>
        </p:nvSpPr>
        <p:spPr>
          <a:xfrm>
            <a:off x="992148" y="466915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Choose Network</a:t>
            </a:r>
            <a:endParaRPr lang="en-US" sz="1950" dirty="0">
              <a:latin typeface="Arial" panose="020B0604020202020204" pitchFamily="34" charset="0"/>
            </a:endParaRPr>
          </a:p>
        </p:txBody>
      </p:sp>
      <p:sp>
        <p:nvSpPr>
          <p:cNvPr id="11" name="Text 6"/>
          <p:cNvSpPr/>
          <p:nvPr/>
        </p:nvSpPr>
        <p:spPr>
          <a:xfrm>
            <a:off x="992148" y="5098375"/>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Select your network name</a:t>
            </a:r>
            <a:endParaRPr lang="en-US" sz="1550" dirty="0">
              <a:latin typeface="Arial" panose="020B0604020202020204" pitchFamily="34" charset="0"/>
            </a:endParaRPr>
          </a:p>
        </p:txBody>
      </p:sp>
      <p:pic>
        <p:nvPicPr>
          <p:cNvPr id="12" name="Image 3" descr="preencoded.png"/>
          <p:cNvPicPr>
            <a:picLocks noChangeAspect="1"/>
          </p:cNvPicPr>
          <p:nvPr/>
        </p:nvPicPr>
        <p:blipFill>
          <a:blip r:embed="rId6"/>
          <a:stretch>
            <a:fillRect/>
          </a:stretch>
        </p:blipFill>
        <p:spPr>
          <a:xfrm>
            <a:off x="7315200" y="3677007"/>
            <a:ext cx="6521410" cy="793790"/>
          </a:xfrm>
          <a:prstGeom prst="rect">
            <a:avLst/>
          </a:prstGeom>
        </p:spPr>
      </p:pic>
      <p:sp>
        <p:nvSpPr>
          <p:cNvPr id="13" name="Text 7"/>
          <p:cNvSpPr/>
          <p:nvPr/>
        </p:nvSpPr>
        <p:spPr>
          <a:xfrm>
            <a:off x="7513558" y="466915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Enter Password</a:t>
            </a:r>
            <a:endParaRPr lang="en-US" sz="1950" dirty="0">
              <a:latin typeface="Arial" panose="020B0604020202020204" pitchFamily="34" charset="0"/>
            </a:endParaRPr>
          </a:p>
        </p:txBody>
      </p:sp>
      <p:sp>
        <p:nvSpPr>
          <p:cNvPr id="14" name="Text 8"/>
          <p:cNvSpPr/>
          <p:nvPr/>
        </p:nvSpPr>
        <p:spPr>
          <a:xfrm>
            <a:off x="7513558" y="5098375"/>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Type carefully — capitals and spaces matter</a:t>
            </a:r>
            <a:endParaRPr lang="en-US" sz="1550" dirty="0">
              <a:latin typeface="Arial" panose="020B0604020202020204" pitchFamily="34" charset="0"/>
            </a:endParaRPr>
          </a:p>
        </p:txBody>
      </p:sp>
      <p:sp>
        <p:nvSpPr>
          <p:cNvPr id="15" name="Shape 9"/>
          <p:cNvSpPr/>
          <p:nvPr/>
        </p:nvSpPr>
        <p:spPr>
          <a:xfrm>
            <a:off x="793790" y="5837515"/>
            <a:ext cx="13042821" cy="1669256"/>
          </a:xfrm>
          <a:prstGeom prst="roundRect">
            <a:avLst>
              <a:gd name="adj" fmla="val 10701"/>
            </a:avLst>
          </a:prstGeom>
          <a:solidFill>
            <a:srgbClr val="B5DAFC"/>
          </a:solidFill>
          <a:ln/>
        </p:spPr>
        <p:txBody>
          <a:bodyPr/>
          <a:lstStyle/>
          <a:p>
            <a:endParaRPr lang="en-US" dirty="0">
              <a:latin typeface="Arial" panose="020B0604020202020204" pitchFamily="34" charset="0"/>
            </a:endParaRPr>
          </a:p>
        </p:txBody>
      </p:sp>
      <p:pic>
        <p:nvPicPr>
          <p:cNvPr id="16" name="Image 4" descr="preencoded.png"/>
          <p:cNvPicPr>
            <a:picLocks noChangeAspect="1"/>
          </p:cNvPicPr>
          <p:nvPr/>
        </p:nvPicPr>
        <p:blipFill>
          <a:blip r:embed="rId7"/>
          <a:stretch>
            <a:fillRect/>
          </a:stretch>
        </p:blipFill>
        <p:spPr>
          <a:xfrm>
            <a:off x="992148" y="6112193"/>
            <a:ext cx="310039" cy="248007"/>
          </a:xfrm>
          <a:prstGeom prst="rect">
            <a:avLst/>
          </a:prstGeom>
        </p:spPr>
      </p:pic>
      <p:sp>
        <p:nvSpPr>
          <p:cNvPr id="17" name="Text 10"/>
          <p:cNvSpPr/>
          <p:nvPr/>
        </p:nvSpPr>
        <p:spPr>
          <a:xfrm>
            <a:off x="1500545" y="608540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rial" panose="020B0604020202020204" pitchFamily="34" charset="0"/>
                <a:ea typeface="Instrument Sans Semi Bold" pitchFamily="34" charset="-122"/>
                <a:cs typeface="Arial" panose="020B0604020202020204" pitchFamily="34" charset="0"/>
              </a:rPr>
              <a:t>Take Your Time</a:t>
            </a:r>
            <a:endParaRPr lang="en-US" sz="1950" dirty="0">
              <a:latin typeface="Arial" panose="020B0604020202020204" pitchFamily="34" charset="0"/>
            </a:endParaRPr>
          </a:p>
        </p:txBody>
      </p:sp>
      <p:sp>
        <p:nvSpPr>
          <p:cNvPr id="18" name="Text 11"/>
          <p:cNvSpPr/>
          <p:nvPr/>
        </p:nvSpPr>
        <p:spPr>
          <a:xfrm>
            <a:off x="1500545" y="6593919"/>
            <a:ext cx="12137708"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Arial" panose="020B0604020202020204" pitchFamily="34" charset="0"/>
                <a:ea typeface="Instrument Sans Medium" pitchFamily="34" charset="-122"/>
                <a:cs typeface="Arial" panose="020B0604020202020204" pitchFamily="34" charset="0"/>
              </a:rPr>
              <a:t>Wi-Fi passwords can be long and tricky. There's no rush — double-check each character before tapping "Join." Capital letters, numbers, and special symbols all matter.</a:t>
            </a:r>
            <a:endParaRPr lang="en-US" sz="1550" dirty="0">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605927"/>
            <a:ext cx="5639534" cy="7039777"/>
          </a:xfrm>
          <a:prstGeom prst="rect">
            <a:avLst/>
          </a:prstGeom>
        </p:spPr>
      </p:pic>
      <p:sp>
        <p:nvSpPr>
          <p:cNvPr id="3" name="Shape 0"/>
          <p:cNvSpPr/>
          <p:nvPr/>
        </p:nvSpPr>
        <p:spPr>
          <a:xfrm>
            <a:off x="793790" y="2484596"/>
            <a:ext cx="1263848" cy="373142"/>
          </a:xfrm>
          <a:prstGeom prst="roundRect">
            <a:avLst>
              <a:gd name="adj" fmla="val 38297"/>
            </a:avLst>
          </a:prstGeom>
          <a:solidFill>
            <a:srgbClr val="CEE6FD"/>
          </a:solidFill>
          <a:ln/>
        </p:spPr>
        <p:txBody>
          <a:bodyPr/>
          <a:lstStyle/>
          <a:p>
            <a:endParaRPr lang="en-US" dirty="0">
              <a:latin typeface="Arial" panose="020B0604020202020204" pitchFamily="34" charset="0"/>
            </a:endParaRPr>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852" y="2591753"/>
            <a:ext cx="158710" cy="158710"/>
          </a:xfrm>
          <a:prstGeom prst="rect">
            <a:avLst/>
          </a:prstGeom>
        </p:spPr>
      </p:pic>
      <p:sp>
        <p:nvSpPr>
          <p:cNvPr id="5" name="Text 1"/>
          <p:cNvSpPr/>
          <p:nvPr/>
        </p:nvSpPr>
        <p:spPr>
          <a:xfrm>
            <a:off x="1150858" y="2544128"/>
            <a:ext cx="787718" cy="254079"/>
          </a:xfrm>
          <a:prstGeom prst="rect">
            <a:avLst/>
          </a:prstGeom>
          <a:noFill/>
          <a:ln/>
        </p:spPr>
        <p:txBody>
          <a:bodyPr wrap="non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MODULE 1</a:t>
            </a:r>
            <a:endParaRPr lang="en-US" sz="1250" dirty="0">
              <a:latin typeface="Arial" panose="020B0604020202020204" pitchFamily="34" charset="0"/>
            </a:endParaRPr>
          </a:p>
        </p:txBody>
      </p:sp>
      <p:sp>
        <p:nvSpPr>
          <p:cNvPr id="6" name="Text 2"/>
          <p:cNvSpPr/>
          <p:nvPr/>
        </p:nvSpPr>
        <p:spPr>
          <a:xfrm>
            <a:off x="793790" y="2937034"/>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Welcome, Context &amp; Expectations</a:t>
            </a:r>
            <a:endParaRPr lang="en-US" sz="3900" dirty="0">
              <a:latin typeface="Arial" panose="020B0604020202020204" pitchFamily="34" charset="0"/>
            </a:endParaRPr>
          </a:p>
        </p:txBody>
      </p:sp>
      <p:sp>
        <p:nvSpPr>
          <p:cNvPr id="7" name="Text 3"/>
          <p:cNvSpPr/>
          <p:nvPr/>
        </p:nvSpPr>
        <p:spPr>
          <a:xfrm>
            <a:off x="793790" y="4474845"/>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Today marks an important milestone in your iPhone journey. We're building on everything you've learned so far and taking the next step toward true ownership of your device. This session is designed to help you feel confident, safe, and in control.</a:t>
            </a:r>
            <a:endParaRPr lang="en-US" sz="155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0932" y="543758"/>
            <a:ext cx="7187565" cy="617934"/>
          </a:xfrm>
          <a:prstGeom prst="rect">
            <a:avLst/>
          </a:prstGeom>
          <a:noFill/>
          <a:ln/>
        </p:spPr>
        <p:txBody>
          <a:bodyPr wrap="none" lIns="0" tIns="0" rIns="0" bIns="0" rtlCol="0" anchor="t"/>
          <a:lstStyle/>
          <a:p>
            <a:pPr marL="0" indent="0" algn="l">
              <a:lnSpc>
                <a:spcPts val="4850"/>
              </a:lnSpc>
              <a:buNone/>
            </a:pPr>
            <a:r>
              <a:rPr lang="en-US" sz="3850" dirty="0">
                <a:solidFill>
                  <a:srgbClr val="091C53"/>
                </a:solidFill>
                <a:latin typeface="Arial" panose="020B0604020202020204" pitchFamily="34" charset="0"/>
                <a:ea typeface="Instrument Sans Semi Bold" pitchFamily="34" charset="-122"/>
                <a:cs typeface="Arial" panose="020B0604020202020204" pitchFamily="34" charset="0"/>
              </a:rPr>
              <a:t>How to Tell If You're Connected</a:t>
            </a:r>
            <a:endParaRPr lang="en-US" sz="3850" dirty="0">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90932" y="1680686"/>
            <a:ext cx="4929902" cy="4929902"/>
          </a:xfrm>
          <a:prstGeom prst="rect">
            <a:avLst/>
          </a:prstGeom>
        </p:spPr>
      </p:pic>
      <p:sp>
        <p:nvSpPr>
          <p:cNvPr id="4" name="Shape 1"/>
          <p:cNvSpPr/>
          <p:nvPr/>
        </p:nvSpPr>
        <p:spPr>
          <a:xfrm>
            <a:off x="6188035" y="1680686"/>
            <a:ext cx="3740110" cy="45720"/>
          </a:xfrm>
          <a:prstGeom prst="rect">
            <a:avLst/>
          </a:prstGeom>
          <a:solidFill>
            <a:srgbClr val="84C1FA"/>
          </a:solidFill>
          <a:ln/>
        </p:spPr>
        <p:txBody>
          <a:bodyPr/>
          <a:lstStyle/>
          <a:p>
            <a:endParaRPr lang="en-US" dirty="0">
              <a:latin typeface="Arial" panose="020B0604020202020204" pitchFamily="34" charset="0"/>
            </a:endParaRPr>
          </a:p>
        </p:txBody>
      </p:sp>
      <p:sp>
        <p:nvSpPr>
          <p:cNvPr id="5" name="Text 2"/>
          <p:cNvSpPr/>
          <p:nvPr/>
        </p:nvSpPr>
        <p:spPr>
          <a:xfrm>
            <a:off x="6210895" y="1924050"/>
            <a:ext cx="2788801" cy="308967"/>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Wi-Fi Symbol at the Top</a:t>
            </a:r>
            <a:endParaRPr lang="en-US" sz="1900" dirty="0">
              <a:latin typeface="Arial" panose="020B0604020202020204" pitchFamily="34" charset="0"/>
            </a:endParaRPr>
          </a:p>
        </p:txBody>
      </p:sp>
      <p:sp>
        <p:nvSpPr>
          <p:cNvPr id="6" name="Text 3"/>
          <p:cNvSpPr/>
          <p:nvPr/>
        </p:nvSpPr>
        <p:spPr>
          <a:xfrm>
            <a:off x="6210895" y="2430661"/>
            <a:ext cx="3694390" cy="949047"/>
          </a:xfrm>
          <a:prstGeom prst="rect">
            <a:avLst/>
          </a:prstGeom>
          <a:noFill/>
          <a:ln/>
        </p:spPr>
        <p:txBody>
          <a:bodyPr wrap="square" lIns="0" tIns="0" rIns="0" bIns="0" rtlCol="0" anchor="t"/>
          <a:lstStyle/>
          <a:p>
            <a:pPr marL="0" indent="0" algn="l">
              <a:lnSpc>
                <a:spcPts val="245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Look for the curved lines that look like a fan in the upper-left corner of your screen. That's the Wi-Fi indicator.</a:t>
            </a:r>
            <a:endParaRPr lang="en-US" sz="1550" dirty="0">
              <a:latin typeface="Arial" panose="020B0604020202020204" pitchFamily="34" charset="0"/>
            </a:endParaRPr>
          </a:p>
        </p:txBody>
      </p:sp>
      <p:sp>
        <p:nvSpPr>
          <p:cNvPr id="7" name="Shape 4"/>
          <p:cNvSpPr/>
          <p:nvPr/>
        </p:nvSpPr>
        <p:spPr>
          <a:xfrm>
            <a:off x="10129599" y="1680686"/>
            <a:ext cx="3740229" cy="45720"/>
          </a:xfrm>
          <a:prstGeom prst="rect">
            <a:avLst/>
          </a:prstGeom>
          <a:solidFill>
            <a:srgbClr val="0540AD"/>
          </a:solidFill>
          <a:ln/>
        </p:spPr>
        <p:txBody>
          <a:bodyPr/>
          <a:lstStyle/>
          <a:p>
            <a:endParaRPr lang="en-US" dirty="0">
              <a:latin typeface="Arial" panose="020B0604020202020204" pitchFamily="34" charset="0"/>
            </a:endParaRPr>
          </a:p>
        </p:txBody>
      </p:sp>
      <p:sp>
        <p:nvSpPr>
          <p:cNvPr id="8" name="Text 5"/>
          <p:cNvSpPr/>
          <p:nvPr/>
        </p:nvSpPr>
        <p:spPr>
          <a:xfrm>
            <a:off x="10152459" y="1924050"/>
            <a:ext cx="3481030" cy="308967"/>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Checkmark on Network Name</a:t>
            </a:r>
            <a:endParaRPr lang="en-US" sz="1900" dirty="0">
              <a:latin typeface="Arial" panose="020B0604020202020204" pitchFamily="34" charset="0"/>
            </a:endParaRPr>
          </a:p>
        </p:txBody>
      </p:sp>
      <p:sp>
        <p:nvSpPr>
          <p:cNvPr id="9" name="Text 6"/>
          <p:cNvSpPr/>
          <p:nvPr/>
        </p:nvSpPr>
        <p:spPr>
          <a:xfrm>
            <a:off x="10152459" y="2430661"/>
            <a:ext cx="3694509" cy="949047"/>
          </a:xfrm>
          <a:prstGeom prst="rect">
            <a:avLst/>
          </a:prstGeom>
          <a:noFill/>
          <a:ln/>
        </p:spPr>
        <p:txBody>
          <a:bodyPr wrap="square" lIns="0" tIns="0" rIns="0" bIns="0" rtlCol="0" anchor="t"/>
          <a:lstStyle/>
          <a:p>
            <a:pPr marL="0" indent="0" algn="l">
              <a:lnSpc>
                <a:spcPts val="245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In Settings under Wi-Fi, your connected network will have a blue checkmark next to it.</a:t>
            </a:r>
            <a:endParaRPr lang="en-US" sz="1550" dirty="0">
              <a:latin typeface="Arial" panose="020B0604020202020204" pitchFamily="34" charset="0"/>
            </a:endParaRPr>
          </a:p>
        </p:txBody>
      </p:sp>
      <p:sp>
        <p:nvSpPr>
          <p:cNvPr id="10" name="Shape 7"/>
          <p:cNvSpPr/>
          <p:nvPr/>
        </p:nvSpPr>
        <p:spPr>
          <a:xfrm>
            <a:off x="6188035" y="3775115"/>
            <a:ext cx="7681793" cy="45720"/>
          </a:xfrm>
          <a:prstGeom prst="rect">
            <a:avLst/>
          </a:prstGeom>
          <a:solidFill>
            <a:srgbClr val="1A561C"/>
          </a:solidFill>
          <a:ln/>
        </p:spPr>
        <p:txBody>
          <a:bodyPr/>
          <a:lstStyle/>
          <a:p>
            <a:endParaRPr lang="en-US" dirty="0">
              <a:latin typeface="Arial" panose="020B0604020202020204" pitchFamily="34" charset="0"/>
            </a:endParaRPr>
          </a:p>
        </p:txBody>
      </p:sp>
      <p:sp>
        <p:nvSpPr>
          <p:cNvPr id="11" name="Text 8"/>
          <p:cNvSpPr/>
          <p:nvPr/>
        </p:nvSpPr>
        <p:spPr>
          <a:xfrm>
            <a:off x="6210895" y="4018478"/>
            <a:ext cx="2471738" cy="308967"/>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Apps Load Smoothly</a:t>
            </a:r>
            <a:endParaRPr lang="en-US" sz="1900" dirty="0">
              <a:latin typeface="Arial" panose="020B0604020202020204" pitchFamily="34" charset="0"/>
            </a:endParaRPr>
          </a:p>
        </p:txBody>
      </p:sp>
      <p:sp>
        <p:nvSpPr>
          <p:cNvPr id="12" name="Text 9"/>
          <p:cNvSpPr/>
          <p:nvPr/>
        </p:nvSpPr>
        <p:spPr>
          <a:xfrm>
            <a:off x="6210895" y="4525089"/>
            <a:ext cx="7636073" cy="632698"/>
          </a:xfrm>
          <a:prstGeom prst="rect">
            <a:avLst/>
          </a:prstGeom>
          <a:noFill/>
          <a:ln/>
        </p:spPr>
        <p:txBody>
          <a:bodyPr wrap="square" lIns="0" tIns="0" rIns="0" bIns="0" rtlCol="0" anchor="t"/>
          <a:lstStyle/>
          <a:p>
            <a:pPr marL="0" indent="0" algn="l">
              <a:lnSpc>
                <a:spcPts val="245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When Wi-Fi is working, apps open quickly and content loads without delays or error messages.</a:t>
            </a:r>
            <a:endParaRPr lang="en-US" sz="1550" dirty="0">
              <a:latin typeface="Arial" panose="020B0604020202020204" pitchFamily="34" charset="0"/>
            </a:endParaRPr>
          </a:p>
        </p:txBody>
      </p:sp>
      <p:sp>
        <p:nvSpPr>
          <p:cNvPr id="13" name="Text 10"/>
          <p:cNvSpPr/>
          <p:nvPr/>
        </p:nvSpPr>
        <p:spPr>
          <a:xfrm>
            <a:off x="790932" y="7055406"/>
            <a:ext cx="13048536" cy="632698"/>
          </a:xfrm>
          <a:prstGeom prst="rect">
            <a:avLst/>
          </a:prstGeom>
          <a:noFill/>
          <a:ln/>
        </p:spPr>
        <p:txBody>
          <a:bodyPr wrap="square" lIns="0" tIns="0" rIns="0" bIns="0" rtlCol="0" anchor="t"/>
          <a:lstStyle/>
          <a:p>
            <a:pPr marL="0" indent="0" algn="l">
              <a:lnSpc>
                <a:spcPts val="2450"/>
              </a:lnSpc>
              <a:buNone/>
            </a:pPr>
            <a:endParaRPr lang="en-US" sz="1550" dirty="0">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84384" y="540901"/>
            <a:ext cx="5870496" cy="612815"/>
          </a:xfrm>
          <a:prstGeom prst="rect">
            <a:avLst/>
          </a:prstGeom>
          <a:noFill/>
          <a:ln/>
        </p:spPr>
        <p:txBody>
          <a:bodyPr wrap="none" lIns="0" tIns="0" rIns="0" bIns="0" rtlCol="0" anchor="t"/>
          <a:lstStyle/>
          <a:p>
            <a:pPr marL="0" indent="0" algn="l">
              <a:lnSpc>
                <a:spcPts val="4800"/>
              </a:lnSpc>
              <a:buNone/>
            </a:pPr>
            <a:r>
              <a:rPr lang="en-US" sz="3850" dirty="0">
                <a:solidFill>
                  <a:srgbClr val="091C53"/>
                </a:solidFill>
                <a:latin typeface="Arial" panose="020B0604020202020204" pitchFamily="34" charset="0"/>
                <a:ea typeface="Instrument Sans Semi Bold" pitchFamily="34" charset="-122"/>
                <a:cs typeface="Arial" panose="020B0604020202020204" pitchFamily="34" charset="0"/>
              </a:rPr>
              <a:t>Common Wi-Fi Problems</a:t>
            </a:r>
            <a:endParaRPr lang="en-US" sz="3850" dirty="0">
              <a:latin typeface="Arial" panose="020B0604020202020204" pitchFamily="34" charset="0"/>
            </a:endParaRPr>
          </a:p>
        </p:txBody>
      </p:sp>
      <p:sp>
        <p:nvSpPr>
          <p:cNvPr id="3" name="Shape 1"/>
          <p:cNvSpPr/>
          <p:nvPr/>
        </p:nvSpPr>
        <p:spPr>
          <a:xfrm>
            <a:off x="784384" y="1545908"/>
            <a:ext cx="13061633" cy="1176576"/>
          </a:xfrm>
          <a:prstGeom prst="roundRect">
            <a:avLst>
              <a:gd name="adj" fmla="val 15001"/>
            </a:avLst>
          </a:prstGeom>
          <a:solidFill>
            <a:srgbClr val="FFFFFF"/>
          </a:solidFill>
          <a:ln w="22860">
            <a:solidFill>
              <a:srgbClr val="B4CCE3"/>
            </a:solidFill>
            <a:prstDash val="solid"/>
          </a:ln>
        </p:spPr>
        <p:txBody>
          <a:bodyPr/>
          <a:lstStyle/>
          <a:p>
            <a:endParaRPr lang="en-US" dirty="0">
              <a:latin typeface="Arial" panose="020B0604020202020204" pitchFamily="34" charset="0"/>
            </a:endParaRPr>
          </a:p>
        </p:txBody>
      </p:sp>
      <p:sp>
        <p:nvSpPr>
          <p:cNvPr id="4" name="Shape 2"/>
          <p:cNvSpPr/>
          <p:nvPr/>
        </p:nvSpPr>
        <p:spPr>
          <a:xfrm>
            <a:off x="807244" y="1568768"/>
            <a:ext cx="784384" cy="1130856"/>
          </a:xfrm>
          <a:prstGeom prst="roundRect">
            <a:avLst>
              <a:gd name="adj" fmla="val 19005"/>
            </a:avLst>
          </a:prstGeom>
          <a:solidFill>
            <a:srgbClr val="CEE6FD"/>
          </a:solidFill>
          <a:ln/>
        </p:spPr>
        <p:txBody>
          <a:bodyPr/>
          <a:lstStyle/>
          <a:p>
            <a:endParaRPr lang="en-US" dirty="0">
              <a:latin typeface="Arial" panose="020B0604020202020204" pitchFamily="34" charset="0"/>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393" y="1987153"/>
            <a:ext cx="294084" cy="294084"/>
          </a:xfrm>
          <a:prstGeom prst="rect">
            <a:avLst/>
          </a:prstGeom>
        </p:spPr>
      </p:pic>
      <p:sp>
        <p:nvSpPr>
          <p:cNvPr id="6" name="Text 3"/>
          <p:cNvSpPr/>
          <p:nvPr/>
        </p:nvSpPr>
        <p:spPr>
          <a:xfrm>
            <a:off x="1787723" y="1764863"/>
            <a:ext cx="2451378" cy="306348"/>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Wrong Password</a:t>
            </a:r>
            <a:endParaRPr lang="en-US" sz="1900" dirty="0">
              <a:latin typeface="Arial" panose="020B0604020202020204" pitchFamily="34" charset="0"/>
            </a:endParaRPr>
          </a:p>
        </p:txBody>
      </p:sp>
      <p:sp>
        <p:nvSpPr>
          <p:cNvPr id="7" name="Text 4"/>
          <p:cNvSpPr/>
          <p:nvPr/>
        </p:nvSpPr>
        <p:spPr>
          <a:xfrm>
            <a:off x="1787723" y="2188845"/>
            <a:ext cx="11839337" cy="313730"/>
          </a:xfrm>
          <a:prstGeom prst="rect">
            <a:avLst/>
          </a:prstGeom>
          <a:noFill/>
          <a:ln/>
        </p:spPr>
        <p:txBody>
          <a:bodyPr wrap="none" lIns="0" tIns="0" rIns="0" bIns="0" rtlCol="0" anchor="t"/>
          <a:lstStyle/>
          <a:p>
            <a:pPr marL="0" indent="0" algn="l">
              <a:lnSpc>
                <a:spcPts val="2450"/>
              </a:lnSpc>
              <a:buNone/>
            </a:pPr>
            <a:r>
              <a:rPr lang="en-US" sz="1500" dirty="0">
                <a:solidFill>
                  <a:srgbClr val="1E3063"/>
                </a:solidFill>
                <a:latin typeface="Arial" panose="020B0604020202020204" pitchFamily="34" charset="0"/>
                <a:ea typeface="Instrument Sans Medium" pitchFamily="34" charset="-122"/>
                <a:cs typeface="Arial" panose="020B0604020202020204" pitchFamily="34" charset="0"/>
              </a:rPr>
              <a:t>The most common issue — one wrong character prevents connection. Try retyping slowly and carefully.</a:t>
            </a:r>
            <a:endParaRPr lang="en-US" sz="1500" dirty="0">
              <a:latin typeface="Arial" panose="020B0604020202020204" pitchFamily="34" charset="0"/>
            </a:endParaRPr>
          </a:p>
        </p:txBody>
      </p:sp>
      <p:sp>
        <p:nvSpPr>
          <p:cNvPr id="8" name="Shape 5"/>
          <p:cNvSpPr/>
          <p:nvPr/>
        </p:nvSpPr>
        <p:spPr>
          <a:xfrm>
            <a:off x="784384" y="2918579"/>
            <a:ext cx="13061633" cy="1176576"/>
          </a:xfrm>
          <a:prstGeom prst="roundRect">
            <a:avLst>
              <a:gd name="adj" fmla="val 15001"/>
            </a:avLst>
          </a:prstGeom>
          <a:solidFill>
            <a:srgbClr val="FFFFFF"/>
          </a:solidFill>
          <a:ln w="22860">
            <a:solidFill>
              <a:srgbClr val="B4CCE3"/>
            </a:solidFill>
            <a:prstDash val="solid"/>
          </a:ln>
        </p:spPr>
        <p:txBody>
          <a:bodyPr/>
          <a:lstStyle/>
          <a:p>
            <a:endParaRPr lang="en-US" dirty="0">
              <a:latin typeface="Arial" panose="020B0604020202020204" pitchFamily="34" charset="0"/>
            </a:endParaRPr>
          </a:p>
        </p:txBody>
      </p:sp>
      <p:sp>
        <p:nvSpPr>
          <p:cNvPr id="9" name="Shape 6"/>
          <p:cNvSpPr/>
          <p:nvPr/>
        </p:nvSpPr>
        <p:spPr>
          <a:xfrm>
            <a:off x="807244" y="2941439"/>
            <a:ext cx="784384" cy="1130856"/>
          </a:xfrm>
          <a:prstGeom prst="roundRect">
            <a:avLst>
              <a:gd name="adj" fmla="val 19005"/>
            </a:avLst>
          </a:prstGeom>
          <a:solidFill>
            <a:srgbClr val="CEE6FD"/>
          </a:solidFill>
          <a:ln/>
        </p:spPr>
        <p:txBody>
          <a:bodyPr/>
          <a:lstStyle/>
          <a:p>
            <a:endParaRPr lang="en-US" dirty="0">
              <a:latin typeface="Arial" panose="020B0604020202020204" pitchFamily="34" charset="0"/>
            </a:endParaRPr>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393" y="3359825"/>
            <a:ext cx="294084" cy="294084"/>
          </a:xfrm>
          <a:prstGeom prst="rect">
            <a:avLst/>
          </a:prstGeom>
        </p:spPr>
      </p:pic>
      <p:sp>
        <p:nvSpPr>
          <p:cNvPr id="11" name="Text 7"/>
          <p:cNvSpPr/>
          <p:nvPr/>
        </p:nvSpPr>
        <p:spPr>
          <a:xfrm>
            <a:off x="1787723" y="3137535"/>
            <a:ext cx="2451378" cy="306348"/>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Out of Range</a:t>
            </a:r>
            <a:endParaRPr lang="en-US" sz="1900" dirty="0">
              <a:latin typeface="Arial" panose="020B0604020202020204" pitchFamily="34" charset="0"/>
            </a:endParaRPr>
          </a:p>
        </p:txBody>
      </p:sp>
      <p:sp>
        <p:nvSpPr>
          <p:cNvPr id="12" name="Text 8"/>
          <p:cNvSpPr/>
          <p:nvPr/>
        </p:nvSpPr>
        <p:spPr>
          <a:xfrm>
            <a:off x="1787723" y="3561517"/>
            <a:ext cx="11839337" cy="313730"/>
          </a:xfrm>
          <a:prstGeom prst="rect">
            <a:avLst/>
          </a:prstGeom>
          <a:noFill/>
          <a:ln/>
        </p:spPr>
        <p:txBody>
          <a:bodyPr wrap="none" lIns="0" tIns="0" rIns="0" bIns="0" rtlCol="0" anchor="t"/>
          <a:lstStyle/>
          <a:p>
            <a:pPr marL="0" indent="0" algn="l">
              <a:lnSpc>
                <a:spcPts val="2450"/>
              </a:lnSpc>
              <a:buNone/>
            </a:pPr>
            <a:r>
              <a:rPr lang="en-US" sz="1500" dirty="0">
                <a:solidFill>
                  <a:srgbClr val="1E3063"/>
                </a:solidFill>
                <a:latin typeface="Arial" panose="020B0604020202020204" pitchFamily="34" charset="0"/>
                <a:ea typeface="Instrument Sans Medium" pitchFamily="34" charset="-122"/>
                <a:cs typeface="Arial" panose="020B0604020202020204" pitchFamily="34" charset="0"/>
              </a:rPr>
              <a:t>Wi-Fi signals weaken with distance. If you're far from the router or in another room, the signal may be too weak.</a:t>
            </a:r>
            <a:endParaRPr lang="en-US" sz="1500" dirty="0">
              <a:latin typeface="Arial" panose="020B0604020202020204" pitchFamily="34" charset="0"/>
            </a:endParaRPr>
          </a:p>
        </p:txBody>
      </p:sp>
      <p:sp>
        <p:nvSpPr>
          <p:cNvPr id="13" name="Shape 9"/>
          <p:cNvSpPr/>
          <p:nvPr/>
        </p:nvSpPr>
        <p:spPr>
          <a:xfrm>
            <a:off x="784384" y="4291251"/>
            <a:ext cx="13061633" cy="1176576"/>
          </a:xfrm>
          <a:prstGeom prst="roundRect">
            <a:avLst>
              <a:gd name="adj" fmla="val 15001"/>
            </a:avLst>
          </a:prstGeom>
          <a:solidFill>
            <a:srgbClr val="FFFFFF"/>
          </a:solidFill>
          <a:ln w="22860">
            <a:solidFill>
              <a:srgbClr val="B4CCE3"/>
            </a:solidFill>
            <a:prstDash val="solid"/>
          </a:ln>
        </p:spPr>
        <p:txBody>
          <a:bodyPr/>
          <a:lstStyle/>
          <a:p>
            <a:endParaRPr lang="en-US" dirty="0">
              <a:latin typeface="Arial" panose="020B0604020202020204" pitchFamily="34" charset="0"/>
            </a:endParaRPr>
          </a:p>
        </p:txBody>
      </p:sp>
      <p:sp>
        <p:nvSpPr>
          <p:cNvPr id="14" name="Shape 10"/>
          <p:cNvSpPr/>
          <p:nvPr/>
        </p:nvSpPr>
        <p:spPr>
          <a:xfrm>
            <a:off x="807244" y="4314111"/>
            <a:ext cx="784384" cy="1130856"/>
          </a:xfrm>
          <a:prstGeom prst="roundRect">
            <a:avLst>
              <a:gd name="adj" fmla="val 19005"/>
            </a:avLst>
          </a:prstGeom>
          <a:solidFill>
            <a:srgbClr val="CEE6FD"/>
          </a:solidFill>
          <a:ln/>
        </p:spPr>
        <p:txBody>
          <a:bodyPr/>
          <a:lstStyle/>
          <a:p>
            <a:endParaRPr lang="en-US" dirty="0">
              <a:latin typeface="Arial" panose="020B0604020202020204" pitchFamily="34" charset="0"/>
            </a:endParaRPr>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393" y="4732496"/>
            <a:ext cx="294084" cy="294084"/>
          </a:xfrm>
          <a:prstGeom prst="rect">
            <a:avLst/>
          </a:prstGeom>
        </p:spPr>
      </p:pic>
      <p:sp>
        <p:nvSpPr>
          <p:cNvPr id="16" name="Text 11"/>
          <p:cNvSpPr/>
          <p:nvPr/>
        </p:nvSpPr>
        <p:spPr>
          <a:xfrm>
            <a:off x="1787723" y="4510207"/>
            <a:ext cx="2821305" cy="306348"/>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Router Needs Restarting</a:t>
            </a:r>
            <a:endParaRPr lang="en-US" sz="1900" dirty="0">
              <a:latin typeface="Arial" panose="020B0604020202020204" pitchFamily="34" charset="0"/>
            </a:endParaRPr>
          </a:p>
        </p:txBody>
      </p:sp>
      <p:sp>
        <p:nvSpPr>
          <p:cNvPr id="17" name="Text 12"/>
          <p:cNvSpPr/>
          <p:nvPr/>
        </p:nvSpPr>
        <p:spPr>
          <a:xfrm>
            <a:off x="1787723" y="4934188"/>
            <a:ext cx="11839337" cy="313730"/>
          </a:xfrm>
          <a:prstGeom prst="rect">
            <a:avLst/>
          </a:prstGeom>
          <a:noFill/>
          <a:ln/>
        </p:spPr>
        <p:txBody>
          <a:bodyPr wrap="none" lIns="0" tIns="0" rIns="0" bIns="0" rtlCol="0" anchor="t"/>
          <a:lstStyle/>
          <a:p>
            <a:pPr marL="0" indent="0" algn="l">
              <a:lnSpc>
                <a:spcPts val="2450"/>
              </a:lnSpc>
              <a:buNone/>
            </a:pPr>
            <a:r>
              <a:rPr lang="en-US" sz="1500" dirty="0">
                <a:solidFill>
                  <a:srgbClr val="1E3063"/>
                </a:solidFill>
                <a:latin typeface="Arial" panose="020B0604020202020204" pitchFamily="34" charset="0"/>
                <a:ea typeface="Instrument Sans Medium" pitchFamily="34" charset="-122"/>
                <a:cs typeface="Arial" panose="020B0604020202020204" pitchFamily="34" charset="0"/>
              </a:rPr>
              <a:t>Routers occasionally need to be unplugged for 30 seconds and plugged back in — this fixes many problems.</a:t>
            </a:r>
            <a:endParaRPr lang="en-US" sz="1500" dirty="0">
              <a:latin typeface="Arial" panose="020B0604020202020204" pitchFamily="34" charset="0"/>
            </a:endParaRPr>
          </a:p>
        </p:txBody>
      </p:sp>
      <p:sp>
        <p:nvSpPr>
          <p:cNvPr id="18" name="Shape 13"/>
          <p:cNvSpPr/>
          <p:nvPr/>
        </p:nvSpPr>
        <p:spPr>
          <a:xfrm>
            <a:off x="784384" y="5663922"/>
            <a:ext cx="13061633" cy="1176576"/>
          </a:xfrm>
          <a:prstGeom prst="roundRect">
            <a:avLst>
              <a:gd name="adj" fmla="val 15001"/>
            </a:avLst>
          </a:prstGeom>
          <a:solidFill>
            <a:srgbClr val="FFFFFF"/>
          </a:solidFill>
          <a:ln w="22860">
            <a:solidFill>
              <a:srgbClr val="B4CCE3"/>
            </a:solidFill>
            <a:prstDash val="solid"/>
          </a:ln>
        </p:spPr>
        <p:txBody>
          <a:bodyPr/>
          <a:lstStyle/>
          <a:p>
            <a:endParaRPr lang="en-US" dirty="0">
              <a:latin typeface="Arial" panose="020B0604020202020204" pitchFamily="34" charset="0"/>
            </a:endParaRPr>
          </a:p>
        </p:txBody>
      </p:sp>
      <p:sp>
        <p:nvSpPr>
          <p:cNvPr id="19" name="Shape 14"/>
          <p:cNvSpPr/>
          <p:nvPr/>
        </p:nvSpPr>
        <p:spPr>
          <a:xfrm>
            <a:off x="807244" y="5686782"/>
            <a:ext cx="784384" cy="1130856"/>
          </a:xfrm>
          <a:prstGeom prst="roundRect">
            <a:avLst>
              <a:gd name="adj" fmla="val 19005"/>
            </a:avLst>
          </a:prstGeom>
          <a:solidFill>
            <a:srgbClr val="CEE6FD"/>
          </a:solidFill>
          <a:ln/>
        </p:spPr>
        <p:txBody>
          <a:bodyPr/>
          <a:lstStyle/>
          <a:p>
            <a:endParaRPr lang="en-US" dirty="0">
              <a:latin typeface="Arial" panose="020B0604020202020204" pitchFamily="34" charset="0"/>
            </a:endParaRPr>
          </a:p>
        </p:txBody>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2393" y="6105168"/>
            <a:ext cx="294084" cy="294084"/>
          </a:xfrm>
          <a:prstGeom prst="rect">
            <a:avLst/>
          </a:prstGeom>
        </p:spPr>
      </p:pic>
      <p:sp>
        <p:nvSpPr>
          <p:cNvPr id="21" name="Text 15"/>
          <p:cNvSpPr/>
          <p:nvPr/>
        </p:nvSpPr>
        <p:spPr>
          <a:xfrm>
            <a:off x="1787723" y="5882878"/>
            <a:ext cx="2475786" cy="306348"/>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Internet Service Issue</a:t>
            </a:r>
            <a:endParaRPr lang="en-US" sz="1900" dirty="0">
              <a:latin typeface="Arial" panose="020B0604020202020204" pitchFamily="34" charset="0"/>
            </a:endParaRPr>
          </a:p>
        </p:txBody>
      </p:sp>
      <p:sp>
        <p:nvSpPr>
          <p:cNvPr id="22" name="Text 16"/>
          <p:cNvSpPr/>
          <p:nvPr/>
        </p:nvSpPr>
        <p:spPr>
          <a:xfrm>
            <a:off x="1787723" y="6306860"/>
            <a:ext cx="11839337" cy="313730"/>
          </a:xfrm>
          <a:prstGeom prst="rect">
            <a:avLst/>
          </a:prstGeom>
          <a:noFill/>
          <a:ln/>
        </p:spPr>
        <p:txBody>
          <a:bodyPr wrap="none" lIns="0" tIns="0" rIns="0" bIns="0" rtlCol="0" anchor="t"/>
          <a:lstStyle/>
          <a:p>
            <a:pPr marL="0" indent="0" algn="l">
              <a:lnSpc>
                <a:spcPts val="2450"/>
              </a:lnSpc>
              <a:buNone/>
            </a:pPr>
            <a:r>
              <a:rPr lang="en-US" sz="1500" dirty="0">
                <a:solidFill>
                  <a:srgbClr val="1E3063"/>
                </a:solidFill>
                <a:latin typeface="Arial" panose="020B0604020202020204" pitchFamily="34" charset="0"/>
                <a:ea typeface="Instrument Sans Medium" pitchFamily="34" charset="-122"/>
                <a:cs typeface="Arial" panose="020B0604020202020204" pitchFamily="34" charset="0"/>
              </a:rPr>
              <a:t>Sometimes the problem isn't your phone or router — your internet service provider may be having problems.</a:t>
            </a:r>
            <a:endParaRPr lang="en-US" sz="1500" dirty="0">
              <a:latin typeface="Arial" panose="020B0604020202020204" pitchFamily="34" charset="0"/>
            </a:endParaRPr>
          </a:p>
        </p:txBody>
      </p:sp>
      <p:sp>
        <p:nvSpPr>
          <p:cNvPr id="23" name="Text 17"/>
          <p:cNvSpPr/>
          <p:nvPr/>
        </p:nvSpPr>
        <p:spPr>
          <a:xfrm>
            <a:off x="807244" y="6873684"/>
            <a:ext cx="13061633" cy="627459"/>
          </a:xfrm>
          <a:prstGeom prst="rect">
            <a:avLst/>
          </a:prstGeom>
          <a:noFill/>
          <a:ln/>
        </p:spPr>
        <p:txBody>
          <a:bodyPr wrap="square" lIns="0" tIns="0" rIns="0" bIns="0" rtlCol="0" anchor="t"/>
          <a:lstStyle/>
          <a:p>
            <a:pPr marL="0" indent="0" algn="l">
              <a:lnSpc>
                <a:spcPts val="2450"/>
              </a:lnSpc>
              <a:buNone/>
            </a:pPr>
            <a:endParaRPr lang="en-US" sz="1500" dirty="0">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1616988"/>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When Wi-Fi "Breaks"</a:t>
            </a:r>
            <a:endParaRPr lang="en-US" sz="3900" dirty="0">
              <a:latin typeface="Arial" panose="020B0604020202020204" pitchFamily="34" charset="0"/>
            </a:endParaRPr>
          </a:p>
        </p:txBody>
      </p:sp>
      <p:sp>
        <p:nvSpPr>
          <p:cNvPr id="3" name="Shape 1"/>
          <p:cNvSpPr/>
          <p:nvPr/>
        </p:nvSpPr>
        <p:spPr>
          <a:xfrm>
            <a:off x="793790" y="2633901"/>
            <a:ext cx="6422231" cy="1461016"/>
          </a:xfrm>
          <a:prstGeom prst="roundRect">
            <a:avLst>
              <a:gd name="adj" fmla="val 12226"/>
            </a:avLst>
          </a:prstGeom>
          <a:solidFill>
            <a:schemeClr val="accent1"/>
          </a:solidFill>
          <a:ln/>
        </p:spPr>
        <p:txBody>
          <a:bodyPr/>
          <a:lstStyle/>
          <a:p>
            <a:endParaRPr lang="en-US" dirty="0">
              <a:latin typeface="Arial" panose="020B0604020202020204" pitchFamily="34" charset="0"/>
            </a:endParaRPr>
          </a:p>
        </p:txBody>
      </p:sp>
      <p:sp>
        <p:nvSpPr>
          <p:cNvPr id="4" name="Text 2"/>
          <p:cNvSpPr/>
          <p:nvPr/>
        </p:nvSpPr>
        <p:spPr>
          <a:xfrm>
            <a:off x="992148" y="283225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Arial" panose="020B0604020202020204" pitchFamily="34" charset="0"/>
                <a:ea typeface="Instrument Sans Semi Bold" pitchFamily="34" charset="-122"/>
                <a:cs typeface="Arial" panose="020B0604020202020204" pitchFamily="34" charset="0"/>
              </a:rPr>
              <a:t>Don't Panic</a:t>
            </a:r>
            <a:endParaRPr lang="en-US" sz="1950" dirty="0">
              <a:latin typeface="Arial" panose="020B0604020202020204" pitchFamily="34" charset="0"/>
            </a:endParaRPr>
          </a:p>
        </p:txBody>
      </p:sp>
      <p:sp>
        <p:nvSpPr>
          <p:cNvPr id="5" name="Text 3"/>
          <p:cNvSpPr/>
          <p:nvPr/>
        </p:nvSpPr>
        <p:spPr>
          <a:xfrm>
            <a:off x="992148" y="3261479"/>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Arial" panose="020B0604020202020204" pitchFamily="34" charset="0"/>
                <a:ea typeface="Instrument Sans Medium" pitchFamily="34" charset="-122"/>
                <a:cs typeface="Arial" panose="020B0604020202020204" pitchFamily="34" charset="0"/>
              </a:rPr>
              <a:t>Wi-Fi issues are usually temporary and fixable. Take a breath before taking action.</a:t>
            </a:r>
            <a:endParaRPr lang="en-US" sz="1550" dirty="0">
              <a:latin typeface="Arial" panose="020B0604020202020204" pitchFamily="34" charset="0"/>
            </a:endParaRPr>
          </a:p>
        </p:txBody>
      </p:sp>
      <p:sp>
        <p:nvSpPr>
          <p:cNvPr id="6" name="Shape 4"/>
          <p:cNvSpPr/>
          <p:nvPr/>
        </p:nvSpPr>
        <p:spPr>
          <a:xfrm>
            <a:off x="7414379" y="2633901"/>
            <a:ext cx="6422231" cy="1461016"/>
          </a:xfrm>
          <a:prstGeom prst="roundRect">
            <a:avLst>
              <a:gd name="adj" fmla="val 12226"/>
            </a:avLst>
          </a:prstGeom>
          <a:solidFill>
            <a:schemeClr val="accent1">
              <a:lumMod val="75000"/>
            </a:schemeClr>
          </a:solidFill>
          <a:ln/>
        </p:spPr>
        <p:txBody>
          <a:bodyPr/>
          <a:lstStyle/>
          <a:p>
            <a:endParaRPr lang="en-US" dirty="0">
              <a:latin typeface="Arial" panose="020B0604020202020204" pitchFamily="34" charset="0"/>
            </a:endParaRPr>
          </a:p>
        </p:txBody>
      </p:sp>
      <p:sp>
        <p:nvSpPr>
          <p:cNvPr id="7" name="Text 5"/>
          <p:cNvSpPr/>
          <p:nvPr/>
        </p:nvSpPr>
        <p:spPr>
          <a:xfrm>
            <a:off x="7612737" y="283225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Arial" panose="020B0604020202020204" pitchFamily="34" charset="0"/>
                <a:ea typeface="Instrument Sans Semi Bold" pitchFamily="34" charset="-122"/>
                <a:cs typeface="Arial" panose="020B0604020202020204" pitchFamily="34" charset="0"/>
              </a:rPr>
              <a:t>Don't Delete Apps</a:t>
            </a:r>
            <a:endParaRPr lang="en-US" sz="1950" dirty="0">
              <a:latin typeface="Arial" panose="020B0604020202020204" pitchFamily="34" charset="0"/>
            </a:endParaRPr>
          </a:p>
        </p:txBody>
      </p:sp>
      <p:sp>
        <p:nvSpPr>
          <p:cNvPr id="8" name="Text 6"/>
          <p:cNvSpPr/>
          <p:nvPr/>
        </p:nvSpPr>
        <p:spPr>
          <a:xfrm>
            <a:off x="7612737" y="3261479"/>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Arial" panose="020B0604020202020204" pitchFamily="34" charset="0"/>
                <a:ea typeface="Instrument Sans Medium" pitchFamily="34" charset="-122"/>
                <a:cs typeface="Arial" panose="020B0604020202020204" pitchFamily="34" charset="0"/>
              </a:rPr>
              <a:t>Deleting apps won't fix Wi-Fi problems — it just creates more work when you have to reinstall them later.</a:t>
            </a:r>
            <a:endParaRPr lang="en-US" sz="1550" dirty="0">
              <a:latin typeface="Arial" panose="020B0604020202020204" pitchFamily="34" charset="0"/>
            </a:endParaRPr>
          </a:p>
        </p:txBody>
      </p:sp>
      <p:sp>
        <p:nvSpPr>
          <p:cNvPr id="9" name="Shape 7"/>
          <p:cNvSpPr/>
          <p:nvPr/>
        </p:nvSpPr>
        <p:spPr>
          <a:xfrm>
            <a:off x="793790" y="4293275"/>
            <a:ext cx="6422231" cy="1461016"/>
          </a:xfrm>
          <a:prstGeom prst="roundRect">
            <a:avLst>
              <a:gd name="adj" fmla="val 12226"/>
            </a:avLst>
          </a:prstGeom>
          <a:solidFill>
            <a:srgbClr val="0540AD"/>
          </a:solidFill>
          <a:ln/>
        </p:spPr>
        <p:txBody>
          <a:bodyPr/>
          <a:lstStyle/>
          <a:p>
            <a:endParaRPr lang="en-US" dirty="0">
              <a:latin typeface="Arial" panose="020B0604020202020204" pitchFamily="34" charset="0"/>
            </a:endParaRPr>
          </a:p>
        </p:txBody>
      </p:sp>
      <p:sp>
        <p:nvSpPr>
          <p:cNvPr id="10" name="Text 8"/>
          <p:cNvSpPr/>
          <p:nvPr/>
        </p:nvSpPr>
        <p:spPr>
          <a:xfrm>
            <a:off x="992148" y="44916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Arial" panose="020B0604020202020204" pitchFamily="34" charset="0"/>
                <a:ea typeface="Instrument Sans Semi Bold" pitchFamily="34" charset="-122"/>
                <a:cs typeface="Arial" panose="020B0604020202020204" pitchFamily="34" charset="0"/>
              </a:rPr>
              <a:t>Don't Reset Settings</a:t>
            </a:r>
            <a:endParaRPr lang="en-US" sz="1950" dirty="0">
              <a:latin typeface="Arial" panose="020B0604020202020204" pitchFamily="34" charset="0"/>
            </a:endParaRPr>
          </a:p>
        </p:txBody>
      </p:sp>
      <p:sp>
        <p:nvSpPr>
          <p:cNvPr id="11" name="Text 9"/>
          <p:cNvSpPr/>
          <p:nvPr/>
        </p:nvSpPr>
        <p:spPr>
          <a:xfrm>
            <a:off x="992148" y="4920853"/>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Arial" panose="020B0604020202020204" pitchFamily="34" charset="0"/>
                <a:ea typeface="Instrument Sans Medium" pitchFamily="34" charset="-122"/>
                <a:cs typeface="Arial" panose="020B0604020202020204" pitchFamily="34" charset="0"/>
              </a:rPr>
              <a:t>Resetting network settings erases all your saved Wi-Fi networks and passwords — avoid this unless guided by tech support.</a:t>
            </a:r>
            <a:endParaRPr lang="en-US" sz="1550" dirty="0">
              <a:latin typeface="Arial" panose="020B0604020202020204" pitchFamily="34" charset="0"/>
            </a:endParaRPr>
          </a:p>
        </p:txBody>
      </p:sp>
      <p:sp>
        <p:nvSpPr>
          <p:cNvPr id="12" name="Shape 10"/>
          <p:cNvSpPr/>
          <p:nvPr/>
        </p:nvSpPr>
        <p:spPr>
          <a:xfrm>
            <a:off x="7414379" y="4293275"/>
            <a:ext cx="6422231" cy="1461016"/>
          </a:xfrm>
          <a:prstGeom prst="roundRect">
            <a:avLst>
              <a:gd name="adj" fmla="val 12226"/>
            </a:avLst>
          </a:prstGeom>
          <a:solidFill>
            <a:schemeClr val="tx2">
              <a:lumMod val="50000"/>
            </a:schemeClr>
          </a:solidFill>
          <a:ln/>
        </p:spPr>
        <p:txBody>
          <a:bodyPr/>
          <a:lstStyle/>
          <a:p>
            <a:endParaRPr lang="en-US" dirty="0">
              <a:latin typeface="Arial" panose="020B0604020202020204" pitchFamily="34" charset="0"/>
            </a:endParaRPr>
          </a:p>
        </p:txBody>
      </p:sp>
      <p:sp>
        <p:nvSpPr>
          <p:cNvPr id="13" name="Text 11"/>
          <p:cNvSpPr/>
          <p:nvPr/>
        </p:nvSpPr>
        <p:spPr>
          <a:xfrm>
            <a:off x="7612737" y="44916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Arial" panose="020B0604020202020204" pitchFamily="34" charset="0"/>
                <a:ea typeface="Instrument Sans Semi Bold" pitchFamily="34" charset="-122"/>
                <a:cs typeface="Arial" panose="020B0604020202020204" pitchFamily="34" charset="0"/>
              </a:rPr>
              <a:t>Ask for Help Early</a:t>
            </a:r>
            <a:endParaRPr lang="en-US" sz="1950" dirty="0">
              <a:latin typeface="Arial" panose="020B0604020202020204" pitchFamily="34" charset="0"/>
            </a:endParaRPr>
          </a:p>
        </p:txBody>
      </p:sp>
      <p:sp>
        <p:nvSpPr>
          <p:cNvPr id="14" name="Text 12"/>
          <p:cNvSpPr/>
          <p:nvPr/>
        </p:nvSpPr>
        <p:spPr>
          <a:xfrm>
            <a:off x="7612737" y="4920853"/>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Arial" panose="020B0604020202020204" pitchFamily="34" charset="0"/>
                <a:ea typeface="Instrument Sans Medium" pitchFamily="34" charset="-122"/>
                <a:cs typeface="Arial" panose="020B0604020202020204" pitchFamily="34" charset="0"/>
              </a:rPr>
              <a:t>Getting help sooner rather than later saves time, prevents frustration, and often fixes the problem in minutes.</a:t>
            </a:r>
            <a:endParaRPr lang="en-US" sz="1550" dirty="0">
              <a:latin typeface="Arial" panose="020B0604020202020204" pitchFamily="34" charset="0"/>
            </a:endParaRPr>
          </a:p>
        </p:txBody>
      </p:sp>
      <p:sp>
        <p:nvSpPr>
          <p:cNvPr id="15" name="Text 13"/>
          <p:cNvSpPr/>
          <p:nvPr/>
        </p:nvSpPr>
        <p:spPr>
          <a:xfrm>
            <a:off x="793790" y="597753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When Wi-Fi stops working, pause first. Deleting apps or resetting settings usually makes things worse, not better. Most Wi-Fi problems have simple solutions — you just need to know where to look or who to ask. Asking for help early saves time and stress.</a:t>
            </a:r>
            <a:endParaRPr lang="en-US" sz="1550" dirty="0">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2037755" y="635198"/>
            <a:ext cx="954762" cy="274201"/>
          </a:xfrm>
          <a:prstGeom prst="roundRect">
            <a:avLst>
              <a:gd name="adj" fmla="val 38341"/>
            </a:avLst>
          </a:prstGeom>
          <a:solidFill>
            <a:srgbClr val="CEE6FD"/>
          </a:solidFill>
          <a:ln/>
        </p:spPr>
        <p:txBody>
          <a:bodyPr/>
          <a:lstStyle/>
          <a:p>
            <a:endParaRPr lang="en-US" dirty="0">
              <a:latin typeface="Arial" panose="020B0604020202020204" pitchFamily="34" charset="0"/>
            </a:endParaRPr>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5266" y="713899"/>
            <a:ext cx="116800" cy="116800"/>
          </a:xfrm>
          <a:prstGeom prst="rect">
            <a:avLst/>
          </a:prstGeom>
        </p:spPr>
      </p:pic>
      <p:sp>
        <p:nvSpPr>
          <p:cNvPr id="4" name="Text 1"/>
          <p:cNvSpPr/>
          <p:nvPr/>
        </p:nvSpPr>
        <p:spPr>
          <a:xfrm>
            <a:off x="2300407" y="678894"/>
            <a:ext cx="604599" cy="186809"/>
          </a:xfrm>
          <a:prstGeom prst="rect">
            <a:avLst/>
          </a:prstGeom>
          <a:noFill/>
          <a:ln/>
        </p:spPr>
        <p:txBody>
          <a:bodyPr wrap="none" lIns="0" tIns="0" rIns="0" bIns="0" rtlCol="0" anchor="t"/>
          <a:lstStyle/>
          <a:p>
            <a:pPr marL="0" indent="0" algn="l">
              <a:lnSpc>
                <a:spcPts val="1450"/>
              </a:lnSpc>
              <a:buNone/>
            </a:pPr>
            <a:r>
              <a:rPr lang="en-US" sz="900" dirty="0">
                <a:solidFill>
                  <a:srgbClr val="1E3063"/>
                </a:solidFill>
                <a:latin typeface="Arial" panose="020B0604020202020204" pitchFamily="34" charset="0"/>
                <a:ea typeface="Instrument Sans Medium" pitchFamily="34" charset="-122"/>
                <a:cs typeface="Arial" panose="020B0604020202020204" pitchFamily="34" charset="0"/>
              </a:rPr>
              <a:t>MODULE 4</a:t>
            </a:r>
            <a:endParaRPr lang="en-US" sz="900" dirty="0">
              <a:latin typeface="Arial" panose="020B0604020202020204" pitchFamily="34" charset="0"/>
            </a:endParaRPr>
          </a:p>
        </p:txBody>
      </p:sp>
      <p:sp>
        <p:nvSpPr>
          <p:cNvPr id="5" name="Text 2"/>
          <p:cNvSpPr/>
          <p:nvPr/>
        </p:nvSpPr>
        <p:spPr>
          <a:xfrm>
            <a:off x="2037755" y="967740"/>
            <a:ext cx="3650337" cy="456248"/>
          </a:xfrm>
          <a:prstGeom prst="rect">
            <a:avLst/>
          </a:prstGeom>
          <a:noFill/>
          <a:ln/>
        </p:spPr>
        <p:txBody>
          <a:bodyPr wrap="none" lIns="0" tIns="0" rIns="0" bIns="0" rtlCol="0" anchor="t"/>
          <a:lstStyle/>
          <a:p>
            <a:pPr marL="0" indent="0" algn="l">
              <a:lnSpc>
                <a:spcPts val="3550"/>
              </a:lnSpc>
              <a:buNone/>
            </a:pPr>
            <a:r>
              <a:rPr lang="en-US" sz="2850" dirty="0">
                <a:solidFill>
                  <a:srgbClr val="091C53"/>
                </a:solidFill>
                <a:latin typeface="Arial" panose="020B0604020202020204" pitchFamily="34" charset="0"/>
                <a:ea typeface="Instrument Sans Semi Bold" pitchFamily="34" charset="-122"/>
                <a:cs typeface="Arial" panose="020B0604020202020204" pitchFamily="34" charset="0"/>
              </a:rPr>
              <a:t>Email on Your iPhone</a:t>
            </a:r>
            <a:endParaRPr lang="en-US" sz="2850" dirty="0">
              <a:latin typeface="Arial" panose="020B0604020202020204" pitchFamily="34" charset="0"/>
            </a:endParaRPr>
          </a:p>
        </p:txBody>
      </p:sp>
      <p:sp>
        <p:nvSpPr>
          <p:cNvPr id="6" name="Text 3"/>
          <p:cNvSpPr/>
          <p:nvPr/>
        </p:nvSpPr>
        <p:spPr>
          <a:xfrm>
            <a:off x="2037755" y="1788914"/>
            <a:ext cx="4033480" cy="365046"/>
          </a:xfrm>
          <a:prstGeom prst="rect">
            <a:avLst/>
          </a:prstGeom>
          <a:noFill/>
          <a:ln/>
        </p:spPr>
        <p:txBody>
          <a:bodyPr wrap="none" lIns="0" tIns="0" rIns="0" bIns="0" rtlCol="0" anchor="t"/>
          <a:lstStyle/>
          <a:p>
            <a:pPr marL="0" indent="0" algn="l">
              <a:lnSpc>
                <a:spcPts val="2850"/>
              </a:lnSpc>
              <a:buNone/>
            </a:pPr>
            <a:r>
              <a:rPr lang="en-US" sz="2250" dirty="0">
                <a:solidFill>
                  <a:srgbClr val="091C53"/>
                </a:solidFill>
                <a:latin typeface="Arial" panose="020B0604020202020204" pitchFamily="34" charset="0"/>
                <a:ea typeface="Instrument Sans Semi Bold" pitchFamily="34" charset="-122"/>
                <a:cs typeface="Arial" panose="020B0604020202020204" pitchFamily="34" charset="0"/>
              </a:rPr>
              <a:t>Why Email on iPhone Matters</a:t>
            </a:r>
            <a:endParaRPr lang="en-US" sz="2250" dirty="0">
              <a:latin typeface="Arial" panose="020B0604020202020204" pitchFamily="34" charset="0"/>
            </a:endParaRPr>
          </a:p>
        </p:txBody>
      </p:sp>
      <p:sp>
        <p:nvSpPr>
          <p:cNvPr id="7" name="Text 4"/>
          <p:cNvSpPr/>
          <p:nvPr/>
        </p:nvSpPr>
        <p:spPr>
          <a:xfrm>
            <a:off x="2037755" y="2299930"/>
            <a:ext cx="5099328" cy="700445"/>
          </a:xfrm>
          <a:prstGeom prst="rect">
            <a:avLst/>
          </a:prstGeom>
          <a:noFill/>
          <a:ln/>
        </p:spPr>
        <p:txBody>
          <a:bodyPr wrap="square" lIns="0" tIns="0" rIns="0" bIns="0" rtlCol="0" anchor="t"/>
          <a:lstStyle/>
          <a:p>
            <a:pPr marL="0" indent="0" algn="l">
              <a:lnSpc>
                <a:spcPts val="1800"/>
              </a:lnSpc>
              <a:buNone/>
            </a:pP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Email is often how companies verify accounts, send important notices, and communicate with you about bills and services. Having it set up properly helps everything else work smoothly.</a:t>
            </a:r>
            <a:endParaRPr lang="en-US" sz="1100" dirty="0">
              <a:latin typeface="Arial" panose="020B0604020202020204" pitchFamily="34" charset="0"/>
            </a:endParaRPr>
          </a:p>
        </p:txBody>
      </p:sp>
      <p:sp>
        <p:nvSpPr>
          <p:cNvPr id="8" name="Shape 5"/>
          <p:cNvSpPr/>
          <p:nvPr/>
        </p:nvSpPr>
        <p:spPr>
          <a:xfrm>
            <a:off x="2037755" y="3242131"/>
            <a:ext cx="72985" cy="72985"/>
          </a:xfrm>
          <a:prstGeom prst="roundRect">
            <a:avLst>
              <a:gd name="adj" fmla="val 626430"/>
            </a:avLst>
          </a:prstGeom>
          <a:solidFill>
            <a:srgbClr val="84C1FA"/>
          </a:solidFill>
          <a:ln/>
        </p:spPr>
        <p:txBody>
          <a:bodyPr/>
          <a:lstStyle/>
          <a:p>
            <a:endParaRPr lang="en-US" dirty="0">
              <a:latin typeface="Arial" panose="020B0604020202020204" pitchFamily="34" charset="0"/>
            </a:endParaRPr>
          </a:p>
        </p:txBody>
      </p:sp>
      <p:sp>
        <p:nvSpPr>
          <p:cNvPr id="9" name="Text 6"/>
          <p:cNvSpPr/>
          <p:nvPr/>
        </p:nvSpPr>
        <p:spPr>
          <a:xfrm>
            <a:off x="2256711" y="3164562"/>
            <a:ext cx="1825109" cy="228124"/>
          </a:xfrm>
          <a:prstGeom prst="rect">
            <a:avLst/>
          </a:prstGeom>
          <a:noFill/>
          <a:ln/>
        </p:spPr>
        <p:txBody>
          <a:bodyPr wrap="none" lIns="0" tIns="0" rIns="0" bIns="0" rtlCol="0" anchor="t"/>
          <a:lstStyle/>
          <a:p>
            <a:pPr marL="0" indent="0" algn="l">
              <a:lnSpc>
                <a:spcPts val="1750"/>
              </a:lnSpc>
              <a:buNone/>
            </a:pPr>
            <a:r>
              <a:rPr lang="en-US" sz="1400" dirty="0">
                <a:solidFill>
                  <a:srgbClr val="1E3063"/>
                </a:solidFill>
                <a:latin typeface="Arial" panose="020B0604020202020204" pitchFamily="34" charset="0"/>
                <a:ea typeface="Instrument Sans Semi Bold" pitchFamily="34" charset="-122"/>
                <a:cs typeface="Arial" panose="020B0604020202020204" pitchFamily="34" charset="0"/>
              </a:rPr>
              <a:t>Bills and Statements</a:t>
            </a:r>
            <a:endParaRPr lang="en-US" sz="1400" dirty="0">
              <a:latin typeface="Arial" panose="020B0604020202020204" pitchFamily="34" charset="0"/>
            </a:endParaRPr>
          </a:p>
        </p:txBody>
      </p:sp>
      <p:sp>
        <p:nvSpPr>
          <p:cNvPr id="10" name="Text 7"/>
          <p:cNvSpPr/>
          <p:nvPr/>
        </p:nvSpPr>
        <p:spPr>
          <a:xfrm>
            <a:off x="2256711" y="3538657"/>
            <a:ext cx="4880372" cy="233482"/>
          </a:xfrm>
          <a:prstGeom prst="rect">
            <a:avLst/>
          </a:prstGeom>
          <a:noFill/>
          <a:ln/>
        </p:spPr>
        <p:txBody>
          <a:bodyPr wrap="none" lIns="0" tIns="0" rIns="0" bIns="0" rtlCol="0" anchor="t"/>
          <a:lstStyle/>
          <a:p>
            <a:pPr marL="0" indent="0" algn="l">
              <a:lnSpc>
                <a:spcPts val="1800"/>
              </a:lnSpc>
              <a:buNone/>
            </a:pP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Banks, utilities, and other services send important documents via email</a:t>
            </a:r>
            <a:endParaRPr lang="en-US" sz="1100" dirty="0">
              <a:latin typeface="Arial" panose="020B0604020202020204" pitchFamily="34" charset="0"/>
            </a:endParaRPr>
          </a:p>
        </p:txBody>
      </p:sp>
      <p:sp>
        <p:nvSpPr>
          <p:cNvPr id="11" name="Shape 8"/>
          <p:cNvSpPr/>
          <p:nvPr/>
        </p:nvSpPr>
        <p:spPr>
          <a:xfrm>
            <a:off x="2037755" y="4141649"/>
            <a:ext cx="72985" cy="72985"/>
          </a:xfrm>
          <a:prstGeom prst="roundRect">
            <a:avLst>
              <a:gd name="adj" fmla="val 626430"/>
            </a:avLst>
          </a:prstGeom>
          <a:solidFill>
            <a:srgbClr val="84C1FA"/>
          </a:solidFill>
          <a:ln/>
        </p:spPr>
        <p:txBody>
          <a:bodyPr/>
          <a:lstStyle/>
          <a:p>
            <a:endParaRPr lang="en-US" dirty="0">
              <a:latin typeface="Arial" panose="020B0604020202020204" pitchFamily="34" charset="0"/>
            </a:endParaRPr>
          </a:p>
        </p:txBody>
      </p:sp>
      <p:sp>
        <p:nvSpPr>
          <p:cNvPr id="12" name="Text 9"/>
          <p:cNvSpPr/>
          <p:nvPr/>
        </p:nvSpPr>
        <p:spPr>
          <a:xfrm>
            <a:off x="2256711" y="4064079"/>
            <a:ext cx="1825109" cy="228124"/>
          </a:xfrm>
          <a:prstGeom prst="rect">
            <a:avLst/>
          </a:prstGeom>
          <a:noFill/>
          <a:ln/>
        </p:spPr>
        <p:txBody>
          <a:bodyPr wrap="none" lIns="0" tIns="0" rIns="0" bIns="0" rtlCol="0" anchor="t"/>
          <a:lstStyle/>
          <a:p>
            <a:pPr marL="0" indent="0" algn="l">
              <a:lnSpc>
                <a:spcPts val="1750"/>
              </a:lnSpc>
              <a:buNone/>
            </a:pPr>
            <a:r>
              <a:rPr lang="en-US" sz="1400" dirty="0">
                <a:solidFill>
                  <a:srgbClr val="1E3063"/>
                </a:solidFill>
                <a:latin typeface="Arial" panose="020B0604020202020204" pitchFamily="34" charset="0"/>
                <a:ea typeface="Instrument Sans Semi Bold" pitchFamily="34" charset="-122"/>
                <a:cs typeface="Arial" panose="020B0604020202020204" pitchFamily="34" charset="0"/>
              </a:rPr>
              <a:t>App Recovery</a:t>
            </a:r>
            <a:endParaRPr lang="en-US" sz="1400" dirty="0">
              <a:latin typeface="Arial" panose="020B0604020202020204" pitchFamily="34" charset="0"/>
            </a:endParaRPr>
          </a:p>
        </p:txBody>
      </p:sp>
      <p:sp>
        <p:nvSpPr>
          <p:cNvPr id="13" name="Text 10"/>
          <p:cNvSpPr/>
          <p:nvPr/>
        </p:nvSpPr>
        <p:spPr>
          <a:xfrm>
            <a:off x="2256711" y="4438174"/>
            <a:ext cx="4880372" cy="466963"/>
          </a:xfrm>
          <a:prstGeom prst="rect">
            <a:avLst/>
          </a:prstGeom>
          <a:noFill/>
          <a:ln/>
        </p:spPr>
        <p:txBody>
          <a:bodyPr wrap="square" lIns="0" tIns="0" rIns="0" bIns="0" rtlCol="0" anchor="t"/>
          <a:lstStyle/>
          <a:p>
            <a:pPr marL="0" indent="0" algn="l">
              <a:lnSpc>
                <a:spcPts val="1800"/>
              </a:lnSpc>
              <a:buNone/>
            </a:pP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Many apps use email to verify your identity and help you recover passwords</a:t>
            </a:r>
            <a:endParaRPr lang="en-US" sz="1100" dirty="0">
              <a:latin typeface="Arial" panose="020B0604020202020204" pitchFamily="34" charset="0"/>
            </a:endParaRPr>
          </a:p>
        </p:txBody>
      </p:sp>
      <p:sp>
        <p:nvSpPr>
          <p:cNvPr id="14" name="Shape 11"/>
          <p:cNvSpPr/>
          <p:nvPr/>
        </p:nvSpPr>
        <p:spPr>
          <a:xfrm>
            <a:off x="2037755" y="5274647"/>
            <a:ext cx="72985" cy="72985"/>
          </a:xfrm>
          <a:prstGeom prst="roundRect">
            <a:avLst>
              <a:gd name="adj" fmla="val 626430"/>
            </a:avLst>
          </a:prstGeom>
          <a:solidFill>
            <a:srgbClr val="84C1FA"/>
          </a:solidFill>
          <a:ln/>
        </p:spPr>
        <p:txBody>
          <a:bodyPr/>
          <a:lstStyle/>
          <a:p>
            <a:endParaRPr lang="en-US" dirty="0">
              <a:latin typeface="Arial" panose="020B0604020202020204" pitchFamily="34" charset="0"/>
            </a:endParaRPr>
          </a:p>
        </p:txBody>
      </p:sp>
      <p:sp>
        <p:nvSpPr>
          <p:cNvPr id="15" name="Text 12"/>
          <p:cNvSpPr/>
          <p:nvPr/>
        </p:nvSpPr>
        <p:spPr>
          <a:xfrm>
            <a:off x="2256711" y="5197078"/>
            <a:ext cx="1825109" cy="228124"/>
          </a:xfrm>
          <a:prstGeom prst="rect">
            <a:avLst/>
          </a:prstGeom>
          <a:noFill/>
          <a:ln/>
        </p:spPr>
        <p:txBody>
          <a:bodyPr wrap="none" lIns="0" tIns="0" rIns="0" bIns="0" rtlCol="0" anchor="t"/>
          <a:lstStyle/>
          <a:p>
            <a:pPr marL="0" indent="0" algn="l">
              <a:lnSpc>
                <a:spcPts val="1750"/>
              </a:lnSpc>
              <a:buNone/>
            </a:pPr>
            <a:r>
              <a:rPr lang="en-US" sz="1400" dirty="0">
                <a:solidFill>
                  <a:srgbClr val="1E3063"/>
                </a:solidFill>
                <a:latin typeface="Arial" panose="020B0604020202020204" pitchFamily="34" charset="0"/>
                <a:ea typeface="Instrument Sans Semi Bold" pitchFamily="34" charset="-122"/>
                <a:cs typeface="Arial" panose="020B0604020202020204" pitchFamily="34" charset="0"/>
              </a:rPr>
              <a:t>Family Messages</a:t>
            </a:r>
            <a:endParaRPr lang="en-US" sz="1400" dirty="0">
              <a:latin typeface="Arial" panose="020B0604020202020204" pitchFamily="34" charset="0"/>
            </a:endParaRPr>
          </a:p>
        </p:txBody>
      </p:sp>
      <p:sp>
        <p:nvSpPr>
          <p:cNvPr id="16" name="Text 13"/>
          <p:cNvSpPr/>
          <p:nvPr/>
        </p:nvSpPr>
        <p:spPr>
          <a:xfrm>
            <a:off x="2256711" y="5571173"/>
            <a:ext cx="4880372" cy="233482"/>
          </a:xfrm>
          <a:prstGeom prst="rect">
            <a:avLst/>
          </a:prstGeom>
          <a:noFill/>
          <a:ln/>
        </p:spPr>
        <p:txBody>
          <a:bodyPr wrap="none" lIns="0" tIns="0" rIns="0" bIns="0" rtlCol="0" anchor="t"/>
          <a:lstStyle/>
          <a:p>
            <a:pPr marL="0" indent="0" algn="l">
              <a:lnSpc>
                <a:spcPts val="1800"/>
              </a:lnSpc>
              <a:buNone/>
            </a:pP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Email remains a reliable way to stay in touch with loved ones</a:t>
            </a:r>
            <a:endParaRPr lang="en-US" sz="1100" dirty="0">
              <a:latin typeface="Arial" panose="020B0604020202020204" pitchFamily="34" charset="0"/>
            </a:endParaRPr>
          </a:p>
        </p:txBody>
      </p:sp>
      <p:sp>
        <p:nvSpPr>
          <p:cNvPr id="17" name="Shape 14"/>
          <p:cNvSpPr/>
          <p:nvPr/>
        </p:nvSpPr>
        <p:spPr>
          <a:xfrm>
            <a:off x="2037755" y="5968841"/>
            <a:ext cx="5099328" cy="1461254"/>
          </a:xfrm>
          <a:prstGeom prst="roundRect">
            <a:avLst>
              <a:gd name="adj" fmla="val 8993"/>
            </a:avLst>
          </a:prstGeom>
          <a:solidFill>
            <a:srgbClr val="B5DAFC"/>
          </a:solidFill>
          <a:ln/>
        </p:spPr>
        <p:txBody>
          <a:bodyPr/>
          <a:lstStyle/>
          <a:p>
            <a:endParaRPr lang="en-US" dirty="0">
              <a:latin typeface="Arial" panose="020B0604020202020204" pitchFamily="34" charset="0"/>
            </a:endParaRPr>
          </a:p>
        </p:txBody>
      </p:sp>
      <p:pic>
        <p:nvPicPr>
          <p:cNvPr id="18" name="Image 1" descr="preencoded.png"/>
          <p:cNvPicPr>
            <a:picLocks noChangeAspect="1"/>
          </p:cNvPicPr>
          <p:nvPr/>
        </p:nvPicPr>
        <p:blipFill>
          <a:blip r:embed="rId5"/>
          <a:stretch>
            <a:fillRect/>
          </a:stretch>
        </p:blipFill>
        <p:spPr>
          <a:xfrm>
            <a:off x="2183725" y="6166842"/>
            <a:ext cx="228124" cy="182404"/>
          </a:xfrm>
          <a:prstGeom prst="rect">
            <a:avLst/>
          </a:prstGeom>
        </p:spPr>
      </p:pic>
      <p:sp>
        <p:nvSpPr>
          <p:cNvPr id="19" name="Text 15"/>
          <p:cNvSpPr/>
          <p:nvPr/>
        </p:nvSpPr>
        <p:spPr>
          <a:xfrm>
            <a:off x="2557820" y="6151245"/>
            <a:ext cx="2488168" cy="228124"/>
          </a:xfrm>
          <a:prstGeom prst="rect">
            <a:avLst/>
          </a:prstGeom>
          <a:noFill/>
          <a:ln/>
        </p:spPr>
        <p:txBody>
          <a:bodyPr wrap="none" lIns="0" tIns="0" rIns="0" bIns="0" rtlCol="0" anchor="t"/>
          <a:lstStyle/>
          <a:p>
            <a:pPr marL="0" indent="0" algn="l">
              <a:lnSpc>
                <a:spcPts val="1750"/>
              </a:lnSpc>
              <a:buNone/>
            </a:pPr>
            <a:r>
              <a:rPr lang="en-US" sz="1400" dirty="0">
                <a:solidFill>
                  <a:srgbClr val="000000"/>
                </a:solidFill>
                <a:latin typeface="Arial" panose="020B0604020202020204" pitchFamily="34" charset="0"/>
                <a:ea typeface="Instrument Sans Semi Bold" pitchFamily="34" charset="-122"/>
                <a:cs typeface="Arial" panose="020B0604020202020204" pitchFamily="34" charset="0"/>
              </a:rPr>
              <a:t>Opening Email Is Always Safe</a:t>
            </a:r>
            <a:endParaRPr lang="en-US" sz="1400" dirty="0">
              <a:latin typeface="Arial" panose="020B0604020202020204" pitchFamily="34" charset="0"/>
            </a:endParaRPr>
          </a:p>
        </p:txBody>
      </p:sp>
      <p:sp>
        <p:nvSpPr>
          <p:cNvPr id="20" name="Text 16"/>
          <p:cNvSpPr/>
          <p:nvPr/>
        </p:nvSpPr>
        <p:spPr>
          <a:xfrm>
            <a:off x="2557820" y="6525339"/>
            <a:ext cx="4433292" cy="700445"/>
          </a:xfrm>
          <a:prstGeom prst="rect">
            <a:avLst/>
          </a:prstGeom>
          <a:noFill/>
          <a:ln/>
        </p:spPr>
        <p:txBody>
          <a:bodyPr wrap="square" lIns="0" tIns="0" rIns="0" bIns="0" rtlCol="0" anchor="t"/>
          <a:lstStyle/>
          <a:p>
            <a:pPr marL="0" indent="0" algn="l">
              <a:lnSpc>
                <a:spcPts val="1800"/>
              </a:lnSpc>
              <a:buNone/>
            </a:pPr>
            <a:r>
              <a:rPr lang="en-US" sz="1100" dirty="0">
                <a:solidFill>
                  <a:srgbClr val="000000"/>
                </a:solidFill>
                <a:latin typeface="Arial" panose="020B0604020202020204" pitchFamily="34" charset="0"/>
                <a:ea typeface="Instrument Sans Medium" pitchFamily="34" charset="-122"/>
                <a:cs typeface="Arial" panose="020B0604020202020204" pitchFamily="34" charset="0"/>
              </a:rPr>
              <a:t>You can't harm your iPhone just by opening and reading an email. The danger comes from clicking suspicious links or downloading unexpected attachments — but we'll cover that together.</a:t>
            </a:r>
            <a:endParaRPr lang="en-US" sz="1100" dirty="0">
              <a:latin typeface="Arial" panose="020B0604020202020204" pitchFamily="34" charset="0"/>
            </a:endParaRPr>
          </a:p>
        </p:txBody>
      </p:sp>
      <p:pic>
        <p:nvPicPr>
          <p:cNvPr id="23" name="Picture 22">
            <a:extLst>
              <a:ext uri="{FF2B5EF4-FFF2-40B4-BE49-F238E27FC236}">
                <a16:creationId xmlns:a16="http://schemas.microsoft.com/office/drawing/2014/main" id="{BCFED756-15D3-F9E1-A385-F8CF8F030811}"/>
              </a:ext>
            </a:extLst>
          </p:cNvPr>
          <p:cNvPicPr>
            <a:picLocks noChangeAspect="1"/>
          </p:cNvPicPr>
          <p:nvPr/>
        </p:nvPicPr>
        <p:blipFill>
          <a:blip r:embed="rId6"/>
          <a:stretch>
            <a:fillRect/>
          </a:stretch>
        </p:blipFill>
        <p:spPr>
          <a:xfrm>
            <a:off x="9482771" y="635198"/>
            <a:ext cx="3109874" cy="692961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523300"/>
            <a:ext cx="5600975" cy="7149947"/>
          </a:xfrm>
          <a:prstGeom prst="rect">
            <a:avLst/>
          </a:prstGeom>
        </p:spPr>
      </p:pic>
      <p:sp>
        <p:nvSpPr>
          <p:cNvPr id="3" name="Text 0"/>
          <p:cNvSpPr/>
          <p:nvPr/>
        </p:nvSpPr>
        <p:spPr>
          <a:xfrm>
            <a:off x="793790" y="3804761"/>
            <a:ext cx="6833830"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Module 5 — FaceTime &amp; Apps</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568178"/>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21</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2957632"/>
            <a:ext cx="6503432"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What FaceTime Is (and Isn't)</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Shape 2"/>
          <p:cNvSpPr/>
          <p:nvPr/>
        </p:nvSpPr>
        <p:spPr>
          <a:xfrm>
            <a:off x="793790" y="3875365"/>
            <a:ext cx="6422231" cy="768787"/>
          </a:xfrm>
          <a:prstGeom prst="roundRect">
            <a:avLst>
              <a:gd name="adj" fmla="val 23235"/>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 3"/>
          <p:cNvSpPr/>
          <p:nvPr/>
        </p:nvSpPr>
        <p:spPr>
          <a:xfrm>
            <a:off x="992148" y="4073723"/>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Video &amp; audio calls</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hape 4"/>
          <p:cNvSpPr/>
          <p:nvPr/>
        </p:nvSpPr>
        <p:spPr>
          <a:xfrm>
            <a:off x="7414379" y="3875365"/>
            <a:ext cx="6422231" cy="768787"/>
          </a:xfrm>
          <a:prstGeom prst="roundRect">
            <a:avLst>
              <a:gd name="adj" fmla="val 23235"/>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 5"/>
          <p:cNvSpPr/>
          <p:nvPr/>
        </p:nvSpPr>
        <p:spPr>
          <a:xfrm>
            <a:off x="7612737" y="4073723"/>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Apple devices only</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 6"/>
          <p:cNvSpPr/>
          <p:nvPr/>
        </p:nvSpPr>
        <p:spPr>
          <a:xfrm>
            <a:off x="892968" y="4941807"/>
            <a:ext cx="13042821" cy="793909"/>
          </a:xfrm>
          <a:prstGeom prst="rect">
            <a:avLst/>
          </a:prstGeom>
          <a:noFill/>
          <a:ln/>
        </p:spPr>
        <p:txBody>
          <a:bodyPr wrap="squar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523301"/>
            <a:ext cx="5760720" cy="7100372"/>
          </a:xfrm>
          <a:prstGeom prst="rect">
            <a:avLst/>
          </a:prstGeom>
        </p:spPr>
      </p:pic>
      <p:sp>
        <p:nvSpPr>
          <p:cNvPr id="3" name="Text 0"/>
          <p:cNvSpPr/>
          <p:nvPr/>
        </p:nvSpPr>
        <p:spPr>
          <a:xfrm>
            <a:off x="6280190" y="1886069"/>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22</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1"/>
          <p:cNvSpPr/>
          <p:nvPr/>
        </p:nvSpPr>
        <p:spPr>
          <a:xfrm>
            <a:off x="6280190" y="2275523"/>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Using FaceTime</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hape 2"/>
          <p:cNvSpPr/>
          <p:nvPr/>
        </p:nvSpPr>
        <p:spPr>
          <a:xfrm>
            <a:off x="6280190" y="3193256"/>
            <a:ext cx="446484" cy="446484"/>
          </a:xfrm>
          <a:prstGeom prst="roundRect">
            <a:avLst>
              <a:gd name="adj" fmla="val 40008"/>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3"/>
          <p:cNvSpPr/>
          <p:nvPr/>
        </p:nvSpPr>
        <p:spPr>
          <a:xfrm>
            <a:off x="6925032" y="3230404"/>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Start a call</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hape 4"/>
          <p:cNvSpPr/>
          <p:nvPr/>
        </p:nvSpPr>
        <p:spPr>
          <a:xfrm>
            <a:off x="6280190" y="4036576"/>
            <a:ext cx="446484" cy="446484"/>
          </a:xfrm>
          <a:prstGeom prst="roundRect">
            <a:avLst>
              <a:gd name="adj" fmla="val 40008"/>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 5"/>
          <p:cNvSpPr/>
          <p:nvPr/>
        </p:nvSpPr>
        <p:spPr>
          <a:xfrm>
            <a:off x="6925032" y="4073723"/>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Answer a call</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Shape 6"/>
          <p:cNvSpPr/>
          <p:nvPr/>
        </p:nvSpPr>
        <p:spPr>
          <a:xfrm>
            <a:off x="6280190" y="4879896"/>
            <a:ext cx="446484" cy="446484"/>
          </a:xfrm>
          <a:prstGeom prst="roundRect">
            <a:avLst>
              <a:gd name="adj" fmla="val 40008"/>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 7"/>
          <p:cNvSpPr/>
          <p:nvPr/>
        </p:nvSpPr>
        <p:spPr>
          <a:xfrm>
            <a:off x="6925032" y="4917043"/>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Camera optional</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Text 8"/>
          <p:cNvSpPr/>
          <p:nvPr/>
        </p:nvSpPr>
        <p:spPr>
          <a:xfrm>
            <a:off x="6280190" y="5549622"/>
            <a:ext cx="7556421" cy="793909"/>
          </a:xfrm>
          <a:prstGeom prst="rect">
            <a:avLst/>
          </a:prstGeom>
          <a:noFill/>
          <a:ln/>
        </p:spPr>
        <p:txBody>
          <a:bodyPr wrap="squar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556352"/>
            <a:ext cx="5578942" cy="7111388"/>
          </a:xfrm>
          <a:prstGeom prst="rect">
            <a:avLst/>
          </a:prstGeom>
        </p:spPr>
      </p:pic>
      <p:sp>
        <p:nvSpPr>
          <p:cNvPr id="3" name="Text 0"/>
          <p:cNvSpPr/>
          <p:nvPr/>
        </p:nvSpPr>
        <p:spPr>
          <a:xfrm>
            <a:off x="793790" y="2669977"/>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23</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1"/>
          <p:cNvSpPr/>
          <p:nvPr/>
        </p:nvSpPr>
        <p:spPr>
          <a:xfrm>
            <a:off x="793790" y="3059430"/>
            <a:ext cx="5785485"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The App Store Explained</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 2"/>
          <p:cNvSpPr/>
          <p:nvPr/>
        </p:nvSpPr>
        <p:spPr>
          <a:xfrm>
            <a:off x="793790" y="4175522"/>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540AD"/>
                </a:solidFill>
                <a:effectLst/>
                <a:uLnTx/>
                <a:uFillTx/>
                <a:latin typeface="Arial" panose="020B0604020202020204" pitchFamily="34" charset="0"/>
                <a:ea typeface="Instrument Sans Semi Bold" pitchFamily="34" charset="-122"/>
                <a:cs typeface="Arial" panose="020B0604020202020204" pitchFamily="34" charset="0"/>
              </a:rPr>
              <a:t>Official app source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3"/>
          <p:cNvSpPr/>
          <p:nvPr/>
        </p:nvSpPr>
        <p:spPr>
          <a:xfrm>
            <a:off x="793790" y="4745950"/>
            <a:ext cx="3536156"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Apps should only come from the App Store.</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 4"/>
          <p:cNvSpPr/>
          <p:nvPr/>
        </p:nvSpPr>
        <p:spPr>
          <a:xfrm>
            <a:off x="4821674" y="4175522"/>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5000"/>
                </a:solidFill>
                <a:effectLst/>
                <a:uLnTx/>
                <a:uFillTx/>
                <a:latin typeface="Arial" panose="020B0604020202020204" pitchFamily="34" charset="0"/>
                <a:ea typeface="Instrument Sans Semi Bold" pitchFamily="34" charset="-122"/>
                <a:cs typeface="Arial" panose="020B0604020202020204" pitchFamily="34" charset="0"/>
              </a:rPr>
              <a:t>Avoid pop-ups</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 5"/>
          <p:cNvSpPr/>
          <p:nvPr/>
        </p:nvSpPr>
        <p:spPr>
          <a:xfrm>
            <a:off x="4821674" y="4745950"/>
            <a:ext cx="3536156"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Pop-ups asking you to download software should be ignored.</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437924"/>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24</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2827377"/>
            <a:ext cx="5956697"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Downloading Apps Safely</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2"/>
          <p:cNvSpPr/>
          <p:nvPr/>
        </p:nvSpPr>
        <p:spPr>
          <a:xfrm>
            <a:off x="793790" y="3745111"/>
            <a:ext cx="198358" cy="248007"/>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Light" pitchFamily="34" charset="-122"/>
                <a:cs typeface="Arial" panose="020B0604020202020204" pitchFamily="34" charset="0"/>
              </a:rPr>
              <a:t>01</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hape 3"/>
          <p:cNvSpPr/>
          <p:nvPr/>
        </p:nvSpPr>
        <p:spPr>
          <a:xfrm>
            <a:off x="793790" y="4059436"/>
            <a:ext cx="6422231" cy="22860"/>
          </a:xfrm>
          <a:prstGeom prst="rect">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4"/>
          <p:cNvSpPr/>
          <p:nvPr/>
        </p:nvSpPr>
        <p:spPr>
          <a:xfrm>
            <a:off x="793790" y="4204335"/>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Tap Get</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 5"/>
          <p:cNvSpPr/>
          <p:nvPr/>
        </p:nvSpPr>
        <p:spPr>
          <a:xfrm>
            <a:off x="7414379" y="3745111"/>
            <a:ext cx="198358" cy="248007"/>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Light" pitchFamily="34" charset="-122"/>
                <a:cs typeface="Arial" panose="020B0604020202020204" pitchFamily="34" charset="0"/>
              </a:rPr>
              <a:t>02</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hape 6"/>
          <p:cNvSpPr/>
          <p:nvPr/>
        </p:nvSpPr>
        <p:spPr>
          <a:xfrm>
            <a:off x="7414379" y="4059436"/>
            <a:ext cx="6422231" cy="22860"/>
          </a:xfrm>
          <a:prstGeom prst="rect">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 7"/>
          <p:cNvSpPr/>
          <p:nvPr/>
        </p:nvSpPr>
        <p:spPr>
          <a:xfrm>
            <a:off x="7414379" y="4204335"/>
            <a:ext cx="3364944"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Use Face ID or password</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Shape 8"/>
          <p:cNvSpPr/>
          <p:nvPr/>
        </p:nvSpPr>
        <p:spPr>
          <a:xfrm>
            <a:off x="793790" y="4948476"/>
            <a:ext cx="13042821" cy="843201"/>
          </a:xfrm>
          <a:prstGeom prst="roundRect">
            <a:avLst>
              <a:gd name="adj" fmla="val 21184"/>
            </a:avLst>
          </a:prstGeom>
          <a:solidFill>
            <a:srgbClr val="B5DAF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1" name="Image 0" descr="preencoded.png"/>
          <p:cNvPicPr>
            <a:picLocks noChangeAspect="1"/>
          </p:cNvPicPr>
          <p:nvPr/>
        </p:nvPicPr>
        <p:blipFill>
          <a:blip r:embed="rId3"/>
          <a:stretch>
            <a:fillRect/>
          </a:stretch>
        </p:blipFill>
        <p:spPr>
          <a:xfrm>
            <a:off x="992148" y="5243751"/>
            <a:ext cx="248007" cy="198358"/>
          </a:xfrm>
          <a:prstGeom prst="rect">
            <a:avLst/>
          </a:prstGeom>
        </p:spPr>
      </p:pic>
      <p:sp>
        <p:nvSpPr>
          <p:cNvPr id="12" name="Text 9"/>
          <p:cNvSpPr/>
          <p:nvPr/>
        </p:nvSpPr>
        <p:spPr>
          <a:xfrm>
            <a:off x="1438513" y="5196364"/>
            <a:ext cx="12199739"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000000"/>
                </a:solidFill>
                <a:effectLst/>
                <a:uLnTx/>
                <a:uFillTx/>
                <a:latin typeface="Arial" panose="020B0604020202020204" pitchFamily="34" charset="0"/>
                <a:ea typeface="Instrument Sans Medium" pitchFamily="34" charset="-122"/>
                <a:cs typeface="Arial" panose="020B0604020202020204" pitchFamily="34" charset="0"/>
              </a:rPr>
              <a:t>Face ID and passwords prevent accidental or unwanted downloads.</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676882"/>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25</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3066336"/>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Managing Apps</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Shape 2"/>
          <p:cNvSpPr/>
          <p:nvPr/>
        </p:nvSpPr>
        <p:spPr>
          <a:xfrm>
            <a:off x="793790" y="3984069"/>
            <a:ext cx="6422231" cy="1568648"/>
          </a:xfrm>
          <a:prstGeom prst="roundRect">
            <a:avLst>
              <a:gd name="adj" fmla="val 11387"/>
            </a:avLst>
          </a:prstGeom>
          <a:solidFill>
            <a:srgbClr val="FFFFFF"/>
          </a:solidFill>
          <a:ln w="22860">
            <a:solidFill>
              <a:srgbClr val="B4CCE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 3"/>
          <p:cNvSpPr/>
          <p:nvPr/>
        </p:nvSpPr>
        <p:spPr>
          <a:xfrm>
            <a:off x="1015008" y="4205288"/>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Apps move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4"/>
          <p:cNvSpPr/>
          <p:nvPr/>
        </p:nvSpPr>
        <p:spPr>
          <a:xfrm>
            <a:off x="1015008" y="4696420"/>
            <a:ext cx="5979795"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Apps don't usually disappear — they move.</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hape 5"/>
          <p:cNvSpPr/>
          <p:nvPr/>
        </p:nvSpPr>
        <p:spPr>
          <a:xfrm>
            <a:off x="7414379" y="3984069"/>
            <a:ext cx="6422231" cy="1568648"/>
          </a:xfrm>
          <a:prstGeom prst="roundRect">
            <a:avLst>
              <a:gd name="adj" fmla="val 11387"/>
            </a:avLst>
          </a:prstGeom>
          <a:solidFill>
            <a:srgbClr val="FFFFFF"/>
          </a:solidFill>
          <a:ln w="22860">
            <a:solidFill>
              <a:srgbClr val="B4CCE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 6"/>
          <p:cNvSpPr/>
          <p:nvPr/>
        </p:nvSpPr>
        <p:spPr>
          <a:xfrm>
            <a:off x="7635597" y="4205288"/>
            <a:ext cx="3060502"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Deleting removes app</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 7"/>
          <p:cNvSpPr/>
          <p:nvPr/>
        </p:nvSpPr>
        <p:spPr>
          <a:xfrm>
            <a:off x="7635597" y="4696420"/>
            <a:ext cx="5979795"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Deleting removes them completely, so it's okay to pause and ask first.</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3F560-C151-EE3E-D0FE-1CE483E3221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E8BA4AF-7E63-C6B9-C975-D9E1B1384590}"/>
              </a:ext>
            </a:extLst>
          </p:cNvPr>
          <p:cNvSpPr/>
          <p:nvPr/>
        </p:nvSpPr>
        <p:spPr>
          <a:xfrm>
            <a:off x="868970" y="2082046"/>
            <a:ext cx="2494360" cy="311706"/>
          </a:xfrm>
          <a:prstGeom prst="rect">
            <a:avLst/>
          </a:prstGeom>
          <a:noFill/>
          <a:ln/>
        </p:spPr>
        <p:txBody>
          <a:bodyPr wrap="none" lIns="0" tIns="0" rIns="0" bIns="0" rtlCol="0" anchor="t"/>
          <a:lstStyle/>
          <a:p>
            <a:pPr marL="0" marR="0" lvl="0" indent="0" algn="l" defTabSz="914364" rtl="0" eaLnBrk="1" fontAlgn="auto" latinLnBrk="0" hangingPunct="1">
              <a:lnSpc>
                <a:spcPts val="245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E2841">
                  <a:lumMod val="75000"/>
                  <a:lumOff val="25000"/>
                </a:srgbClr>
              </a:solidFill>
              <a:effectLst/>
              <a:uLnTx/>
              <a:uFillTx/>
              <a:latin typeface="Arial" panose="020B0604020202020204" pitchFamily="34" charset="0"/>
              <a:ea typeface="+mn-ea"/>
              <a:cs typeface="+mn-cs"/>
            </a:endParaRPr>
          </a:p>
        </p:txBody>
      </p:sp>
      <p:sp>
        <p:nvSpPr>
          <p:cNvPr id="3" name="Text 1">
            <a:extLst>
              <a:ext uri="{FF2B5EF4-FFF2-40B4-BE49-F238E27FC236}">
                <a16:creationId xmlns:a16="http://schemas.microsoft.com/office/drawing/2014/main" id="{1488CD8E-FBD6-92DD-E75A-B3D5EEA90642}"/>
              </a:ext>
            </a:extLst>
          </p:cNvPr>
          <p:cNvSpPr/>
          <p:nvPr/>
        </p:nvSpPr>
        <p:spPr>
          <a:xfrm>
            <a:off x="810727" y="2788397"/>
            <a:ext cx="13113782" cy="2494360"/>
          </a:xfrm>
          <a:prstGeom prst="rect">
            <a:avLst/>
          </a:prstGeom>
          <a:noFill/>
          <a:ln/>
        </p:spPr>
        <p:txBody>
          <a:bodyPr wrap="square" lIns="0" tIns="0" rIns="0" bIns="0" rtlCol="0" anchor="t"/>
          <a:lstStyle/>
          <a:p>
            <a:pPr marL="0" marR="0" lvl="0" indent="0" algn="l" defTabSz="914364" rtl="0" eaLnBrk="1" fontAlgn="auto" latinLnBrk="0" hangingPunct="1">
              <a:lnSpc>
                <a:spcPts val="97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Barlow Bold" pitchFamily="34" charset="-122"/>
                <a:cs typeface="Arial" panose="020B0604020202020204" pitchFamily="34" charset="0"/>
              </a:rPr>
              <a:t>Welcome, Cromwell Senior Center (CSC) Members</a:t>
            </a:r>
            <a:endParaRPr kumimoji="0" lang="en-US" sz="4000" b="0"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mn-ea"/>
              <a:cs typeface="+mn-cs"/>
            </a:endParaRPr>
          </a:p>
        </p:txBody>
      </p:sp>
      <p:sp>
        <p:nvSpPr>
          <p:cNvPr id="4" name="Text 2">
            <a:extLst>
              <a:ext uri="{FF2B5EF4-FFF2-40B4-BE49-F238E27FC236}">
                <a16:creationId xmlns:a16="http://schemas.microsoft.com/office/drawing/2014/main" id="{2454EF6C-07A6-AFA6-1F29-C93322CF6F0F}"/>
              </a:ext>
            </a:extLst>
          </p:cNvPr>
          <p:cNvSpPr/>
          <p:nvPr/>
        </p:nvSpPr>
        <p:spPr>
          <a:xfrm>
            <a:off x="810727" y="4535129"/>
            <a:ext cx="13113782" cy="379096"/>
          </a:xfrm>
          <a:prstGeom prst="rect">
            <a:avLst/>
          </a:prstGeom>
          <a:noFill/>
          <a:ln/>
        </p:spPr>
        <p:txBody>
          <a:bodyPr wrap="none" lIns="0" tIns="0" rIns="0" bIns="0" rtlCol="0" anchor="t"/>
          <a:lstStyle/>
          <a:p>
            <a:pPr marL="0" marR="0" lvl="0" indent="0" algn="l" defTabSz="914364" rtl="0" eaLnBrk="1" fontAlgn="auto" latinLnBrk="0" hangingPunct="1">
              <a:lnSpc>
                <a:spcPts val="295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84653"/>
                </a:solidFill>
                <a:effectLst/>
                <a:uLnTx/>
                <a:uFillTx/>
                <a:latin typeface="Arial" panose="020B0604020202020204" pitchFamily="34" charset="0"/>
                <a:ea typeface="Montserrat" pitchFamily="34" charset="-122"/>
                <a:cs typeface="Arial" panose="020B0604020202020204" pitchFamily="34" charset="0"/>
              </a:rPr>
              <a:t>A friendly, practical introduction to iPhone 101 – Part 3</a:t>
            </a:r>
          </a:p>
          <a:p>
            <a:pPr marL="0" marR="0" lvl="0" indent="0" algn="l" defTabSz="914364" rtl="0" eaLnBrk="1" fontAlgn="auto" latinLnBrk="0" hangingPunct="1">
              <a:lnSpc>
                <a:spcPts val="295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384653"/>
              </a:solidFill>
              <a:effectLst/>
              <a:uLnTx/>
              <a:uFillTx/>
              <a:latin typeface="Arial" panose="020B0604020202020204" pitchFamily="34" charset="0"/>
              <a:ea typeface="Montserrat" pitchFamily="34" charset="-122"/>
              <a:cs typeface="Arial" panose="020B0604020202020204" pitchFamily="34" charset="0"/>
            </a:endParaRPr>
          </a:p>
          <a:p>
            <a:pPr marL="0" marR="0" lvl="0" indent="0" algn="l" defTabSz="914364" rtl="0" eaLnBrk="1" fontAlgn="auto" latinLnBrk="0" hangingPunct="1">
              <a:lnSpc>
                <a:spcPts val="295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84653"/>
                </a:solidFill>
                <a:effectLst/>
                <a:uLnTx/>
                <a:uFillTx/>
                <a:latin typeface="Arial" panose="020B0604020202020204" pitchFamily="34" charset="0"/>
                <a:ea typeface="Montserrat" pitchFamily="34" charset="-122"/>
                <a:cs typeface="Arial" panose="020B0604020202020204" pitchFamily="34" charset="0"/>
              </a:rPr>
              <a:t>— no jargon, no pressure, and no tests!</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0684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539827"/>
            <a:ext cx="5606484" cy="7167686"/>
          </a:xfrm>
          <a:prstGeom prst="rect">
            <a:avLst/>
          </a:prstGeom>
        </p:spPr>
      </p:pic>
      <p:sp>
        <p:nvSpPr>
          <p:cNvPr id="3" name="Text 0"/>
          <p:cNvSpPr/>
          <p:nvPr/>
        </p:nvSpPr>
        <p:spPr>
          <a:xfrm>
            <a:off x="793790" y="2440305"/>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26</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1"/>
          <p:cNvSpPr/>
          <p:nvPr/>
        </p:nvSpPr>
        <p:spPr>
          <a:xfrm>
            <a:off x="793790" y="3048119"/>
            <a:ext cx="6847284" cy="855821"/>
          </a:xfrm>
          <a:prstGeom prst="rect">
            <a:avLst/>
          </a:prstGeom>
          <a:noFill/>
          <a:ln/>
        </p:spPr>
        <p:txBody>
          <a:bodyPr wrap="none" lIns="0" tIns="0" rIns="0" bIns="0" rtlCol="0" anchor="t"/>
          <a:lstStyle/>
          <a:p>
            <a:pPr marL="0" marR="0" lvl="0" indent="0" algn="l" defTabSz="914400" rtl="0" eaLnBrk="1" fontAlgn="auto" latinLnBrk="0" hangingPunct="1">
              <a:lnSpc>
                <a:spcPts val="6700"/>
              </a:lnSpc>
              <a:spcBef>
                <a:spcPts val="0"/>
              </a:spcBef>
              <a:spcAft>
                <a:spcPts val="0"/>
              </a:spcAft>
              <a:buClrTx/>
              <a:buSzTx/>
              <a:buFontTx/>
              <a:buNone/>
              <a:tabLst/>
              <a:defRPr/>
            </a:pPr>
            <a:r>
              <a:rPr kumimoji="0" lang="en-US" sz="5350" b="0"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Instrument Sans Semi Bold" pitchFamily="34" charset="-122"/>
                <a:cs typeface="Arial" panose="020B0604020202020204" pitchFamily="34" charset="0"/>
              </a:rPr>
              <a:t>App Confidence Rule</a:t>
            </a:r>
            <a:endParaRPr kumimoji="0" lang="en-US" sz="5350" b="0"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mn-cs"/>
            </a:endParaRPr>
          </a:p>
        </p:txBody>
      </p:sp>
      <p:sp>
        <p:nvSpPr>
          <p:cNvPr id="5" name="Text 2"/>
          <p:cNvSpPr/>
          <p:nvPr/>
        </p:nvSpPr>
        <p:spPr>
          <a:xfrm>
            <a:off x="793790" y="4201597"/>
            <a:ext cx="5153382" cy="496133"/>
          </a:xfrm>
          <a:prstGeom prst="rect">
            <a:avLst/>
          </a:prstGeom>
          <a:noFill/>
          <a:ln/>
        </p:spPr>
        <p:txBody>
          <a:bodyPr wrap="none" lIns="0" tIns="0" rIns="0" bIns="0" rtlCol="0" anchor="t"/>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Fewer apps = less confusion</a:t>
            </a:r>
            <a:endParaRPr kumimoji="0" lang="en-US" sz="3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3"/>
          <p:cNvSpPr/>
          <p:nvPr/>
        </p:nvSpPr>
        <p:spPr>
          <a:xfrm>
            <a:off x="793790" y="4995386"/>
            <a:ext cx="7556421" cy="793909"/>
          </a:xfrm>
          <a:prstGeom prst="rect">
            <a:avLst/>
          </a:prstGeom>
          <a:noFill/>
          <a:ln/>
        </p:spPr>
        <p:txBody>
          <a:bodyPr wrap="squar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035737"/>
            <a:ext cx="9923621" cy="1240393"/>
          </a:xfrm>
          <a:prstGeom prst="rect">
            <a:avLst/>
          </a:prstGeom>
          <a:noFill/>
          <a:ln/>
        </p:spPr>
        <p:txBody>
          <a:bodyPr wrap="none" lIns="0" tIns="0" rIns="0" bIns="0" rtlCol="0" anchor="t"/>
          <a:lstStyle/>
          <a:p>
            <a:pPr marL="0" marR="0" lvl="0" indent="0" algn="l" defTabSz="914400" rtl="0" eaLnBrk="1" fontAlgn="auto" latinLnBrk="0" hangingPunct="1">
              <a:lnSpc>
                <a:spcPts val="9750"/>
              </a:lnSpc>
              <a:spcBef>
                <a:spcPts val="0"/>
              </a:spcBef>
              <a:spcAft>
                <a:spcPts val="0"/>
              </a:spcAft>
              <a:buClrTx/>
              <a:buSzTx/>
              <a:buFontTx/>
              <a:buNone/>
              <a:tabLst/>
              <a:defRPr/>
            </a:pPr>
            <a:r>
              <a:rPr kumimoji="0" lang="en-US" sz="780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Module 6</a:t>
            </a:r>
            <a:endParaRPr kumimoji="0" lang="en-US" sz="7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4573786"/>
            <a:ext cx="5035272"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Accessibility &amp; Safety</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932384" y="409456"/>
            <a:ext cx="1861661" cy="232767"/>
          </a:xfrm>
          <a:prstGeom prst="rect">
            <a:avLst/>
          </a:prstGeom>
          <a:noFill/>
          <a:ln/>
        </p:spPr>
        <p:txBody>
          <a:bodyPr wrap="none" lIns="0" tIns="0" rIns="0" bIns="0" rtlCol="0" anchor="t"/>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27</a:t>
            </a:r>
            <a:endParaRPr kumimoji="0" lang="en-US" sz="14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1932384" y="701754"/>
            <a:ext cx="5587603" cy="465296"/>
          </a:xfrm>
          <a:prstGeom prst="rect">
            <a:avLst/>
          </a:prstGeom>
          <a:noFill/>
          <a:ln/>
        </p:spPr>
        <p:txBody>
          <a:bodyPr wrap="none" lIns="0" tIns="0" rIns="0" bIns="0" rtlCol="0" anchor="t"/>
          <a:lstStyle/>
          <a:p>
            <a:pPr marL="0" marR="0" lvl="0" indent="0" algn="l" defTabSz="914400" rtl="0" eaLnBrk="1" fontAlgn="auto" latinLnBrk="0" hangingPunct="1">
              <a:lnSpc>
                <a:spcPts val="365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Making the iPhone Easier to See</a:t>
            </a:r>
            <a:endPar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2"/>
          <p:cNvSpPr/>
          <p:nvPr/>
        </p:nvSpPr>
        <p:spPr>
          <a:xfrm>
            <a:off x="1932384" y="1539240"/>
            <a:ext cx="2233970" cy="279202"/>
          </a:xfrm>
          <a:prstGeom prst="rect">
            <a:avLst/>
          </a:prstGeom>
          <a:noFill/>
          <a:ln/>
        </p:spPr>
        <p:txBody>
          <a:bodyPr wrap="non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Larger text</a:t>
            </a:r>
            <a:endParaRPr kumimoji="0" lang="en-US" sz="17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Image 0" descr="preencoded.png"/>
          <p:cNvPicPr>
            <a:picLocks noChangeAspect="1"/>
          </p:cNvPicPr>
          <p:nvPr/>
        </p:nvPicPr>
        <p:blipFill>
          <a:blip r:embed="rId3"/>
          <a:stretch>
            <a:fillRect/>
          </a:stretch>
        </p:blipFill>
        <p:spPr>
          <a:xfrm>
            <a:off x="1932384" y="1985962"/>
            <a:ext cx="5201126" cy="5201126"/>
          </a:xfrm>
          <a:prstGeom prst="rect">
            <a:avLst/>
          </a:prstGeom>
        </p:spPr>
      </p:pic>
      <p:sp>
        <p:nvSpPr>
          <p:cNvPr id="6" name="Text 3"/>
          <p:cNvSpPr/>
          <p:nvPr/>
        </p:nvSpPr>
        <p:spPr>
          <a:xfrm>
            <a:off x="7504509" y="1539240"/>
            <a:ext cx="2233970" cy="279202"/>
          </a:xfrm>
          <a:prstGeom prst="rect">
            <a:avLst/>
          </a:prstGeom>
          <a:noFill/>
          <a:ln/>
        </p:spPr>
        <p:txBody>
          <a:bodyPr wrap="non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Bold text</a:t>
            </a:r>
            <a:endParaRPr kumimoji="0" lang="en-US" sz="17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Image 1" descr="preencoded.png"/>
          <p:cNvPicPr>
            <a:picLocks noChangeAspect="1"/>
          </p:cNvPicPr>
          <p:nvPr/>
        </p:nvPicPr>
        <p:blipFill>
          <a:blip r:embed="rId4"/>
          <a:stretch>
            <a:fillRect/>
          </a:stretch>
        </p:blipFill>
        <p:spPr>
          <a:xfrm>
            <a:off x="7504509" y="1985962"/>
            <a:ext cx="5201126" cy="5201126"/>
          </a:xfrm>
          <a:prstGeom prst="rect">
            <a:avLst/>
          </a:prstGeom>
        </p:spPr>
      </p:pic>
      <p:sp>
        <p:nvSpPr>
          <p:cNvPr id="8" name="Text 4"/>
          <p:cNvSpPr/>
          <p:nvPr/>
        </p:nvSpPr>
        <p:spPr>
          <a:xfrm>
            <a:off x="1987469" y="7229952"/>
            <a:ext cx="10765631" cy="297894"/>
          </a:xfrm>
          <a:prstGeom prst="rect">
            <a:avLst/>
          </a:prstGeom>
          <a:noFill/>
          <a:ln/>
        </p:spPr>
        <p:txBody>
          <a:bodyPr wrap="non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14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374702"/>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28</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2764155"/>
            <a:ext cx="5884664"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Zoom &amp; Voice Assistance</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3681889"/>
            <a:ext cx="496133" cy="496133"/>
          </a:xfrm>
          <a:prstGeom prst="rect">
            <a:avLst/>
          </a:prstGeom>
        </p:spPr>
      </p:pic>
      <p:sp>
        <p:nvSpPr>
          <p:cNvPr id="5" name="Text 2"/>
          <p:cNvSpPr/>
          <p:nvPr/>
        </p:nvSpPr>
        <p:spPr>
          <a:xfrm>
            <a:off x="793790" y="4426029"/>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Zoom</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3"/>
          <p:cNvSpPr/>
          <p:nvPr/>
        </p:nvSpPr>
        <p:spPr>
          <a:xfrm>
            <a:off x="793790" y="4917162"/>
            <a:ext cx="6397347"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Magnify any part of your screen for easier viewing.</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9144" y="3681889"/>
            <a:ext cx="496133" cy="496133"/>
          </a:xfrm>
          <a:prstGeom prst="rect">
            <a:avLst/>
          </a:prstGeom>
        </p:spPr>
      </p:pic>
      <p:sp>
        <p:nvSpPr>
          <p:cNvPr id="8" name="Text 4"/>
          <p:cNvSpPr/>
          <p:nvPr/>
        </p:nvSpPr>
        <p:spPr>
          <a:xfrm>
            <a:off x="7439144" y="4426029"/>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VoiceOver</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 5"/>
          <p:cNvSpPr/>
          <p:nvPr/>
        </p:nvSpPr>
        <p:spPr>
          <a:xfrm>
            <a:off x="7439144" y="4917162"/>
            <a:ext cx="6397466"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Have your iPhone read screen content aloud to you.</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 6"/>
          <p:cNvSpPr/>
          <p:nvPr/>
        </p:nvSpPr>
        <p:spPr>
          <a:xfrm>
            <a:off x="793790" y="5442941"/>
            <a:ext cx="130428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64404" y="534319"/>
            <a:ext cx="5496315" cy="6830458"/>
          </a:xfrm>
          <a:prstGeom prst="rect">
            <a:avLst/>
          </a:prstGeom>
        </p:spPr>
      </p:pic>
      <p:sp>
        <p:nvSpPr>
          <p:cNvPr id="3" name="Text 0"/>
          <p:cNvSpPr/>
          <p:nvPr/>
        </p:nvSpPr>
        <p:spPr>
          <a:xfrm>
            <a:off x="6280190" y="1266230"/>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29</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1"/>
          <p:cNvSpPr/>
          <p:nvPr/>
        </p:nvSpPr>
        <p:spPr>
          <a:xfrm>
            <a:off x="6280190" y="1655683"/>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Passcodes &amp; Face ID</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hape 2"/>
          <p:cNvSpPr/>
          <p:nvPr/>
        </p:nvSpPr>
        <p:spPr>
          <a:xfrm>
            <a:off x="6280190" y="2573417"/>
            <a:ext cx="7556421" cy="1562457"/>
          </a:xfrm>
          <a:prstGeom prst="roundRect">
            <a:avLst>
              <a:gd name="adj" fmla="val 11432"/>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hape 3"/>
          <p:cNvSpPr/>
          <p:nvPr/>
        </p:nvSpPr>
        <p:spPr>
          <a:xfrm>
            <a:off x="6478548" y="2771775"/>
            <a:ext cx="595313" cy="595313"/>
          </a:xfrm>
          <a:prstGeom prst="roundRect">
            <a:avLst>
              <a:gd name="adj" fmla="val 15358451"/>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2259" y="2935367"/>
            <a:ext cx="267891" cy="267891"/>
          </a:xfrm>
          <a:prstGeom prst="rect">
            <a:avLst/>
          </a:prstGeom>
        </p:spPr>
      </p:pic>
      <p:sp>
        <p:nvSpPr>
          <p:cNvPr id="8" name="Text 4"/>
          <p:cNvSpPr/>
          <p:nvPr/>
        </p:nvSpPr>
        <p:spPr>
          <a:xfrm>
            <a:off x="6478548" y="3565446"/>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Protects your phone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Shape 5"/>
          <p:cNvSpPr/>
          <p:nvPr/>
        </p:nvSpPr>
        <p:spPr>
          <a:xfrm>
            <a:off x="6280190" y="4334232"/>
            <a:ext cx="7556421" cy="1562457"/>
          </a:xfrm>
          <a:prstGeom prst="roundRect">
            <a:avLst>
              <a:gd name="adj" fmla="val 11432"/>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Shape 6"/>
          <p:cNvSpPr/>
          <p:nvPr/>
        </p:nvSpPr>
        <p:spPr>
          <a:xfrm>
            <a:off x="6478548" y="4532590"/>
            <a:ext cx="595313" cy="595313"/>
          </a:xfrm>
          <a:prstGeom prst="roundRect">
            <a:avLst>
              <a:gd name="adj" fmla="val 15358451"/>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42259" y="4696182"/>
            <a:ext cx="267891" cy="267891"/>
          </a:xfrm>
          <a:prstGeom prst="rect">
            <a:avLst/>
          </a:prstGeom>
        </p:spPr>
      </p:pic>
      <p:sp>
        <p:nvSpPr>
          <p:cNvPr id="12" name="Text 7"/>
          <p:cNvSpPr/>
          <p:nvPr/>
        </p:nvSpPr>
        <p:spPr>
          <a:xfrm>
            <a:off x="6478548" y="5326261"/>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Easier unlocking</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Text 8"/>
          <p:cNvSpPr/>
          <p:nvPr/>
        </p:nvSpPr>
        <p:spPr>
          <a:xfrm>
            <a:off x="6577846" y="6343174"/>
            <a:ext cx="7258764"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Security can be both strong and convenient at the same time.</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Shape 9"/>
          <p:cNvSpPr/>
          <p:nvPr/>
        </p:nvSpPr>
        <p:spPr>
          <a:xfrm>
            <a:off x="6280190" y="6119932"/>
            <a:ext cx="22860" cy="843439"/>
          </a:xfrm>
          <a:prstGeom prst="rect">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774621"/>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30</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1164074"/>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Find My iPhone</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2"/>
          <p:cNvSpPr/>
          <p:nvPr/>
        </p:nvSpPr>
        <p:spPr>
          <a:xfrm>
            <a:off x="793790" y="2280166"/>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A561C"/>
                </a:solidFill>
                <a:effectLst/>
                <a:uLnTx/>
                <a:uFillTx/>
                <a:latin typeface="Arial" panose="020B0604020202020204" pitchFamily="34" charset="0"/>
                <a:ea typeface="Instrument Sans Semi Bold" pitchFamily="34" charset="-122"/>
                <a:cs typeface="Arial" panose="020B0604020202020204" pitchFamily="34" charset="0"/>
              </a:rPr>
              <a:t>Locate lost phone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 3"/>
          <p:cNvSpPr/>
          <p:nvPr/>
        </p:nvSpPr>
        <p:spPr>
          <a:xfrm>
            <a:off x="793790" y="2850594"/>
            <a:ext cx="7632025"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Track your device on a map if it goes missing.</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4"/>
          <p:cNvSpPr/>
          <p:nvPr/>
        </p:nvSpPr>
        <p:spPr>
          <a:xfrm>
            <a:off x="793790" y="3366492"/>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540AD"/>
                </a:solidFill>
                <a:effectLst/>
                <a:uLnTx/>
                <a:uFillTx/>
                <a:latin typeface="Arial" panose="020B0604020202020204" pitchFamily="34" charset="0"/>
                <a:ea typeface="Instrument Sans Semi Bold" pitchFamily="34" charset="-122"/>
                <a:cs typeface="Arial" panose="020B0604020202020204" pitchFamily="34" charset="0"/>
              </a:rPr>
              <a:t>Peace of mind</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 5"/>
          <p:cNvSpPr/>
          <p:nvPr/>
        </p:nvSpPr>
        <p:spPr>
          <a:xfrm>
            <a:off x="793790" y="3936921"/>
            <a:ext cx="7632025"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Image 0" descr="preencoded.png"/>
          <p:cNvPicPr>
            <a:picLocks noChangeAspect="1"/>
          </p:cNvPicPr>
          <p:nvPr/>
        </p:nvPicPr>
        <p:blipFill>
          <a:blip r:embed="rId3"/>
          <a:stretch>
            <a:fillRect/>
          </a:stretch>
        </p:blipFill>
        <p:spPr>
          <a:xfrm>
            <a:off x="8917543" y="2305050"/>
            <a:ext cx="4926568" cy="492656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080498"/>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31</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2469952"/>
            <a:ext cx="5132070"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Privacy &amp; Permissions</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Shape 2"/>
          <p:cNvSpPr/>
          <p:nvPr/>
        </p:nvSpPr>
        <p:spPr>
          <a:xfrm>
            <a:off x="793790" y="3685342"/>
            <a:ext cx="4215289" cy="1843564"/>
          </a:xfrm>
          <a:prstGeom prst="roundRect">
            <a:avLst>
              <a:gd name="adj" fmla="val 5952"/>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hape 3"/>
          <p:cNvSpPr/>
          <p:nvPr/>
        </p:nvSpPr>
        <p:spPr>
          <a:xfrm>
            <a:off x="793790" y="3662482"/>
            <a:ext cx="4215289" cy="91440"/>
          </a:xfrm>
          <a:prstGeom prst="roundRect">
            <a:avLst>
              <a:gd name="adj" fmla="val 195349"/>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hape 4"/>
          <p:cNvSpPr/>
          <p:nvPr/>
        </p:nvSpPr>
        <p:spPr>
          <a:xfrm>
            <a:off x="2603778" y="3387685"/>
            <a:ext cx="595313" cy="595313"/>
          </a:xfrm>
          <a:prstGeom prst="roundRect">
            <a:avLst>
              <a:gd name="adj" fmla="val 153600"/>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2372" y="3566279"/>
            <a:ext cx="238125" cy="238125"/>
          </a:xfrm>
          <a:prstGeom prst="rect">
            <a:avLst/>
          </a:prstGeom>
        </p:spPr>
      </p:pic>
      <p:sp>
        <p:nvSpPr>
          <p:cNvPr id="8" name="Text 5"/>
          <p:cNvSpPr/>
          <p:nvPr/>
        </p:nvSpPr>
        <p:spPr>
          <a:xfrm>
            <a:off x="1015008" y="4181475"/>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Location</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 6"/>
          <p:cNvSpPr/>
          <p:nvPr/>
        </p:nvSpPr>
        <p:spPr>
          <a:xfrm>
            <a:off x="1015008" y="4672608"/>
            <a:ext cx="3772853"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Control which apps can see where you are.</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Shape 7"/>
          <p:cNvSpPr/>
          <p:nvPr/>
        </p:nvSpPr>
        <p:spPr>
          <a:xfrm>
            <a:off x="5207437" y="3685342"/>
            <a:ext cx="4215408" cy="1843564"/>
          </a:xfrm>
          <a:prstGeom prst="roundRect">
            <a:avLst>
              <a:gd name="adj" fmla="val 5952"/>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Shape 8"/>
          <p:cNvSpPr/>
          <p:nvPr/>
        </p:nvSpPr>
        <p:spPr>
          <a:xfrm>
            <a:off x="5207437" y="3662482"/>
            <a:ext cx="4215408" cy="91440"/>
          </a:xfrm>
          <a:prstGeom prst="roundRect">
            <a:avLst>
              <a:gd name="adj" fmla="val 195349"/>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Shape 9"/>
          <p:cNvSpPr/>
          <p:nvPr/>
        </p:nvSpPr>
        <p:spPr>
          <a:xfrm>
            <a:off x="7017425" y="3387685"/>
            <a:ext cx="595313" cy="595313"/>
          </a:xfrm>
          <a:prstGeom prst="roundRect">
            <a:avLst>
              <a:gd name="adj" fmla="val 153600"/>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6018" y="3566279"/>
            <a:ext cx="238125" cy="238125"/>
          </a:xfrm>
          <a:prstGeom prst="rect">
            <a:avLst/>
          </a:prstGeom>
        </p:spPr>
      </p:pic>
      <p:sp>
        <p:nvSpPr>
          <p:cNvPr id="14" name="Text 10"/>
          <p:cNvSpPr/>
          <p:nvPr/>
        </p:nvSpPr>
        <p:spPr>
          <a:xfrm>
            <a:off x="5428655" y="4181475"/>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Camera</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Text 11"/>
          <p:cNvSpPr/>
          <p:nvPr/>
        </p:nvSpPr>
        <p:spPr>
          <a:xfrm>
            <a:off x="5428655" y="4672608"/>
            <a:ext cx="3772972"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Decide which apps can access your camera.</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Shape 12"/>
          <p:cNvSpPr/>
          <p:nvPr/>
        </p:nvSpPr>
        <p:spPr>
          <a:xfrm>
            <a:off x="9621203" y="3685342"/>
            <a:ext cx="4215289" cy="1843564"/>
          </a:xfrm>
          <a:prstGeom prst="roundRect">
            <a:avLst>
              <a:gd name="adj" fmla="val 5952"/>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Shape 13"/>
          <p:cNvSpPr/>
          <p:nvPr/>
        </p:nvSpPr>
        <p:spPr>
          <a:xfrm>
            <a:off x="9621203" y="3662482"/>
            <a:ext cx="4215289" cy="91440"/>
          </a:xfrm>
          <a:prstGeom prst="roundRect">
            <a:avLst>
              <a:gd name="adj" fmla="val 195349"/>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 name="Shape 14"/>
          <p:cNvSpPr/>
          <p:nvPr/>
        </p:nvSpPr>
        <p:spPr>
          <a:xfrm>
            <a:off x="11431191" y="3387685"/>
            <a:ext cx="595313" cy="595313"/>
          </a:xfrm>
          <a:prstGeom prst="roundRect">
            <a:avLst>
              <a:gd name="adj" fmla="val 153600"/>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09784" y="3566279"/>
            <a:ext cx="238125" cy="238125"/>
          </a:xfrm>
          <a:prstGeom prst="rect">
            <a:avLst/>
          </a:prstGeom>
        </p:spPr>
      </p:pic>
      <p:sp>
        <p:nvSpPr>
          <p:cNvPr id="20" name="Text 15"/>
          <p:cNvSpPr/>
          <p:nvPr/>
        </p:nvSpPr>
        <p:spPr>
          <a:xfrm>
            <a:off x="9842421" y="4181475"/>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Microphone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Text 16"/>
          <p:cNvSpPr/>
          <p:nvPr/>
        </p:nvSpPr>
        <p:spPr>
          <a:xfrm>
            <a:off x="9842421" y="4672608"/>
            <a:ext cx="3772853"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Choose which apps can use your microphone.</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Text 17"/>
          <p:cNvSpPr/>
          <p:nvPr/>
        </p:nvSpPr>
        <p:spPr>
          <a:xfrm>
            <a:off x="793790" y="5752147"/>
            <a:ext cx="130428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You are always in control of what apps can access. You can change permissions anytime.</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879878"/>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32</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2487692"/>
            <a:ext cx="6847284" cy="855821"/>
          </a:xfrm>
          <a:prstGeom prst="rect">
            <a:avLst/>
          </a:prstGeom>
          <a:noFill/>
          <a:ln/>
        </p:spPr>
        <p:txBody>
          <a:bodyPr wrap="none" lIns="0" tIns="0" rIns="0" bIns="0" rtlCol="0" anchor="t"/>
          <a:lstStyle/>
          <a:p>
            <a:pPr marL="0" marR="0" lvl="0" indent="0" algn="l" defTabSz="914400" rtl="0" eaLnBrk="1" fontAlgn="auto" latinLnBrk="0" hangingPunct="1">
              <a:lnSpc>
                <a:spcPts val="6700"/>
              </a:lnSpc>
              <a:spcBef>
                <a:spcPts val="0"/>
              </a:spcBef>
              <a:spcAft>
                <a:spcPts val="0"/>
              </a:spcAft>
              <a:buClrTx/>
              <a:buSzTx/>
              <a:buFontTx/>
              <a:buNone/>
              <a:tabLst/>
              <a:defRPr/>
            </a:pPr>
            <a:r>
              <a:rPr kumimoji="0" lang="en-US" sz="535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Safety Summary</a:t>
            </a:r>
            <a:endParaRPr kumimoji="0" lang="en-US" sz="5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Image 0" descr="preencoded.png"/>
          <p:cNvPicPr>
            <a:picLocks noChangeAspect="1"/>
          </p:cNvPicPr>
          <p:nvPr/>
        </p:nvPicPr>
        <p:blipFill>
          <a:blip r:embed="rId3"/>
          <a:stretch>
            <a:fillRect/>
          </a:stretch>
        </p:blipFill>
        <p:spPr>
          <a:xfrm>
            <a:off x="793790" y="3641169"/>
            <a:ext cx="6521410" cy="793790"/>
          </a:xfrm>
          <a:prstGeom prst="rect">
            <a:avLst/>
          </a:prstGeom>
        </p:spPr>
      </p:pic>
      <p:sp>
        <p:nvSpPr>
          <p:cNvPr id="5" name="Text 2"/>
          <p:cNvSpPr/>
          <p:nvPr/>
        </p:nvSpPr>
        <p:spPr>
          <a:xfrm>
            <a:off x="992148" y="4633317"/>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Protect yourself</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Image 1" descr="preencoded.png"/>
          <p:cNvPicPr>
            <a:picLocks noChangeAspect="1"/>
          </p:cNvPicPr>
          <p:nvPr/>
        </p:nvPicPr>
        <p:blipFill>
          <a:blip r:embed="rId4"/>
          <a:stretch>
            <a:fillRect/>
          </a:stretch>
        </p:blipFill>
        <p:spPr>
          <a:xfrm>
            <a:off x="7315200" y="3641169"/>
            <a:ext cx="6521410" cy="793790"/>
          </a:xfrm>
          <a:prstGeom prst="rect">
            <a:avLst/>
          </a:prstGeom>
        </p:spPr>
      </p:pic>
      <p:sp>
        <p:nvSpPr>
          <p:cNvPr id="7" name="Text 3"/>
          <p:cNvSpPr/>
          <p:nvPr/>
        </p:nvSpPr>
        <p:spPr>
          <a:xfrm>
            <a:off x="7513558" y="4633317"/>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Stay calm</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hape 4"/>
          <p:cNvSpPr/>
          <p:nvPr/>
        </p:nvSpPr>
        <p:spPr>
          <a:xfrm>
            <a:off x="793790" y="5426988"/>
            <a:ext cx="13042821" cy="922615"/>
          </a:xfrm>
          <a:prstGeom prst="roundRect">
            <a:avLst>
              <a:gd name="adj" fmla="val 19361"/>
            </a:avLst>
          </a:prstGeom>
          <a:solidFill>
            <a:srgbClr val="B5DAF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9" name="Image 2" descr="preencoded.png"/>
          <p:cNvPicPr>
            <a:picLocks noChangeAspect="1"/>
          </p:cNvPicPr>
          <p:nvPr/>
        </p:nvPicPr>
        <p:blipFill>
          <a:blip r:embed="rId5"/>
          <a:stretch>
            <a:fillRect/>
          </a:stretch>
        </p:blipFill>
        <p:spPr>
          <a:xfrm>
            <a:off x="992148" y="5747385"/>
            <a:ext cx="310039" cy="248007"/>
          </a:xfrm>
          <a:prstGeom prst="rect">
            <a:avLst/>
          </a:prstGeom>
        </p:spPr>
      </p:pic>
      <p:sp>
        <p:nvSpPr>
          <p:cNvPr id="10" name="Text 5"/>
          <p:cNvSpPr/>
          <p:nvPr/>
        </p:nvSpPr>
        <p:spPr>
          <a:xfrm>
            <a:off x="1500545" y="5674876"/>
            <a:ext cx="12137708"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000000"/>
                </a:solidFill>
                <a:effectLst/>
                <a:uLnTx/>
                <a:uFillTx/>
                <a:latin typeface="Arial" panose="020B0604020202020204" pitchFamily="34" charset="0"/>
                <a:ea typeface="Instrument Sans Medium" pitchFamily="34" charset="-122"/>
                <a:cs typeface="Arial" panose="020B0604020202020204" pitchFamily="34" charset="0"/>
              </a:rPr>
              <a:t>Safety is about habits, not fear.</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190637"/>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CDDAFA"/>
                </a:solidFill>
                <a:effectLst/>
                <a:uLnTx/>
                <a:uFillTx/>
                <a:latin typeface="Arial" panose="020B0604020202020204" pitchFamily="34" charset="0"/>
                <a:ea typeface="Instrument Sans Semi Bold" pitchFamily="34" charset="-122"/>
                <a:cs typeface="Arial" panose="020B0604020202020204" pitchFamily="34" charset="0"/>
              </a:rPr>
              <a:t>Wrap-Up</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3798451"/>
            <a:ext cx="9923621" cy="1240393"/>
          </a:xfrm>
          <a:prstGeom prst="rect">
            <a:avLst/>
          </a:prstGeom>
          <a:noFill/>
          <a:ln/>
        </p:spPr>
        <p:txBody>
          <a:bodyPr wrap="none" lIns="0" tIns="0" rIns="0" bIns="0" rtlCol="0" anchor="t"/>
          <a:lstStyle/>
          <a:p>
            <a:pPr marL="0" marR="0" lvl="0" indent="0" algn="l" defTabSz="914400" rtl="0" eaLnBrk="1" fontAlgn="auto" latinLnBrk="0" hangingPunct="1">
              <a:lnSpc>
                <a:spcPts val="9750"/>
              </a:lnSpc>
              <a:spcBef>
                <a:spcPts val="0"/>
              </a:spcBef>
              <a:spcAft>
                <a:spcPts val="0"/>
              </a:spcAft>
              <a:buClrTx/>
              <a:buSzTx/>
              <a:buFontTx/>
              <a:buNone/>
              <a:tabLst/>
              <a:defRPr/>
            </a:pPr>
            <a:r>
              <a:rPr kumimoji="0" lang="en-US" sz="7800" b="0"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Instrument Sans Semi Bold" pitchFamily="34" charset="-122"/>
                <a:cs typeface="Arial" panose="020B0604020202020204" pitchFamily="34" charset="0"/>
              </a:rPr>
              <a:t>Part 3</a:t>
            </a:r>
            <a:endParaRPr kumimoji="0" lang="en-US" sz="7800" b="0"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416553" y="592157"/>
            <a:ext cx="5402672" cy="7045286"/>
          </a:xfrm>
          <a:prstGeom prst="rect">
            <a:avLst/>
          </a:prstGeom>
        </p:spPr>
      </p:pic>
      <p:sp>
        <p:nvSpPr>
          <p:cNvPr id="3" name="Text 0"/>
          <p:cNvSpPr/>
          <p:nvPr/>
        </p:nvSpPr>
        <p:spPr>
          <a:xfrm>
            <a:off x="6280190" y="1898571"/>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33</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1"/>
          <p:cNvSpPr/>
          <p:nvPr/>
        </p:nvSpPr>
        <p:spPr>
          <a:xfrm>
            <a:off x="6280190" y="2288024"/>
            <a:ext cx="523232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What You Can Do Now</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hape 2"/>
          <p:cNvSpPr/>
          <p:nvPr/>
        </p:nvSpPr>
        <p:spPr>
          <a:xfrm>
            <a:off x="6280190" y="3205758"/>
            <a:ext cx="3679031" cy="1140857"/>
          </a:xfrm>
          <a:prstGeom prst="roundRect">
            <a:avLst>
              <a:gd name="adj" fmla="val 41753"/>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3"/>
          <p:cNvSpPr/>
          <p:nvPr/>
        </p:nvSpPr>
        <p:spPr>
          <a:xfrm>
            <a:off x="6478548" y="3404116"/>
            <a:ext cx="314467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Customize your phone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hape 4"/>
          <p:cNvSpPr/>
          <p:nvPr/>
        </p:nvSpPr>
        <p:spPr>
          <a:xfrm>
            <a:off x="10157579" y="3205758"/>
            <a:ext cx="3679031" cy="1140857"/>
          </a:xfrm>
          <a:prstGeom prst="roundRect">
            <a:avLst>
              <a:gd name="adj" fmla="val 41753"/>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 5"/>
          <p:cNvSpPr/>
          <p:nvPr/>
        </p:nvSpPr>
        <p:spPr>
          <a:xfrm>
            <a:off x="10355937" y="3404116"/>
            <a:ext cx="3282315" cy="744141"/>
          </a:xfrm>
          <a:prstGeom prst="rect">
            <a:avLst/>
          </a:prstGeom>
          <a:noFill/>
          <a:ln/>
        </p:spPr>
        <p:txBody>
          <a:bodyPr wrap="squar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Communicate confidently</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Shape 6"/>
          <p:cNvSpPr/>
          <p:nvPr/>
        </p:nvSpPr>
        <p:spPr>
          <a:xfrm>
            <a:off x="6280190" y="4544973"/>
            <a:ext cx="7556421" cy="768787"/>
          </a:xfrm>
          <a:prstGeom prst="roundRect">
            <a:avLst>
              <a:gd name="adj" fmla="val 61960"/>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 7"/>
          <p:cNvSpPr/>
          <p:nvPr/>
        </p:nvSpPr>
        <p:spPr>
          <a:xfrm>
            <a:off x="6478548" y="4743331"/>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Stay safe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Text 8"/>
          <p:cNvSpPr/>
          <p:nvPr/>
        </p:nvSpPr>
        <p:spPr>
          <a:xfrm>
            <a:off x="6280190" y="5537002"/>
            <a:ext cx="7556421" cy="793909"/>
          </a:xfrm>
          <a:prstGeom prst="rect">
            <a:avLst/>
          </a:prstGeom>
          <a:noFill/>
          <a:ln/>
        </p:spPr>
        <p:txBody>
          <a:bodyPr wrap="squar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You now have the tools to use your iPhone with confidence and calm.</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EAE9E-2B1D-45C0-E476-91A29FBBD42C}"/>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97B9722B-AAA2-0667-A9F4-4057A62624EE}"/>
              </a:ext>
            </a:extLst>
          </p:cNvPr>
          <p:cNvGrpSpPr/>
          <p:nvPr/>
        </p:nvGrpSpPr>
        <p:grpSpPr>
          <a:xfrm>
            <a:off x="816651" y="1594695"/>
            <a:ext cx="13042820" cy="5563431"/>
            <a:chOff x="793790" y="3015496"/>
            <a:chExt cx="13042820" cy="5563432"/>
          </a:xfrm>
        </p:grpSpPr>
        <p:sp>
          <p:nvSpPr>
            <p:cNvPr id="2" name="Text 0">
              <a:extLst>
                <a:ext uri="{FF2B5EF4-FFF2-40B4-BE49-F238E27FC236}">
                  <a16:creationId xmlns:a16="http://schemas.microsoft.com/office/drawing/2014/main" id="{71410042-D04E-BE3D-CD62-E0F7028019B2}"/>
                </a:ext>
              </a:extLst>
            </p:cNvPr>
            <p:cNvSpPr/>
            <p:nvPr/>
          </p:nvSpPr>
          <p:spPr>
            <a:xfrm>
              <a:off x="793790" y="3015496"/>
              <a:ext cx="6068497" cy="589121"/>
            </a:xfrm>
            <a:prstGeom prst="rect">
              <a:avLst/>
            </a:prstGeom>
            <a:noFill/>
            <a:ln/>
          </p:spPr>
          <p:txBody>
            <a:bodyPr wrap="none" lIns="0" tIns="0" rIns="0" bIns="0" rtlCol="0" anchor="t"/>
            <a:lstStyle/>
            <a:p>
              <a:pPr marL="0" marR="0" lvl="0" indent="0" algn="l" defTabSz="914364" rtl="0" eaLnBrk="1" fontAlgn="auto" latinLnBrk="0" hangingPunct="1">
                <a:lnSpc>
                  <a:spcPts val="46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030303"/>
                  </a:solidFill>
                  <a:effectLst/>
                  <a:uLnTx/>
                  <a:uFillTx/>
                  <a:latin typeface="Arial" panose="020B0604020202020204" pitchFamily="34" charset="0"/>
                  <a:ea typeface="DM Sans Semi Bold" pitchFamily="34" charset="-122"/>
                  <a:cs typeface="Arial" panose="020B0604020202020204" pitchFamily="34" charset="0"/>
                  <a:sym typeface="Arial"/>
                </a:rPr>
                <a:t>Meet Jim Kallaugher: </a:t>
              </a:r>
              <a:r>
                <a:rPr kumimoji="0" lang="en-US" sz="3700" b="1"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DM Sans Semi Bold" pitchFamily="34" charset="-122"/>
                  <a:cs typeface="Arial" panose="020B0604020202020204" pitchFamily="34" charset="0"/>
                  <a:sym typeface="Arial"/>
                </a:rPr>
                <a:t>CSC Member &amp; Volunteer</a:t>
              </a:r>
              <a:endParaRPr kumimoji="0" lang="en-US" sz="3700" b="1" i="0" u="none" strike="noStrike" kern="1200" cap="none" spc="0" normalizeH="0" baseline="0" noProof="0" dirty="0">
                <a:ln>
                  <a:noFill/>
                </a:ln>
                <a:solidFill>
                  <a:srgbClr val="0E2841">
                    <a:lumMod val="90000"/>
                    <a:lumOff val="10000"/>
                  </a:srgbClr>
                </a:solidFill>
                <a:effectLst/>
                <a:uLnTx/>
                <a:uFillTx/>
                <a:latin typeface="Calibri" panose="020F0502020204030204"/>
                <a:ea typeface="+mn-ea"/>
                <a:cs typeface="Arial"/>
                <a:sym typeface="Arial"/>
              </a:endParaRPr>
            </a:p>
          </p:txBody>
        </p:sp>
        <p:sp>
          <p:nvSpPr>
            <p:cNvPr id="3" name="Shape 1">
              <a:extLst>
                <a:ext uri="{FF2B5EF4-FFF2-40B4-BE49-F238E27FC236}">
                  <a16:creationId xmlns:a16="http://schemas.microsoft.com/office/drawing/2014/main" id="{37A031A9-4F30-BFD0-D1AD-FACF8F4F9A3E}"/>
                </a:ext>
              </a:extLst>
            </p:cNvPr>
            <p:cNvSpPr/>
            <p:nvPr/>
          </p:nvSpPr>
          <p:spPr>
            <a:xfrm>
              <a:off x="793790" y="3887391"/>
              <a:ext cx="4221956" cy="2443877"/>
            </a:xfrm>
            <a:prstGeom prst="roundRect">
              <a:avLst>
                <a:gd name="adj" fmla="val 1157"/>
              </a:avLst>
            </a:prstGeom>
            <a:solidFill>
              <a:srgbClr val="F2EEEE"/>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 name="Shape 2">
              <a:extLst>
                <a:ext uri="{FF2B5EF4-FFF2-40B4-BE49-F238E27FC236}">
                  <a16:creationId xmlns:a16="http://schemas.microsoft.com/office/drawing/2014/main" id="{5D9F45EF-3BBE-C631-741C-A5750EF2AC96}"/>
                </a:ext>
              </a:extLst>
            </p:cNvPr>
            <p:cNvSpPr/>
            <p:nvPr/>
          </p:nvSpPr>
          <p:spPr>
            <a:xfrm>
              <a:off x="982266" y="4075867"/>
              <a:ext cx="565547" cy="565547"/>
            </a:xfrm>
            <a:prstGeom prst="roundRect">
              <a:avLst>
                <a:gd name="adj" fmla="val 16166801"/>
              </a:avLst>
            </a:prstGeom>
            <a:solidFill>
              <a:schemeClr val="accent1">
                <a:lumMod val="75000"/>
              </a:schemeClr>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5" name="Image 1" descr="preencoded.png">
              <a:extLst>
                <a:ext uri="{FF2B5EF4-FFF2-40B4-BE49-F238E27FC236}">
                  <a16:creationId xmlns:a16="http://schemas.microsoft.com/office/drawing/2014/main" id="{53C7F804-A77A-8707-5015-A32FC8E674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7761" y="4231362"/>
              <a:ext cx="254437" cy="254437"/>
            </a:xfrm>
            <a:prstGeom prst="rect">
              <a:avLst/>
            </a:prstGeom>
          </p:spPr>
        </p:pic>
        <p:sp>
          <p:nvSpPr>
            <p:cNvPr id="6" name="Text 3">
              <a:extLst>
                <a:ext uri="{FF2B5EF4-FFF2-40B4-BE49-F238E27FC236}">
                  <a16:creationId xmlns:a16="http://schemas.microsoft.com/office/drawing/2014/main" id="{B92A167B-2BA9-D579-09CD-98FF630A8D20}"/>
                </a:ext>
              </a:extLst>
            </p:cNvPr>
            <p:cNvSpPr/>
            <p:nvPr/>
          </p:nvSpPr>
          <p:spPr>
            <a:xfrm>
              <a:off x="1008162" y="4706124"/>
              <a:ext cx="2356842" cy="294680"/>
            </a:xfrm>
            <a:prstGeom prst="rect">
              <a:avLst/>
            </a:prstGeom>
            <a:noFill/>
            <a:ln/>
          </p:spPr>
          <p:txBody>
            <a:bodyPr wrap="none" lIns="0" tIns="0" rIns="0" bIns="0" rtlCol="0" anchor="t"/>
            <a:lstStyle/>
            <a:p>
              <a:pPr marL="0" marR="0" lvl="0" indent="0" algn="l" defTabSz="914364" rtl="0" eaLnBrk="1" fontAlgn="auto" latinLnBrk="0" hangingPunct="1">
                <a:lnSpc>
                  <a:spcPts val="23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464646"/>
                  </a:solidFill>
                  <a:effectLst/>
                  <a:uLnTx/>
                  <a:uFillTx/>
                  <a:latin typeface="Arial" panose="020B0604020202020204" pitchFamily="34" charset="0"/>
                  <a:ea typeface="DM Sans Semi Bold" pitchFamily="34" charset="-122"/>
                  <a:cs typeface="Arial" panose="020B0604020202020204" pitchFamily="34" charset="0"/>
                  <a:sym typeface="Arial"/>
                </a:rPr>
                <a:t>Red Glen Electronics</a:t>
              </a:r>
              <a:endParaRPr kumimoji="0" lang="en-US" sz="18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7" name="Text 4">
              <a:extLst>
                <a:ext uri="{FF2B5EF4-FFF2-40B4-BE49-F238E27FC236}">
                  <a16:creationId xmlns:a16="http://schemas.microsoft.com/office/drawing/2014/main" id="{DE19DC6A-B954-7620-38A9-31117768825D}"/>
                </a:ext>
              </a:extLst>
            </p:cNvPr>
            <p:cNvSpPr/>
            <p:nvPr/>
          </p:nvSpPr>
          <p:spPr>
            <a:xfrm>
              <a:off x="1008162" y="5050334"/>
              <a:ext cx="3845004" cy="905113"/>
            </a:xfrm>
            <a:prstGeom prst="rect">
              <a:avLst/>
            </a:prstGeom>
            <a:noFill/>
            <a:ln/>
          </p:spPr>
          <p:txBody>
            <a:bodyPr wrap="square" lIns="0" tIns="0" rIns="0" bIns="0" rtlCol="0" anchor="t"/>
            <a:lstStyle/>
            <a:p>
              <a:pPr marL="0" marR="0" lvl="0" indent="0" algn="l" defTabSz="914364" rtl="0" eaLnBrk="1" fontAlgn="auto" latinLnBrk="0" hangingPunct="1">
                <a:lnSpc>
                  <a:spcPts val="235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Founder and operator, with</a:t>
              </a:r>
              <a:b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b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friendly </a:t>
              </a:r>
              <a:r>
                <a:rPr kumimoji="0" lang="en-US" sz="2000" b="1"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Inter Medium" pitchFamily="34" charset="-122"/>
                  <a:cs typeface="Arial" panose="020B0604020202020204" pitchFamily="34" charset="0"/>
                  <a:sym typeface="Arial"/>
                </a:rPr>
                <a:t>“Home Tech Help for Hire” </a:t>
              </a:r>
              <a:r>
                <a:rPr kumimoji="0" lang="en-US" sz="2000" b="0"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Inter Medium" pitchFamily="34" charset="-122"/>
                  <a:cs typeface="Arial" panose="020B0604020202020204" pitchFamily="34" charset="0"/>
                  <a:sym typeface="Arial"/>
                </a:rPr>
                <a:t>f</a:t>
              </a: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or Boomers.</a:t>
              </a:r>
              <a:b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b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8" name="Shape 5">
              <a:extLst>
                <a:ext uri="{FF2B5EF4-FFF2-40B4-BE49-F238E27FC236}">
                  <a16:creationId xmlns:a16="http://schemas.microsoft.com/office/drawing/2014/main" id="{206D784A-8550-322A-914D-E1BE8A902B52}"/>
                </a:ext>
              </a:extLst>
            </p:cNvPr>
            <p:cNvSpPr/>
            <p:nvPr/>
          </p:nvSpPr>
          <p:spPr>
            <a:xfrm>
              <a:off x="5213827" y="3887391"/>
              <a:ext cx="4221956" cy="2443877"/>
            </a:xfrm>
            <a:prstGeom prst="roundRect">
              <a:avLst>
                <a:gd name="adj" fmla="val 1157"/>
              </a:avLst>
            </a:prstGeom>
            <a:solidFill>
              <a:srgbClr val="F2EEEE"/>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 name="Shape 6">
              <a:extLst>
                <a:ext uri="{FF2B5EF4-FFF2-40B4-BE49-F238E27FC236}">
                  <a16:creationId xmlns:a16="http://schemas.microsoft.com/office/drawing/2014/main" id="{F0CF68A1-D199-FBC2-C0C5-5AB9970E056C}"/>
                </a:ext>
              </a:extLst>
            </p:cNvPr>
            <p:cNvSpPr/>
            <p:nvPr/>
          </p:nvSpPr>
          <p:spPr>
            <a:xfrm>
              <a:off x="5392698" y="4075867"/>
              <a:ext cx="565547" cy="565547"/>
            </a:xfrm>
            <a:prstGeom prst="roundRect">
              <a:avLst>
                <a:gd name="adj" fmla="val 16166801"/>
              </a:avLst>
            </a:prstGeom>
            <a:solidFill>
              <a:schemeClr val="accent1">
                <a:lumMod val="75000"/>
              </a:schemeClr>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10" name="Image 2" descr="preencoded.png">
              <a:extLst>
                <a:ext uri="{FF2B5EF4-FFF2-40B4-BE49-F238E27FC236}">
                  <a16:creationId xmlns:a16="http://schemas.microsoft.com/office/drawing/2014/main" id="{050158B5-95E5-3A7B-6F64-B0427CA6E4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8193" y="4231362"/>
              <a:ext cx="254437" cy="254437"/>
            </a:xfrm>
            <a:prstGeom prst="rect">
              <a:avLst/>
            </a:prstGeom>
          </p:spPr>
        </p:pic>
        <p:sp>
          <p:nvSpPr>
            <p:cNvPr id="11" name="Text 7">
              <a:extLst>
                <a:ext uri="{FF2B5EF4-FFF2-40B4-BE49-F238E27FC236}">
                  <a16:creationId xmlns:a16="http://schemas.microsoft.com/office/drawing/2014/main" id="{EED90184-B368-E7A0-B7F6-957FFA802C3F}"/>
                </a:ext>
              </a:extLst>
            </p:cNvPr>
            <p:cNvSpPr/>
            <p:nvPr/>
          </p:nvSpPr>
          <p:spPr>
            <a:xfrm>
              <a:off x="5392698" y="4730948"/>
              <a:ext cx="2356842" cy="294680"/>
            </a:xfrm>
            <a:prstGeom prst="rect">
              <a:avLst/>
            </a:prstGeom>
            <a:noFill/>
            <a:ln/>
          </p:spPr>
          <p:txBody>
            <a:bodyPr wrap="none" lIns="0" tIns="0" rIns="0" bIns="0" rtlCol="0" anchor="t"/>
            <a:lstStyle/>
            <a:p>
              <a:pPr marL="0" marR="0" lvl="0" indent="0" algn="l" defTabSz="914364" rtl="0" eaLnBrk="1" fontAlgn="auto" latinLnBrk="0" hangingPunct="1">
                <a:lnSpc>
                  <a:spcPts val="23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464646"/>
                  </a:solidFill>
                  <a:effectLst/>
                  <a:uLnTx/>
                  <a:uFillTx/>
                  <a:latin typeface="Arial" panose="020B0604020202020204" pitchFamily="34" charset="0"/>
                  <a:ea typeface="DM Sans Semi Bold" pitchFamily="34" charset="-122"/>
                  <a:cs typeface="Arial" panose="020B0604020202020204" pitchFamily="34" charset="0"/>
                  <a:sym typeface="Arial"/>
                </a:rPr>
                <a:t>Weekly Tech Tuesdays</a:t>
              </a:r>
              <a:endParaRPr kumimoji="0" lang="en-US" sz="18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2" name="Text 8">
              <a:extLst>
                <a:ext uri="{FF2B5EF4-FFF2-40B4-BE49-F238E27FC236}">
                  <a16:creationId xmlns:a16="http://schemas.microsoft.com/office/drawing/2014/main" id="{57D71759-1FCC-9031-5A26-C6729528ABDB}"/>
                </a:ext>
              </a:extLst>
            </p:cNvPr>
            <p:cNvSpPr/>
            <p:nvPr/>
          </p:nvSpPr>
          <p:spPr>
            <a:xfrm>
              <a:off x="5392698" y="5113436"/>
              <a:ext cx="3845004" cy="905113"/>
            </a:xfrm>
            <a:prstGeom prst="rect">
              <a:avLst/>
            </a:prstGeom>
            <a:noFill/>
            <a:ln/>
          </p:spPr>
          <p:txBody>
            <a:bodyPr wrap="square" lIns="0" tIns="0" rIns="0" bIns="0" rtlCol="0" anchor="t"/>
            <a:lstStyle/>
            <a:p>
              <a:pPr marL="0" marR="0" lvl="0" indent="0" algn="l" defTabSz="914364" rtl="0" eaLnBrk="1" fontAlgn="auto" latinLnBrk="0" hangingPunct="1">
                <a:lnSpc>
                  <a:spcPts val="235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Inter Medium" pitchFamily="34" charset="-122"/>
                  <a:cs typeface="Arial" panose="020B0604020202020204" pitchFamily="34" charset="0"/>
                  <a:sym typeface="Arial"/>
                </a:rPr>
                <a:t>Volunteer</a:t>
              </a:r>
              <a:r>
                <a:rPr kumimoji="0" lang="en-US" sz="2000" b="0"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Inter Medium" pitchFamily="34" charset="-122"/>
                  <a:cs typeface="Arial" panose="020B0604020202020204" pitchFamily="34" charset="0"/>
                  <a:sym typeface="Arial"/>
                </a:rPr>
                <a:t> </a:t>
              </a:r>
              <a:r>
                <a:rPr kumimoji="0" lang="en-US" sz="2000" b="1"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Inter Medium" pitchFamily="34" charset="-122"/>
                  <a:cs typeface="Arial" panose="020B0604020202020204" pitchFamily="34" charset="0"/>
                  <a:sym typeface="Arial"/>
                </a:rPr>
                <a:t>tech support </a:t>
              </a: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and guidance to community members on Tuesday afternoons.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3" name="Shape 9">
              <a:extLst>
                <a:ext uri="{FF2B5EF4-FFF2-40B4-BE49-F238E27FC236}">
                  <a16:creationId xmlns:a16="http://schemas.microsoft.com/office/drawing/2014/main" id="{AE8D95F0-1C6E-1E35-1651-93C139683446}"/>
                </a:ext>
              </a:extLst>
            </p:cNvPr>
            <p:cNvSpPr/>
            <p:nvPr/>
          </p:nvSpPr>
          <p:spPr>
            <a:xfrm>
              <a:off x="9614654" y="3887391"/>
              <a:ext cx="4221956" cy="2443877"/>
            </a:xfrm>
            <a:prstGeom prst="roundRect">
              <a:avLst>
                <a:gd name="adj" fmla="val 1157"/>
              </a:avLst>
            </a:prstGeom>
            <a:solidFill>
              <a:srgbClr val="F2EEEE"/>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 name="Shape 10">
              <a:extLst>
                <a:ext uri="{FF2B5EF4-FFF2-40B4-BE49-F238E27FC236}">
                  <a16:creationId xmlns:a16="http://schemas.microsoft.com/office/drawing/2014/main" id="{FC83B78D-1EA7-62C3-83BB-88C314F4D4C2}"/>
                </a:ext>
              </a:extLst>
            </p:cNvPr>
            <p:cNvSpPr/>
            <p:nvPr/>
          </p:nvSpPr>
          <p:spPr>
            <a:xfrm>
              <a:off x="9803130" y="4075867"/>
              <a:ext cx="565547" cy="565547"/>
            </a:xfrm>
            <a:prstGeom prst="roundRect">
              <a:avLst>
                <a:gd name="adj" fmla="val 16166801"/>
              </a:avLst>
            </a:prstGeom>
            <a:solidFill>
              <a:schemeClr val="accent1">
                <a:lumMod val="75000"/>
              </a:schemeClr>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15" name="Image 3" descr="preencoded.png">
              <a:extLst>
                <a:ext uri="{FF2B5EF4-FFF2-40B4-BE49-F238E27FC236}">
                  <a16:creationId xmlns:a16="http://schemas.microsoft.com/office/drawing/2014/main" id="{A0B619FB-2FB0-5A7D-EB51-6329A8AC9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8626" y="4231362"/>
              <a:ext cx="254437" cy="254437"/>
            </a:xfrm>
            <a:prstGeom prst="rect">
              <a:avLst/>
            </a:prstGeom>
          </p:spPr>
        </p:pic>
        <p:sp>
          <p:nvSpPr>
            <p:cNvPr id="16" name="Text 11">
              <a:extLst>
                <a:ext uri="{FF2B5EF4-FFF2-40B4-BE49-F238E27FC236}">
                  <a16:creationId xmlns:a16="http://schemas.microsoft.com/office/drawing/2014/main" id="{14BB6562-8868-8261-D8C1-11DCBA34D5CA}"/>
                </a:ext>
              </a:extLst>
            </p:cNvPr>
            <p:cNvSpPr/>
            <p:nvPr/>
          </p:nvSpPr>
          <p:spPr>
            <a:xfrm>
              <a:off x="9803130" y="4730948"/>
              <a:ext cx="2640687" cy="294680"/>
            </a:xfrm>
            <a:prstGeom prst="rect">
              <a:avLst/>
            </a:prstGeom>
            <a:noFill/>
            <a:ln/>
          </p:spPr>
          <p:txBody>
            <a:bodyPr wrap="none" lIns="0" tIns="0" rIns="0" bIns="0" rtlCol="0" anchor="t"/>
            <a:lstStyle/>
            <a:p>
              <a:pPr marL="0" marR="0" lvl="0" indent="0" algn="l" defTabSz="914364" rtl="0" eaLnBrk="1" fontAlgn="auto" latinLnBrk="0" hangingPunct="1">
                <a:lnSpc>
                  <a:spcPts val="23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464646"/>
                  </a:solidFill>
                  <a:effectLst/>
                  <a:uLnTx/>
                  <a:uFillTx/>
                  <a:latin typeface="Arial" panose="020B0604020202020204" pitchFamily="34" charset="0"/>
                  <a:ea typeface="DM Sans Semi Bold" pitchFamily="34" charset="-122"/>
                  <a:cs typeface="Arial" panose="020B0604020202020204" pitchFamily="34" charset="0"/>
                  <a:sym typeface="Arial"/>
                </a:rPr>
                <a:t>Monthly Tech Presentations</a:t>
              </a:r>
              <a:endParaRPr kumimoji="0" lang="en-US" sz="18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7" name="Text 12">
              <a:extLst>
                <a:ext uri="{FF2B5EF4-FFF2-40B4-BE49-F238E27FC236}">
                  <a16:creationId xmlns:a16="http://schemas.microsoft.com/office/drawing/2014/main" id="{205F5829-8CBE-B7D7-9438-73D4D600E5EC}"/>
                </a:ext>
              </a:extLst>
            </p:cNvPr>
            <p:cNvSpPr/>
            <p:nvPr/>
          </p:nvSpPr>
          <p:spPr>
            <a:xfrm>
              <a:off x="9803130" y="5072740"/>
              <a:ext cx="3845004" cy="1205448"/>
            </a:xfrm>
            <a:prstGeom prst="rect">
              <a:avLst/>
            </a:prstGeom>
            <a:noFill/>
            <a:ln/>
          </p:spPr>
          <p:txBody>
            <a:bodyPr wrap="square" lIns="0" tIns="0" rIns="0" bIns="0" rtlCol="0" anchor="t"/>
            <a:lstStyle/>
            <a:p>
              <a:pPr marL="0" marR="0" lvl="0" indent="0" algn="l" defTabSz="914364" rtl="0" eaLnBrk="1" fontAlgn="auto" latinLnBrk="0" hangingPunct="1">
                <a:lnSpc>
                  <a:spcPts val="235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Conduct </a:t>
              </a:r>
              <a:r>
                <a:rPr kumimoji="0" lang="en-US" sz="2000" b="1"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Inter Medium" pitchFamily="34" charset="-122"/>
                  <a:cs typeface="Arial" panose="020B0604020202020204" pitchFamily="34" charset="0"/>
                  <a:sym typeface="Arial"/>
                </a:rPr>
                <a:t>tech topic seminars </a:t>
              </a: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for better understanding &amp; to encourage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confidence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8" name="Text 13">
              <a:extLst>
                <a:ext uri="{FF2B5EF4-FFF2-40B4-BE49-F238E27FC236}">
                  <a16:creationId xmlns:a16="http://schemas.microsoft.com/office/drawing/2014/main" id="{6BDE9951-7348-CD0F-84C3-98A4BA554A2E}"/>
                </a:ext>
              </a:extLst>
            </p:cNvPr>
            <p:cNvSpPr/>
            <p:nvPr/>
          </p:nvSpPr>
          <p:spPr>
            <a:xfrm>
              <a:off x="888087" y="7118390"/>
              <a:ext cx="12760047" cy="603409"/>
            </a:xfrm>
            <a:prstGeom prst="rect">
              <a:avLst/>
            </a:prstGeom>
            <a:noFill/>
            <a:ln/>
          </p:spPr>
          <p:txBody>
            <a:bodyPr wrap="square" lIns="0" tIns="0" rIns="0" bIns="0" rtlCol="0" anchor="t"/>
            <a:lstStyle/>
            <a:p>
              <a:pPr marL="0" marR="0" lvl="0" indent="0" algn="l" defTabSz="914364" rtl="0" eaLnBrk="1" fontAlgn="auto" latinLnBrk="0" hangingPunct="1">
                <a:lnSpc>
                  <a:spcPts val="235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With </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25+ years of experience making technology clear, simple, and accessible.</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9" name="Shape 14">
              <a:extLst>
                <a:ext uri="{FF2B5EF4-FFF2-40B4-BE49-F238E27FC236}">
                  <a16:creationId xmlns:a16="http://schemas.microsoft.com/office/drawing/2014/main" id="{EC9A27D5-A2B0-A4AF-541C-255FDCB7A437}"/>
                </a:ext>
              </a:extLst>
            </p:cNvPr>
            <p:cNvSpPr/>
            <p:nvPr/>
          </p:nvSpPr>
          <p:spPr>
            <a:xfrm>
              <a:off x="793790" y="6543318"/>
              <a:ext cx="22860" cy="1027509"/>
            </a:xfrm>
            <a:prstGeom prst="rect">
              <a:avLst/>
            </a:prstGeom>
            <a:solidFill>
              <a:srgbClr val="1C9770"/>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 name="TextBox 19">
              <a:extLst>
                <a:ext uri="{FF2B5EF4-FFF2-40B4-BE49-F238E27FC236}">
                  <a16:creationId xmlns:a16="http://schemas.microsoft.com/office/drawing/2014/main" id="{E2628CB4-9255-42AC-0256-D4CFBF89B489}"/>
                </a:ext>
              </a:extLst>
            </p:cNvPr>
            <p:cNvSpPr txBox="1"/>
            <p:nvPr/>
          </p:nvSpPr>
          <p:spPr>
            <a:xfrm>
              <a:off x="805219" y="8055708"/>
              <a:ext cx="8350865" cy="523220"/>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E97132">
                    <a:lumMod val="75000"/>
                  </a:srgbClr>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56387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335054"/>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34</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2724507"/>
            <a:ext cx="5221843"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Catching Up If Needed</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2"/>
          <p:cNvSpPr/>
          <p:nvPr/>
        </p:nvSpPr>
        <p:spPr>
          <a:xfrm>
            <a:off x="793790" y="3840599"/>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Review Parts 1 &amp; 2</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 3"/>
          <p:cNvSpPr/>
          <p:nvPr/>
        </p:nvSpPr>
        <p:spPr>
          <a:xfrm>
            <a:off x="793790" y="4411028"/>
            <a:ext cx="6279356"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Go back anytime to refresh your memory.</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4"/>
          <p:cNvSpPr/>
          <p:nvPr/>
        </p:nvSpPr>
        <p:spPr>
          <a:xfrm>
            <a:off x="7564874" y="3840599"/>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Archives available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 5"/>
          <p:cNvSpPr/>
          <p:nvPr/>
        </p:nvSpPr>
        <p:spPr>
          <a:xfrm>
            <a:off x="7564874" y="4411028"/>
            <a:ext cx="6279356"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All previous sessions are saved for you.</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 6"/>
          <p:cNvSpPr/>
          <p:nvPr/>
        </p:nvSpPr>
        <p:spPr>
          <a:xfrm>
            <a:off x="1091446" y="5353645"/>
            <a:ext cx="12745164"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The archives are there to support you — not to test you.</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Shape 7"/>
          <p:cNvSpPr/>
          <p:nvPr/>
        </p:nvSpPr>
        <p:spPr>
          <a:xfrm>
            <a:off x="793790" y="5130403"/>
            <a:ext cx="22860" cy="764024"/>
          </a:xfrm>
          <a:prstGeom prst="rect">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227898"/>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35</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2617351"/>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Support Options</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Shape 2"/>
          <p:cNvSpPr/>
          <p:nvPr/>
        </p:nvSpPr>
        <p:spPr>
          <a:xfrm>
            <a:off x="793790" y="3535085"/>
            <a:ext cx="6422231" cy="1846421"/>
          </a:xfrm>
          <a:prstGeom prst="roundRect">
            <a:avLst>
              <a:gd name="adj" fmla="val 9674"/>
            </a:avLst>
          </a:prstGeom>
          <a:solidFill>
            <a:srgbClr val="FFFFFF"/>
          </a:solidFill>
          <a:ln w="22860">
            <a:solidFill>
              <a:srgbClr val="B4CCE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hape 3"/>
          <p:cNvSpPr/>
          <p:nvPr/>
        </p:nvSpPr>
        <p:spPr>
          <a:xfrm>
            <a:off x="816650" y="3557945"/>
            <a:ext cx="6376511" cy="595313"/>
          </a:xfrm>
          <a:prstGeom prst="roundRect">
            <a:avLst>
              <a:gd name="adj" fmla="val 25398"/>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6077" y="3706654"/>
            <a:ext cx="297656" cy="297656"/>
          </a:xfrm>
          <a:prstGeom prst="rect">
            <a:avLst/>
          </a:prstGeom>
        </p:spPr>
      </p:pic>
      <p:sp>
        <p:nvSpPr>
          <p:cNvPr id="7" name="Text 4"/>
          <p:cNvSpPr/>
          <p:nvPr/>
        </p:nvSpPr>
        <p:spPr>
          <a:xfrm>
            <a:off x="1015008" y="4351615"/>
            <a:ext cx="3628787"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Free Tech Tuesday 1-on-1s</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 5"/>
          <p:cNvSpPr/>
          <p:nvPr/>
        </p:nvSpPr>
        <p:spPr>
          <a:xfrm>
            <a:off x="1015008" y="4842748"/>
            <a:ext cx="5979795"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Get personalized help on your schedule.</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Shape 6"/>
          <p:cNvSpPr/>
          <p:nvPr/>
        </p:nvSpPr>
        <p:spPr>
          <a:xfrm>
            <a:off x="7414379" y="3535085"/>
            <a:ext cx="6422231" cy="1846421"/>
          </a:xfrm>
          <a:prstGeom prst="roundRect">
            <a:avLst>
              <a:gd name="adj" fmla="val 9674"/>
            </a:avLst>
          </a:prstGeom>
          <a:solidFill>
            <a:srgbClr val="FFFFFF"/>
          </a:solidFill>
          <a:ln w="22860">
            <a:solidFill>
              <a:srgbClr val="B4CCE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Shape 7"/>
          <p:cNvSpPr/>
          <p:nvPr/>
        </p:nvSpPr>
        <p:spPr>
          <a:xfrm>
            <a:off x="7437239" y="3557945"/>
            <a:ext cx="6376511" cy="595313"/>
          </a:xfrm>
          <a:prstGeom prst="roundRect">
            <a:avLst>
              <a:gd name="adj" fmla="val 25398"/>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76667" y="3706654"/>
            <a:ext cx="297656" cy="297656"/>
          </a:xfrm>
          <a:prstGeom prst="rect">
            <a:avLst/>
          </a:prstGeom>
        </p:spPr>
      </p:pic>
      <p:sp>
        <p:nvSpPr>
          <p:cNvPr id="12" name="Text 8"/>
          <p:cNvSpPr/>
          <p:nvPr/>
        </p:nvSpPr>
        <p:spPr>
          <a:xfrm>
            <a:off x="7635597" y="4351615"/>
            <a:ext cx="3147655"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Optional in-home help</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Text 9"/>
          <p:cNvSpPr/>
          <p:nvPr/>
        </p:nvSpPr>
        <p:spPr>
          <a:xfrm>
            <a:off x="7635597" y="4842748"/>
            <a:ext cx="5979795"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Assistance available in the comfort of your home.</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Text 10"/>
          <p:cNvSpPr/>
          <p:nvPr/>
        </p:nvSpPr>
        <p:spPr>
          <a:xfrm>
            <a:off x="793790" y="5604748"/>
            <a:ext cx="130428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0540AD"/>
                </a:solidFill>
                <a:effectLst/>
                <a:uLnTx/>
                <a:uFillTx/>
                <a:latin typeface="Arial" panose="020B0604020202020204" pitchFamily="34" charset="0"/>
                <a:ea typeface="Instrument Sans Medium" pitchFamily="34" charset="-122"/>
                <a:cs typeface="Arial" panose="020B0604020202020204" pitchFamily="34" charset="0"/>
              </a:rPr>
              <a:t>Help is always available when you want it.</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25846" y="567369"/>
            <a:ext cx="5760720" cy="6791898"/>
          </a:xfrm>
          <a:prstGeom prst="rect">
            <a:avLst/>
          </a:prstGeom>
        </p:spPr>
      </p:pic>
      <p:sp>
        <p:nvSpPr>
          <p:cNvPr id="3" name="Text 0"/>
          <p:cNvSpPr/>
          <p:nvPr/>
        </p:nvSpPr>
        <p:spPr>
          <a:xfrm>
            <a:off x="6280190" y="2279094"/>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36</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1"/>
          <p:cNvSpPr/>
          <p:nvPr/>
        </p:nvSpPr>
        <p:spPr>
          <a:xfrm>
            <a:off x="6280190" y="2886908"/>
            <a:ext cx="6847284" cy="855821"/>
          </a:xfrm>
          <a:prstGeom prst="rect">
            <a:avLst/>
          </a:prstGeom>
          <a:noFill/>
          <a:ln/>
        </p:spPr>
        <p:txBody>
          <a:bodyPr wrap="none" lIns="0" tIns="0" rIns="0" bIns="0" rtlCol="0" anchor="t"/>
          <a:lstStyle/>
          <a:p>
            <a:pPr marL="0" marR="0" lvl="0" indent="0" algn="l" defTabSz="914400" rtl="0" eaLnBrk="1" fontAlgn="auto" latinLnBrk="0" hangingPunct="1">
              <a:lnSpc>
                <a:spcPts val="6700"/>
              </a:lnSpc>
              <a:spcBef>
                <a:spcPts val="0"/>
              </a:spcBef>
              <a:spcAft>
                <a:spcPts val="0"/>
              </a:spcAft>
              <a:buClrTx/>
              <a:buSzTx/>
              <a:buFontTx/>
              <a:buNone/>
              <a:tabLst/>
              <a:defRPr/>
            </a:pPr>
            <a:r>
              <a:rPr kumimoji="0" lang="en-US" sz="535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Final Reassurance</a:t>
            </a:r>
            <a:endParaRPr kumimoji="0" lang="en-US" sz="5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 2"/>
          <p:cNvSpPr/>
          <p:nvPr/>
        </p:nvSpPr>
        <p:spPr>
          <a:xfrm>
            <a:off x="6280190" y="4238744"/>
            <a:ext cx="3536156" cy="496133"/>
          </a:xfrm>
          <a:prstGeom prst="rect">
            <a:avLst/>
          </a:prstGeom>
          <a:noFill/>
          <a:ln/>
        </p:spPr>
        <p:txBody>
          <a:bodyPr wrap="none" lIns="0" tIns="0" rIns="0" bIns="0" rtlCol="0" anchor="t"/>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1A561C"/>
                </a:solidFill>
                <a:effectLst/>
                <a:uLnTx/>
                <a:uFillTx/>
                <a:latin typeface="Arial" panose="020B0604020202020204" pitchFamily="34" charset="0"/>
                <a:ea typeface="Instrument Sans Semi Bold" pitchFamily="34" charset="-122"/>
                <a:cs typeface="Arial" panose="020B0604020202020204" pitchFamily="34" charset="0"/>
              </a:rPr>
              <a:t>You're not behind</a:t>
            </a:r>
            <a:endParaRPr kumimoji="0" lang="en-US" sz="3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3"/>
          <p:cNvSpPr/>
          <p:nvPr/>
        </p:nvSpPr>
        <p:spPr>
          <a:xfrm>
            <a:off x="10308074" y="4238744"/>
            <a:ext cx="3536156" cy="496133"/>
          </a:xfrm>
          <a:prstGeom prst="rect">
            <a:avLst/>
          </a:prstGeom>
          <a:noFill/>
          <a:ln/>
        </p:spPr>
        <p:txBody>
          <a:bodyPr wrap="none" lIns="0" tIns="0" rIns="0" bIns="0" rtlCol="0" anchor="t"/>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540AD"/>
                </a:solidFill>
                <a:effectLst/>
                <a:uLnTx/>
                <a:uFillTx/>
                <a:latin typeface="Arial" panose="020B0604020202020204" pitchFamily="34" charset="0"/>
                <a:ea typeface="Instrument Sans Semi Bold" pitchFamily="34" charset="-122"/>
                <a:cs typeface="Arial" panose="020B0604020202020204" pitchFamily="34" charset="0"/>
              </a:rPr>
              <a:t>You're in control</a:t>
            </a:r>
            <a:endParaRPr kumimoji="0" lang="en-US" sz="3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 4"/>
          <p:cNvSpPr/>
          <p:nvPr/>
        </p:nvSpPr>
        <p:spPr>
          <a:xfrm>
            <a:off x="6280190" y="5156478"/>
            <a:ext cx="7556421" cy="793909"/>
          </a:xfrm>
          <a:prstGeom prst="rect">
            <a:avLst/>
          </a:prstGeom>
          <a:noFill/>
          <a:ln/>
        </p:spPr>
        <p:txBody>
          <a:bodyPr wrap="squar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You didn't break anything. You learned step by step — and now you truly own your iPhone.</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104" y="316923"/>
            <a:ext cx="5377295" cy="7258050"/>
          </a:xfrm>
          <a:prstGeom prst="rect">
            <a:avLst/>
          </a:prstGeom>
        </p:spPr>
      </p:pic>
      <p:sp>
        <p:nvSpPr>
          <p:cNvPr id="3" name="Text 0"/>
          <p:cNvSpPr/>
          <p:nvPr/>
        </p:nvSpPr>
        <p:spPr>
          <a:xfrm>
            <a:off x="6280190" y="2328624"/>
            <a:ext cx="7556421" cy="1417558"/>
          </a:xfrm>
          <a:prstGeom prst="rect">
            <a:avLst/>
          </a:prstGeom>
          <a:noFill/>
          <a:ln/>
        </p:spPr>
        <p:txBody>
          <a:bodyPr wrap="squar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You're More Capable Than You Think</a:t>
            </a:r>
            <a:endParaRPr kumimoji="0" lang="en-US" sz="4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 1"/>
          <p:cNvSpPr/>
          <p:nvPr/>
        </p:nvSpPr>
        <p:spPr>
          <a:xfrm>
            <a:off x="6280190" y="4086344"/>
            <a:ext cx="7556421" cy="252928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You've learned so much already. Take a moment to recognize your progress — you can now customize your phone to fit your needs, communicate with friends and family confidently, and use your device safely in a way that works for you. These aren't small accomplishments. They're real skills that expand your world.</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018461" y="517327"/>
            <a:ext cx="7393067" cy="570309"/>
          </a:xfrm>
          <a:prstGeom prst="rect">
            <a:avLst/>
          </a:prstGeom>
          <a:noFill/>
          <a:ln/>
        </p:spPr>
        <p:txBody>
          <a:bodyPr wrap="none" lIns="0" tIns="0" rIns="0" bIns="0" rtlCol="0" anchor="t"/>
          <a:lstStyle/>
          <a:p>
            <a:pPr marL="0" marR="0" lvl="0" indent="0" algn="l" defTabSz="914400" rtl="0" eaLnBrk="1" fontAlgn="auto" latinLnBrk="0" hangingPunct="1">
              <a:lnSpc>
                <a:spcPts val="4450"/>
              </a:lnSpc>
              <a:spcBef>
                <a:spcPts val="0"/>
              </a:spcBef>
              <a:spcAft>
                <a:spcPts val="0"/>
              </a:spcAft>
              <a:buClrTx/>
              <a:buSzTx/>
              <a:buFontTx/>
              <a:buNone/>
              <a:tabLst/>
              <a:defRPr/>
            </a:pPr>
            <a:r>
              <a:rPr kumimoji="0" lang="en-US" sz="35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Pause and Notice the Difference</a:t>
            </a:r>
            <a:endParaRPr kumimoji="0" lang="en-US" sz="35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Image 0" descr="preencoded.png"/>
          <p:cNvPicPr>
            <a:picLocks noChangeAspect="1"/>
          </p:cNvPicPr>
          <p:nvPr/>
        </p:nvPicPr>
        <p:blipFill>
          <a:blip r:embed="rId3"/>
          <a:stretch>
            <a:fillRect/>
          </a:stretch>
        </p:blipFill>
        <p:spPr>
          <a:xfrm>
            <a:off x="1018461" y="1473041"/>
            <a:ext cx="6074093" cy="6074093"/>
          </a:xfrm>
          <a:prstGeom prst="rect">
            <a:avLst/>
          </a:prstGeom>
        </p:spPr>
      </p:pic>
      <p:sp>
        <p:nvSpPr>
          <p:cNvPr id="4" name="Shape 1"/>
          <p:cNvSpPr/>
          <p:nvPr/>
        </p:nvSpPr>
        <p:spPr>
          <a:xfrm>
            <a:off x="7545467" y="1473041"/>
            <a:ext cx="2963585" cy="1338977"/>
          </a:xfrm>
          <a:prstGeom prst="roundRect">
            <a:avLst>
              <a:gd name="adj" fmla="val 5725"/>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 2"/>
          <p:cNvSpPr/>
          <p:nvPr/>
        </p:nvSpPr>
        <p:spPr>
          <a:xfrm>
            <a:off x="7735491" y="1663065"/>
            <a:ext cx="2281357" cy="285155"/>
          </a:xfrm>
          <a:prstGeom prst="rect">
            <a:avLst/>
          </a:prstGeom>
          <a:noFill/>
          <a:ln/>
        </p:spPr>
        <p:txBody>
          <a:bodyPr wrap="none" lIns="0" tIns="0" rIns="0" bIns="0" rtlCol="0" anchor="t"/>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You Know More</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 3"/>
          <p:cNvSpPr/>
          <p:nvPr/>
        </p:nvSpPr>
        <p:spPr>
          <a:xfrm>
            <a:off x="7735491" y="2095024"/>
            <a:ext cx="2583537" cy="526971"/>
          </a:xfrm>
          <a:prstGeom prst="rect">
            <a:avLst/>
          </a:prstGeom>
          <a:noFill/>
          <a:ln/>
        </p:spPr>
        <p:txBody>
          <a:bodyPr wrap="squar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Your understanding has grown with each lesson</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Shape 4"/>
          <p:cNvSpPr/>
          <p:nvPr/>
        </p:nvSpPr>
        <p:spPr>
          <a:xfrm>
            <a:off x="10655856" y="1473041"/>
            <a:ext cx="2963704" cy="1338977"/>
          </a:xfrm>
          <a:prstGeom prst="roundRect">
            <a:avLst>
              <a:gd name="adj" fmla="val 5725"/>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5"/>
          <p:cNvSpPr/>
          <p:nvPr/>
        </p:nvSpPr>
        <p:spPr>
          <a:xfrm>
            <a:off x="10845879" y="1663065"/>
            <a:ext cx="2281357" cy="285155"/>
          </a:xfrm>
          <a:prstGeom prst="rect">
            <a:avLst/>
          </a:prstGeom>
          <a:noFill/>
          <a:ln/>
        </p:spPr>
        <p:txBody>
          <a:bodyPr wrap="none" lIns="0" tIns="0" rIns="0" bIns="0" rtlCol="0" anchor="t"/>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You Feel Calmer</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 6"/>
          <p:cNvSpPr/>
          <p:nvPr/>
        </p:nvSpPr>
        <p:spPr>
          <a:xfrm>
            <a:off x="10845879" y="2095024"/>
            <a:ext cx="2583656" cy="526971"/>
          </a:xfrm>
          <a:prstGeom prst="rect">
            <a:avLst/>
          </a:prstGeom>
          <a:noFill/>
          <a:ln/>
        </p:spPr>
        <p:txBody>
          <a:bodyPr wrap="squar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Uncertainty has given way to confidence</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Shape 7"/>
          <p:cNvSpPr/>
          <p:nvPr/>
        </p:nvSpPr>
        <p:spPr>
          <a:xfrm>
            <a:off x="7545467" y="2958822"/>
            <a:ext cx="6074093" cy="1075492"/>
          </a:xfrm>
          <a:prstGeom prst="roundRect">
            <a:avLst>
              <a:gd name="adj" fmla="val 7128"/>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 8"/>
          <p:cNvSpPr/>
          <p:nvPr/>
        </p:nvSpPr>
        <p:spPr>
          <a:xfrm>
            <a:off x="7735491" y="3148846"/>
            <a:ext cx="3325654" cy="285155"/>
          </a:xfrm>
          <a:prstGeom prst="rect">
            <a:avLst/>
          </a:prstGeom>
          <a:noFill/>
          <a:ln/>
        </p:spPr>
        <p:txBody>
          <a:bodyPr wrap="none" lIns="0" tIns="0" rIns="0" bIns="0" rtlCol="0" anchor="t"/>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You Know Where to Get Help</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 9"/>
          <p:cNvSpPr/>
          <p:nvPr/>
        </p:nvSpPr>
        <p:spPr>
          <a:xfrm>
            <a:off x="7735491" y="3580805"/>
            <a:ext cx="5694045" cy="263485"/>
          </a:xfrm>
          <a:prstGeom prst="rect">
            <a:avLst/>
          </a:prstGeom>
          <a:noFill/>
          <a:ln/>
        </p:spPr>
        <p:txBody>
          <a:bodyPr wrap="non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Resources and support are at your fingertips</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577697"/>
            <a:ext cx="6982897"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Review &amp; Reinforcement</a:t>
            </a:r>
            <a:endParaRPr kumimoji="0" lang="en-US" sz="4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Image 0" descr="preencoded.png"/>
          <p:cNvPicPr>
            <a:picLocks noChangeAspect="1"/>
          </p:cNvPicPr>
          <p:nvPr/>
        </p:nvPicPr>
        <p:blipFill>
          <a:blip r:embed="rId3"/>
          <a:stretch>
            <a:fillRect/>
          </a:stretch>
        </p:blipFill>
        <p:spPr>
          <a:xfrm>
            <a:off x="793790" y="2740104"/>
            <a:ext cx="2411968" cy="2411968"/>
          </a:xfrm>
          <a:prstGeom prst="rect">
            <a:avLst/>
          </a:prstGeom>
        </p:spPr>
      </p:pic>
      <p:sp>
        <p:nvSpPr>
          <p:cNvPr id="4" name="Text 1"/>
          <p:cNvSpPr/>
          <p:nvPr/>
        </p:nvSpPr>
        <p:spPr>
          <a:xfrm>
            <a:off x="793790" y="5435560"/>
            <a:ext cx="2951083"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Forgetting Is Normal</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 2"/>
          <p:cNvSpPr/>
          <p:nvPr/>
        </p:nvSpPr>
        <p:spPr>
          <a:xfrm>
            <a:off x="793790" y="5925979"/>
            <a:ext cx="4158615"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Your brain is processing a lot of new information. Be patient with yourself.</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Image 1" descr="preencoded.png"/>
          <p:cNvPicPr>
            <a:picLocks noChangeAspect="1"/>
          </p:cNvPicPr>
          <p:nvPr/>
        </p:nvPicPr>
        <p:blipFill>
          <a:blip r:embed="rId4"/>
          <a:stretch>
            <a:fillRect/>
          </a:stretch>
        </p:blipFill>
        <p:spPr>
          <a:xfrm>
            <a:off x="5235893" y="2740104"/>
            <a:ext cx="2411968" cy="2411968"/>
          </a:xfrm>
          <a:prstGeom prst="rect">
            <a:avLst/>
          </a:prstGeom>
        </p:spPr>
      </p:pic>
      <p:sp>
        <p:nvSpPr>
          <p:cNvPr id="7" name="Text 3"/>
          <p:cNvSpPr/>
          <p:nvPr/>
        </p:nvSpPr>
        <p:spPr>
          <a:xfrm>
            <a:off x="5235893" y="5435560"/>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Rewatching Helps</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 4"/>
          <p:cNvSpPr/>
          <p:nvPr/>
        </p:nvSpPr>
        <p:spPr>
          <a:xfrm>
            <a:off x="5235893" y="5925979"/>
            <a:ext cx="4158615"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Going through lessons again reinforces what you've learned and fills in gaps.</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Image 2" descr="preencoded.png"/>
          <p:cNvPicPr>
            <a:picLocks noChangeAspect="1"/>
          </p:cNvPicPr>
          <p:nvPr/>
        </p:nvPicPr>
        <p:blipFill>
          <a:blip r:embed="rId5"/>
          <a:stretch>
            <a:fillRect/>
          </a:stretch>
        </p:blipFill>
        <p:spPr>
          <a:xfrm>
            <a:off x="9677995" y="2740104"/>
            <a:ext cx="2411968" cy="2411968"/>
          </a:xfrm>
          <a:prstGeom prst="rect">
            <a:avLst/>
          </a:prstGeom>
        </p:spPr>
      </p:pic>
      <p:sp>
        <p:nvSpPr>
          <p:cNvPr id="10" name="Text 5"/>
          <p:cNvSpPr/>
          <p:nvPr/>
        </p:nvSpPr>
        <p:spPr>
          <a:xfrm>
            <a:off x="9677995" y="5435560"/>
            <a:ext cx="3493413"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Clarity Comes With Time</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 6"/>
          <p:cNvSpPr/>
          <p:nvPr/>
        </p:nvSpPr>
        <p:spPr>
          <a:xfrm>
            <a:off x="9677995" y="5925979"/>
            <a:ext cx="4158615"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Understanding deepens gradually. Each review brings more confidence.</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018461" y="517327"/>
            <a:ext cx="5208984" cy="570309"/>
          </a:xfrm>
          <a:prstGeom prst="rect">
            <a:avLst/>
          </a:prstGeom>
          <a:noFill/>
          <a:ln/>
        </p:spPr>
        <p:txBody>
          <a:bodyPr wrap="none" lIns="0" tIns="0" rIns="0" bIns="0" rtlCol="0" anchor="t"/>
          <a:lstStyle/>
          <a:p>
            <a:pPr marL="0" marR="0" lvl="0" indent="0" algn="l" defTabSz="914400" rtl="0" eaLnBrk="1" fontAlgn="auto" latinLnBrk="0" hangingPunct="1">
              <a:lnSpc>
                <a:spcPts val="4450"/>
              </a:lnSpc>
              <a:spcBef>
                <a:spcPts val="0"/>
              </a:spcBef>
              <a:spcAft>
                <a:spcPts val="0"/>
              </a:spcAft>
              <a:buClrTx/>
              <a:buSzTx/>
              <a:buFontTx/>
              <a:buNone/>
              <a:tabLst/>
              <a:defRPr/>
            </a:pPr>
            <a:r>
              <a:rPr kumimoji="0" lang="en-US" sz="35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Catching Up If Needed</a:t>
            </a:r>
            <a:endParaRPr kumimoji="0" lang="en-US" sz="35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 1"/>
          <p:cNvSpPr/>
          <p:nvPr/>
        </p:nvSpPr>
        <p:spPr>
          <a:xfrm>
            <a:off x="1018461" y="1454706"/>
            <a:ext cx="3650218" cy="456248"/>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8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Missed a Session?</a:t>
            </a:r>
            <a:endParaRPr kumimoji="0" lang="en-US" sz="28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 2"/>
          <p:cNvSpPr/>
          <p:nvPr/>
        </p:nvSpPr>
        <p:spPr>
          <a:xfrm>
            <a:off x="1018461" y="2057757"/>
            <a:ext cx="6074093" cy="1864248"/>
          </a:xfrm>
          <a:prstGeom prst="rect">
            <a:avLst/>
          </a:prstGeom>
          <a:noFill/>
          <a:ln/>
        </p:spPr>
        <p:txBody>
          <a:bodyPr wrap="squar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No problem at all. Life happens, and that's perfectly okay. These lessons aren't going anywhere, and there's no deadline hanging over you. You can pick up right where you left off, or start fresh if that feels better. Learning at your own pace isn't just allowed — it's encouraged.</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Image 0" descr="preencoded.png"/>
          <p:cNvPicPr>
            <a:picLocks noChangeAspect="1"/>
          </p:cNvPicPr>
          <p:nvPr/>
        </p:nvPicPr>
        <p:blipFill>
          <a:blip r:embed="rId3"/>
          <a:stretch>
            <a:fillRect/>
          </a:stretch>
        </p:blipFill>
        <p:spPr>
          <a:xfrm>
            <a:off x="7545467" y="1473041"/>
            <a:ext cx="6074093" cy="607409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322118"/>
            <a:ext cx="5486400" cy="7221682"/>
          </a:xfrm>
          <a:prstGeom prst="rect">
            <a:avLst/>
          </a:prstGeom>
        </p:spPr>
      </p:pic>
      <p:sp>
        <p:nvSpPr>
          <p:cNvPr id="3" name="Text 0"/>
          <p:cNvSpPr/>
          <p:nvPr/>
        </p:nvSpPr>
        <p:spPr>
          <a:xfrm>
            <a:off x="6280190" y="2683073"/>
            <a:ext cx="6894433"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How to Use the Archives</a:t>
            </a:r>
            <a:endParaRPr kumimoji="0" lang="en-US" sz="4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 1"/>
          <p:cNvSpPr/>
          <p:nvPr/>
        </p:nvSpPr>
        <p:spPr>
          <a:xfrm>
            <a:off x="6280190" y="3732014"/>
            <a:ext cx="7556421" cy="181451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Think of the archives as your personal support library. They're designed to work around your schedule and learning style. Pause when you need time to practice. Rewind when something didn't quite click the first time. Skip around to focus on what matters most to you right now. This flexibility puts you in control of your learning journey.</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837492"/>
            <a:ext cx="9351169"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Support Options Available to You</a:t>
            </a:r>
            <a:endParaRPr kumimoji="0" lang="en-US" sz="4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Shape 1"/>
          <p:cNvSpPr/>
          <p:nvPr/>
        </p:nvSpPr>
        <p:spPr>
          <a:xfrm>
            <a:off x="793790" y="2999899"/>
            <a:ext cx="6407944" cy="2774156"/>
          </a:xfrm>
          <a:prstGeom prst="roundRect">
            <a:avLst>
              <a:gd name="adj" fmla="val 3434"/>
            </a:avLst>
          </a:prstGeom>
          <a:solidFill>
            <a:srgbClr val="FFFFFF"/>
          </a:solidFill>
          <a:ln w="3048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hape 2"/>
          <p:cNvSpPr/>
          <p:nvPr/>
        </p:nvSpPr>
        <p:spPr>
          <a:xfrm>
            <a:off x="824270" y="3030379"/>
            <a:ext cx="6346984" cy="680442"/>
          </a:xfrm>
          <a:prstGeom prst="roundRect">
            <a:avLst>
              <a:gd name="adj" fmla="val 8626"/>
            </a:avLst>
          </a:prstGeom>
          <a:solidFill>
            <a:srgbClr val="F2EEEE"/>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7621" y="3196590"/>
            <a:ext cx="340162" cy="340162"/>
          </a:xfrm>
          <a:prstGeom prst="rect">
            <a:avLst/>
          </a:prstGeom>
        </p:spPr>
      </p:pic>
      <p:sp>
        <p:nvSpPr>
          <p:cNvPr id="6" name="Text 3"/>
          <p:cNvSpPr/>
          <p:nvPr/>
        </p:nvSpPr>
        <p:spPr>
          <a:xfrm>
            <a:off x="1051084" y="3937635"/>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Free Tech Tuesdays</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 4"/>
          <p:cNvSpPr/>
          <p:nvPr/>
        </p:nvSpPr>
        <p:spPr>
          <a:xfrm>
            <a:off x="1051084" y="4428053"/>
            <a:ext cx="5893356"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Drop in for quick questions, troubleshooting help, or just a friendly conversation about technology challenges you're facing.</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Shape 5"/>
          <p:cNvSpPr/>
          <p:nvPr/>
        </p:nvSpPr>
        <p:spPr>
          <a:xfrm>
            <a:off x="7428548" y="2999899"/>
            <a:ext cx="6408063" cy="2774156"/>
          </a:xfrm>
          <a:prstGeom prst="roundRect">
            <a:avLst>
              <a:gd name="adj" fmla="val 3434"/>
            </a:avLst>
          </a:prstGeom>
          <a:solidFill>
            <a:srgbClr val="FFFFFF"/>
          </a:solidFill>
          <a:ln w="3048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Shape 6"/>
          <p:cNvSpPr/>
          <p:nvPr/>
        </p:nvSpPr>
        <p:spPr>
          <a:xfrm>
            <a:off x="7459027" y="3030379"/>
            <a:ext cx="6347103" cy="680442"/>
          </a:xfrm>
          <a:prstGeom prst="roundRect">
            <a:avLst>
              <a:gd name="adj" fmla="val 8626"/>
            </a:avLst>
          </a:prstGeom>
          <a:solidFill>
            <a:srgbClr val="F2EEEE"/>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62498" y="3196590"/>
            <a:ext cx="340162" cy="340162"/>
          </a:xfrm>
          <a:prstGeom prst="rect">
            <a:avLst/>
          </a:prstGeom>
        </p:spPr>
      </p:pic>
      <p:sp>
        <p:nvSpPr>
          <p:cNvPr id="11" name="Text 7"/>
          <p:cNvSpPr/>
          <p:nvPr/>
        </p:nvSpPr>
        <p:spPr>
          <a:xfrm>
            <a:off x="7685842" y="3937635"/>
            <a:ext cx="3807143"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Optional In-Home Support</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 8"/>
          <p:cNvSpPr/>
          <p:nvPr/>
        </p:nvSpPr>
        <p:spPr>
          <a:xfrm>
            <a:off x="7685842" y="4428053"/>
            <a:ext cx="5893475"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Sometimes hands-on help in your own space makes all the difference. Personalized assistance is available when you need it.</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 9"/>
          <p:cNvSpPr/>
          <p:nvPr/>
        </p:nvSpPr>
        <p:spPr>
          <a:xfrm>
            <a:off x="793790" y="6029206"/>
            <a:ext cx="13042821"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You're not on your own in this learning process. Help is always within reach.</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018461" y="517327"/>
            <a:ext cx="4850368" cy="570309"/>
          </a:xfrm>
          <a:prstGeom prst="rect">
            <a:avLst/>
          </a:prstGeom>
          <a:noFill/>
          <a:ln/>
        </p:spPr>
        <p:txBody>
          <a:bodyPr wrap="none" lIns="0" tIns="0" rIns="0" bIns="0" rtlCol="0" anchor="t"/>
          <a:lstStyle/>
          <a:p>
            <a:pPr marL="0" marR="0" lvl="0" indent="0" algn="l" defTabSz="914400" rtl="0" eaLnBrk="1" fontAlgn="auto" latinLnBrk="0" hangingPunct="1">
              <a:lnSpc>
                <a:spcPts val="4450"/>
              </a:lnSpc>
              <a:spcBef>
                <a:spcPts val="0"/>
              </a:spcBef>
              <a:spcAft>
                <a:spcPts val="0"/>
              </a:spcAft>
              <a:buClrTx/>
              <a:buSzTx/>
              <a:buFontTx/>
              <a:buNone/>
              <a:tabLst/>
              <a:defRPr/>
            </a:pPr>
            <a:r>
              <a:rPr kumimoji="0" lang="en-US" sz="35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When to Ask for Help</a:t>
            </a:r>
            <a:endParaRPr kumimoji="0" lang="en-US" sz="35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Image 0" descr="preencoded.png"/>
          <p:cNvPicPr>
            <a:picLocks noChangeAspect="1"/>
          </p:cNvPicPr>
          <p:nvPr/>
        </p:nvPicPr>
        <p:blipFill>
          <a:blip r:embed="rId3"/>
          <a:stretch>
            <a:fillRect/>
          </a:stretch>
        </p:blipFill>
        <p:spPr>
          <a:xfrm>
            <a:off x="1018461" y="1473041"/>
            <a:ext cx="6074093" cy="6074093"/>
          </a:xfrm>
          <a:prstGeom prst="rect">
            <a:avLst/>
          </a:prstGeom>
        </p:spPr>
      </p:pic>
      <p:sp>
        <p:nvSpPr>
          <p:cNvPr id="4" name="Text 1"/>
          <p:cNvSpPr/>
          <p:nvPr/>
        </p:nvSpPr>
        <p:spPr>
          <a:xfrm>
            <a:off x="7545467" y="1440061"/>
            <a:ext cx="6074093" cy="2195505"/>
          </a:xfrm>
          <a:prstGeom prst="rect">
            <a:avLst/>
          </a:prstGeom>
          <a:noFill/>
          <a:ln/>
        </p:spPr>
        <p:txBody>
          <a:bodyPr wrap="squar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Don't wait until frustration builds. Reach out early when something feels off. Ask for help when a task seems confusing, when you're feeling frustrated with a feature, or when something feels risky or unsafe. These are exactly the right moments to connect with support — not signs of failure, but smart moves toward success.</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793790" y="1165979"/>
            <a:ext cx="1468993" cy="388382"/>
          </a:xfrm>
          <a:prstGeom prst="roundRect">
            <a:avLst>
              <a:gd name="adj" fmla="val 36794"/>
            </a:avLst>
          </a:prstGeom>
          <a:noFill/>
          <a:ln w="7620">
            <a:solidFill>
              <a:srgbClr val="84C1FA"/>
            </a:solidFill>
            <a:prstDash val="solid"/>
          </a:ln>
        </p:spPr>
        <p:txBody>
          <a:bodyPr/>
          <a:lstStyle/>
          <a:p>
            <a:endParaRPr lang="en-US" dirty="0">
              <a:latin typeface="Arial" panose="020B0604020202020204" pitchFamily="34" charset="0"/>
            </a:endParaRPr>
          </a:p>
        </p:txBody>
      </p:sp>
      <p:sp>
        <p:nvSpPr>
          <p:cNvPr id="3" name="Text 1"/>
          <p:cNvSpPr/>
          <p:nvPr/>
        </p:nvSpPr>
        <p:spPr>
          <a:xfrm>
            <a:off x="920472" y="1233130"/>
            <a:ext cx="1215628" cy="254079"/>
          </a:xfrm>
          <a:prstGeom prst="rect">
            <a:avLst/>
          </a:prstGeom>
          <a:noFill/>
          <a:ln/>
        </p:spPr>
        <p:txBody>
          <a:bodyPr wrap="none" lIns="0" tIns="0" rIns="0" bIns="0" rtlCol="0" anchor="t"/>
          <a:lstStyle/>
          <a:p>
            <a:pPr marL="0" indent="0" algn="l">
              <a:lnSpc>
                <a:spcPts val="2000"/>
              </a:lnSpc>
              <a:buNone/>
            </a:pPr>
            <a:r>
              <a:rPr lang="en-US" sz="1250" dirty="0">
                <a:solidFill>
                  <a:srgbClr val="84C1FA"/>
                </a:solidFill>
                <a:latin typeface="Arial" panose="020B0604020202020204" pitchFamily="34" charset="0"/>
                <a:ea typeface="Instrument Sans Medium" pitchFamily="34" charset="-122"/>
                <a:cs typeface="Arial" panose="020B0604020202020204" pitchFamily="34" charset="0"/>
              </a:rPr>
              <a:t>INTRODUCTION</a:t>
            </a:r>
            <a:endParaRPr lang="en-US" sz="1250" dirty="0">
              <a:latin typeface="Arial" panose="020B0604020202020204" pitchFamily="34" charset="0"/>
            </a:endParaRPr>
          </a:p>
        </p:txBody>
      </p:sp>
      <p:sp>
        <p:nvSpPr>
          <p:cNvPr id="4" name="Text 2"/>
          <p:cNvSpPr/>
          <p:nvPr/>
        </p:nvSpPr>
        <p:spPr>
          <a:xfrm>
            <a:off x="793790" y="1633657"/>
            <a:ext cx="6972181"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Welcome to iPhone 101, Part 3</a:t>
            </a:r>
            <a:endParaRPr lang="en-US" sz="3900" dirty="0">
              <a:latin typeface="Arial" panose="020B0604020202020204" pitchFamily="34" charset="0"/>
            </a:endParaRPr>
          </a:p>
        </p:txBody>
      </p:sp>
      <p:sp>
        <p:nvSpPr>
          <p:cNvPr id="5" name="Shape 3"/>
          <p:cNvSpPr/>
          <p:nvPr/>
        </p:nvSpPr>
        <p:spPr>
          <a:xfrm>
            <a:off x="793790" y="2551390"/>
            <a:ext cx="4215289" cy="2254687"/>
          </a:xfrm>
          <a:prstGeom prst="roundRect">
            <a:avLst>
              <a:gd name="adj" fmla="val 7922"/>
            </a:avLst>
          </a:prstGeom>
          <a:solidFill>
            <a:srgbClr val="CEE6FD"/>
          </a:solidFill>
          <a:ln/>
        </p:spPr>
        <p:txBody>
          <a:bodyPr/>
          <a:lstStyle/>
          <a:p>
            <a:endParaRPr lang="en-US" dirty="0">
              <a:latin typeface="Arial" panose="020B0604020202020204" pitchFamily="34" charset="0"/>
            </a:endParaRPr>
          </a:p>
        </p:txBody>
      </p:sp>
      <p:sp>
        <p:nvSpPr>
          <p:cNvPr id="6" name="Shape 4"/>
          <p:cNvSpPr/>
          <p:nvPr/>
        </p:nvSpPr>
        <p:spPr>
          <a:xfrm>
            <a:off x="992148" y="2749748"/>
            <a:ext cx="595313" cy="595313"/>
          </a:xfrm>
          <a:prstGeom prst="roundRect">
            <a:avLst>
              <a:gd name="adj" fmla="val 15358451"/>
            </a:avLst>
          </a:prstGeom>
          <a:solidFill>
            <a:srgbClr val="84C1FA"/>
          </a:solidFill>
          <a:ln/>
        </p:spPr>
        <p:txBody>
          <a:bodyPr/>
          <a:lstStyle/>
          <a:p>
            <a:endParaRPr lang="en-US" dirty="0">
              <a:latin typeface="Arial" panose="020B0604020202020204" pitchFamily="34" charset="0"/>
            </a:endParaRPr>
          </a:p>
        </p:txBody>
      </p:sp>
      <p:pic>
        <p:nvPicPr>
          <p:cNvPr id="7"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5859" y="2913340"/>
            <a:ext cx="267891" cy="267891"/>
          </a:xfrm>
          <a:prstGeom prst="rect">
            <a:avLst/>
          </a:prstGeom>
        </p:spPr>
      </p:pic>
      <p:sp>
        <p:nvSpPr>
          <p:cNvPr id="8" name="Text 5"/>
          <p:cNvSpPr/>
          <p:nvPr/>
        </p:nvSpPr>
        <p:spPr>
          <a:xfrm>
            <a:off x="992148" y="3543419"/>
            <a:ext cx="3058478"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iPhone Essentials Intro 101</a:t>
            </a:r>
            <a:endParaRPr lang="en-US" sz="1950" dirty="0">
              <a:latin typeface="Arial" panose="020B0604020202020204" pitchFamily="34" charset="0"/>
            </a:endParaRPr>
          </a:p>
        </p:txBody>
      </p:sp>
      <p:sp>
        <p:nvSpPr>
          <p:cNvPr id="9" name="Text 6"/>
          <p:cNvSpPr/>
          <p:nvPr/>
        </p:nvSpPr>
        <p:spPr>
          <a:xfrm>
            <a:off x="992148" y="3972639"/>
            <a:ext cx="3818573"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Your comprehensive guide to mastering the fundamentals</a:t>
            </a:r>
            <a:endParaRPr lang="en-US" sz="1550" dirty="0">
              <a:latin typeface="Arial" panose="020B0604020202020204" pitchFamily="34" charset="0"/>
            </a:endParaRPr>
          </a:p>
        </p:txBody>
      </p:sp>
      <p:sp>
        <p:nvSpPr>
          <p:cNvPr id="10" name="Shape 7"/>
          <p:cNvSpPr/>
          <p:nvPr/>
        </p:nvSpPr>
        <p:spPr>
          <a:xfrm>
            <a:off x="5207437" y="2551390"/>
            <a:ext cx="4215408" cy="2254687"/>
          </a:xfrm>
          <a:prstGeom prst="roundRect">
            <a:avLst>
              <a:gd name="adj" fmla="val 7922"/>
            </a:avLst>
          </a:prstGeom>
          <a:solidFill>
            <a:srgbClr val="CEE6FD"/>
          </a:solidFill>
          <a:ln/>
        </p:spPr>
        <p:txBody>
          <a:bodyPr/>
          <a:lstStyle/>
          <a:p>
            <a:endParaRPr lang="en-US" dirty="0">
              <a:latin typeface="Arial" panose="020B0604020202020204" pitchFamily="34" charset="0"/>
            </a:endParaRPr>
          </a:p>
        </p:txBody>
      </p:sp>
      <p:sp>
        <p:nvSpPr>
          <p:cNvPr id="11" name="Shape 8"/>
          <p:cNvSpPr/>
          <p:nvPr/>
        </p:nvSpPr>
        <p:spPr>
          <a:xfrm>
            <a:off x="5405795" y="2749748"/>
            <a:ext cx="595313" cy="595313"/>
          </a:xfrm>
          <a:prstGeom prst="roundRect">
            <a:avLst>
              <a:gd name="adj" fmla="val 15358451"/>
            </a:avLst>
          </a:prstGeom>
          <a:solidFill>
            <a:srgbClr val="84C1FA"/>
          </a:solidFill>
          <a:ln/>
        </p:spPr>
        <p:txBody>
          <a:bodyPr/>
          <a:lstStyle/>
          <a:p>
            <a:endParaRPr lang="en-US" dirty="0">
              <a:latin typeface="Arial" panose="020B0604020202020204" pitchFamily="34" charset="0"/>
            </a:endParaRPr>
          </a:p>
        </p:txBody>
      </p:sp>
      <p:pic>
        <p:nvPicPr>
          <p:cNvPr id="1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9506" y="2913340"/>
            <a:ext cx="267891" cy="267891"/>
          </a:xfrm>
          <a:prstGeom prst="rect">
            <a:avLst/>
          </a:prstGeom>
        </p:spPr>
      </p:pic>
      <p:sp>
        <p:nvSpPr>
          <p:cNvPr id="13" name="Text 9"/>
          <p:cNvSpPr/>
          <p:nvPr/>
        </p:nvSpPr>
        <p:spPr>
          <a:xfrm>
            <a:off x="5405795" y="354341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Part 3 Focus</a:t>
            </a:r>
            <a:endParaRPr lang="en-US" sz="1950" dirty="0">
              <a:latin typeface="Arial" panose="020B0604020202020204" pitchFamily="34" charset="0"/>
            </a:endParaRPr>
          </a:p>
        </p:txBody>
      </p:sp>
      <p:sp>
        <p:nvSpPr>
          <p:cNvPr id="14" name="Text 10"/>
          <p:cNvSpPr/>
          <p:nvPr/>
        </p:nvSpPr>
        <p:spPr>
          <a:xfrm>
            <a:off x="5405795" y="3972639"/>
            <a:ext cx="3818692"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Make It Yours • Make It Safe • Make It Useful</a:t>
            </a:r>
            <a:endParaRPr lang="en-US" sz="1550" dirty="0">
              <a:latin typeface="Arial" panose="020B0604020202020204" pitchFamily="34" charset="0"/>
            </a:endParaRPr>
          </a:p>
        </p:txBody>
      </p:sp>
      <p:sp>
        <p:nvSpPr>
          <p:cNvPr id="15" name="Shape 11"/>
          <p:cNvSpPr/>
          <p:nvPr/>
        </p:nvSpPr>
        <p:spPr>
          <a:xfrm>
            <a:off x="9621203" y="2551390"/>
            <a:ext cx="4215289" cy="2254687"/>
          </a:xfrm>
          <a:prstGeom prst="roundRect">
            <a:avLst>
              <a:gd name="adj" fmla="val 7922"/>
            </a:avLst>
          </a:prstGeom>
          <a:solidFill>
            <a:srgbClr val="CEE6FD"/>
          </a:solidFill>
          <a:ln/>
        </p:spPr>
        <p:txBody>
          <a:bodyPr/>
          <a:lstStyle/>
          <a:p>
            <a:endParaRPr lang="en-US" dirty="0">
              <a:latin typeface="Arial" panose="020B0604020202020204" pitchFamily="34" charset="0"/>
            </a:endParaRPr>
          </a:p>
        </p:txBody>
      </p:sp>
      <p:sp>
        <p:nvSpPr>
          <p:cNvPr id="16" name="Shape 12"/>
          <p:cNvSpPr/>
          <p:nvPr/>
        </p:nvSpPr>
        <p:spPr>
          <a:xfrm>
            <a:off x="9819561" y="2749748"/>
            <a:ext cx="595313" cy="595313"/>
          </a:xfrm>
          <a:prstGeom prst="roundRect">
            <a:avLst>
              <a:gd name="adj" fmla="val 15358451"/>
            </a:avLst>
          </a:prstGeom>
          <a:solidFill>
            <a:srgbClr val="84C1FA"/>
          </a:solidFill>
          <a:ln/>
        </p:spPr>
        <p:txBody>
          <a:bodyPr/>
          <a:lstStyle/>
          <a:p>
            <a:endParaRPr lang="en-US" dirty="0">
              <a:latin typeface="Arial" panose="020B0604020202020204" pitchFamily="34" charset="0"/>
            </a:endParaRPr>
          </a:p>
        </p:txBody>
      </p:sp>
      <p:pic>
        <p:nvPicPr>
          <p:cNvPr id="17"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3272" y="2913340"/>
            <a:ext cx="267891" cy="267891"/>
          </a:xfrm>
          <a:prstGeom prst="rect">
            <a:avLst/>
          </a:prstGeom>
        </p:spPr>
      </p:pic>
      <p:sp>
        <p:nvSpPr>
          <p:cNvPr id="18" name="Text 13"/>
          <p:cNvSpPr/>
          <p:nvPr/>
        </p:nvSpPr>
        <p:spPr>
          <a:xfrm>
            <a:off x="9819561" y="354341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Red Glen Electronics</a:t>
            </a:r>
            <a:endParaRPr lang="en-US" sz="1950" dirty="0">
              <a:latin typeface="Arial" panose="020B0604020202020204" pitchFamily="34" charset="0"/>
            </a:endParaRPr>
          </a:p>
        </p:txBody>
      </p:sp>
      <p:sp>
        <p:nvSpPr>
          <p:cNvPr id="19" name="Text 14"/>
          <p:cNvSpPr/>
          <p:nvPr/>
        </p:nvSpPr>
        <p:spPr>
          <a:xfrm>
            <a:off x="9819561" y="3972639"/>
            <a:ext cx="3818573" cy="317540"/>
          </a:xfrm>
          <a:prstGeom prst="rect">
            <a:avLst/>
          </a:prstGeom>
          <a:noFill/>
          <a:ln/>
        </p:spPr>
        <p:txBody>
          <a:bodyPr wrap="non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A Boomer Helping Fellow Boomers</a:t>
            </a:r>
            <a:endParaRPr lang="en-US" sz="1550" dirty="0">
              <a:latin typeface="Arial" panose="020B0604020202020204" pitchFamily="34" charset="0"/>
            </a:endParaRPr>
          </a:p>
        </p:txBody>
      </p:sp>
      <p:sp>
        <p:nvSpPr>
          <p:cNvPr id="20" name="Text 15"/>
          <p:cNvSpPr/>
          <p:nvPr/>
        </p:nvSpPr>
        <p:spPr>
          <a:xfrm>
            <a:off x="793790" y="5029319"/>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Welcome back, everyone — I'm really glad you're here. Today is Part 3, the final chapter in our spring iPhone Essentials trilogy.</a:t>
            </a:r>
            <a:endParaRPr lang="en-US" sz="1550" dirty="0">
              <a:latin typeface="Arial" panose="020B0604020202020204" pitchFamily="34" charset="0"/>
            </a:endParaRPr>
          </a:p>
        </p:txBody>
      </p:sp>
      <p:sp>
        <p:nvSpPr>
          <p:cNvPr id="21" name="Text 16"/>
          <p:cNvSpPr/>
          <p:nvPr/>
        </p:nvSpPr>
        <p:spPr>
          <a:xfrm>
            <a:off x="793790" y="557010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In Part 1, we focused on getting comfortable with the phone — learning that it's not fragile and that curiosity is safe. In Part 2, we tackled photos and finding things again — two of the most common sources of frustration.</a:t>
            </a:r>
            <a:endParaRPr lang="en-US" sz="1550" dirty="0">
              <a:latin typeface="Arial" panose="020B0604020202020204" pitchFamily="34" charset="0"/>
            </a:endParaRPr>
          </a:p>
        </p:txBody>
      </p:sp>
      <p:sp>
        <p:nvSpPr>
          <p:cNvPr id="22" name="Text 17"/>
          <p:cNvSpPr/>
          <p:nvPr/>
        </p:nvSpPr>
        <p:spPr>
          <a:xfrm>
            <a:off x="793790" y="642842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Today is different. Today is about ownership. This is where your iPhone stops feeling like a mystery and starts feeling like your tool — something that works for you, protects you, and supports how you live.</a:t>
            </a:r>
            <a:endParaRPr lang="en-US" sz="1550" dirty="0">
              <a:latin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3424" y="568404"/>
            <a:ext cx="8282702" cy="646033"/>
          </a:xfrm>
          <a:prstGeom prst="rect">
            <a:avLst/>
          </a:prstGeom>
          <a:noFill/>
          <a:ln/>
        </p:spPr>
        <p:txBody>
          <a:bodyPr wrap="none" lIns="0" tIns="0" rIns="0" bIns="0" rtlCol="0" anchor="t"/>
          <a:lstStyle/>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40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Learning Is an Ongoing Journey</a:t>
            </a:r>
            <a:endParaRPr kumimoji="0" lang="en-US" sz="4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Image 0" descr="preencoded.png"/>
          <p:cNvPicPr>
            <a:picLocks noChangeAspect="1"/>
          </p:cNvPicPr>
          <p:nvPr/>
        </p:nvPicPr>
        <p:blipFill>
          <a:blip r:embed="rId3"/>
          <a:stretch>
            <a:fillRect/>
          </a:stretch>
        </p:blipFill>
        <p:spPr>
          <a:xfrm>
            <a:off x="1013698" y="1591151"/>
            <a:ext cx="12602885" cy="4940737"/>
          </a:xfrm>
          <a:prstGeom prst="rect">
            <a:avLst/>
          </a:prstGeom>
        </p:spPr>
      </p:pic>
      <p:sp>
        <p:nvSpPr>
          <p:cNvPr id="4" name="Text 1"/>
          <p:cNvSpPr/>
          <p:nvPr/>
        </p:nvSpPr>
        <p:spPr>
          <a:xfrm>
            <a:off x="1315314" y="1833455"/>
            <a:ext cx="2307106" cy="741570"/>
          </a:xfrm>
          <a:prstGeom prst="rect">
            <a:avLst/>
          </a:prstGeom>
          <a:noFill/>
          <a:ln/>
        </p:spPr>
        <p:txBody>
          <a:bodyPr wrap="square" lIns="0" tIns="0" rIns="0" bIns="0" rtlCol="0" anchor="t"/>
          <a:lstStyle/>
          <a:p>
            <a:pPr marL="0" marR="0" lvl="0" indent="0" algn="r" defTabSz="914400" rtl="0" eaLnBrk="1" fontAlgn="auto" latinLnBrk="0" hangingPunct="1">
              <a:lnSpc>
                <a:spcPts val="165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Technology Changes</a:t>
            </a:r>
            <a:endParaRPr kumimoji="0" lang="en-US" sz="13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 2"/>
          <p:cNvSpPr/>
          <p:nvPr/>
        </p:nvSpPr>
        <p:spPr>
          <a:xfrm>
            <a:off x="11007632" y="1833455"/>
            <a:ext cx="2307106" cy="370785"/>
          </a:xfrm>
          <a:prstGeom prst="rect">
            <a:avLst/>
          </a:prstGeom>
          <a:noFill/>
          <a:ln/>
        </p:spPr>
        <p:txBody>
          <a:bodyPr wrap="none" lIns="0" tIns="0" rIns="0" bIns="0" rtlCol="0" anchor="t"/>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You Adapt</a:t>
            </a:r>
            <a:endParaRPr kumimoji="0" lang="en-US" sz="13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 3"/>
          <p:cNvSpPr/>
          <p:nvPr/>
        </p:nvSpPr>
        <p:spPr>
          <a:xfrm>
            <a:off x="11007632" y="5547896"/>
            <a:ext cx="2307106" cy="741570"/>
          </a:xfrm>
          <a:prstGeom prst="rect">
            <a:avLst/>
          </a:prstGeom>
          <a:noFill/>
          <a:ln/>
        </p:spPr>
        <p:txBody>
          <a:bodyPr wrap="square" lIns="0" tIns="0" rIns="0" bIns="0" rtlCol="0" anchor="t"/>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Confidence Grows</a:t>
            </a:r>
            <a:endParaRPr kumimoji="0" lang="en-US" sz="13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 4"/>
          <p:cNvSpPr/>
          <p:nvPr/>
        </p:nvSpPr>
        <p:spPr>
          <a:xfrm>
            <a:off x="1315314" y="5918681"/>
            <a:ext cx="2307106" cy="370785"/>
          </a:xfrm>
          <a:prstGeom prst="rect">
            <a:avLst/>
          </a:prstGeom>
          <a:noFill/>
          <a:ln/>
        </p:spPr>
        <p:txBody>
          <a:bodyPr wrap="none" lIns="0" tIns="0" rIns="0" bIns="0" rtlCol="0" anchor="t"/>
          <a:lstStyle/>
          <a:p>
            <a:pPr marL="0" marR="0" lvl="0" indent="0" algn="r" defTabSz="914400" rtl="0" eaLnBrk="1" fontAlgn="auto" latinLnBrk="0" hangingPunct="1">
              <a:lnSpc>
                <a:spcPts val="165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Keep Learning</a:t>
            </a:r>
            <a:endParaRPr kumimoji="0" lang="en-US" sz="13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 5"/>
          <p:cNvSpPr/>
          <p:nvPr/>
        </p:nvSpPr>
        <p:spPr>
          <a:xfrm>
            <a:off x="723364" y="6348965"/>
            <a:ext cx="13183552" cy="947976"/>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Technology keeps evolving, and that's actually okay. You don't need to master every new feature or update. What matters is adapting calmly to changes that affect how you use your phone. Each time you work through something new, you build resilience and problem-solving skills that make the next change easier.</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237423"/>
            <a:ext cx="8252341"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What This Series Focused On</a:t>
            </a:r>
            <a:endParaRPr kumimoji="0" lang="en-US" sz="4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Shape 1"/>
          <p:cNvSpPr/>
          <p:nvPr/>
        </p:nvSpPr>
        <p:spPr>
          <a:xfrm>
            <a:off x="793790" y="3399830"/>
            <a:ext cx="4196358" cy="2592348"/>
          </a:xfrm>
          <a:prstGeom prst="roundRect">
            <a:avLst>
              <a:gd name="adj" fmla="val 3675"/>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hape 2"/>
          <p:cNvSpPr/>
          <p:nvPr/>
        </p:nvSpPr>
        <p:spPr>
          <a:xfrm>
            <a:off x="1028224" y="3634264"/>
            <a:ext cx="680442" cy="680442"/>
          </a:xfrm>
          <a:prstGeom prst="roundRect">
            <a:avLst>
              <a:gd name="adj" fmla="val 13436980"/>
            </a:avLst>
          </a:prstGeom>
          <a:solidFill>
            <a:srgbClr val="2B0A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5390" y="3821311"/>
            <a:ext cx="306110" cy="306110"/>
          </a:xfrm>
          <a:prstGeom prst="rect">
            <a:avLst/>
          </a:prstGeom>
        </p:spPr>
      </p:pic>
      <p:sp>
        <p:nvSpPr>
          <p:cNvPr id="6" name="Text 3"/>
          <p:cNvSpPr/>
          <p:nvPr/>
        </p:nvSpPr>
        <p:spPr>
          <a:xfrm>
            <a:off x="1028224" y="4541520"/>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Comfort</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 4"/>
          <p:cNvSpPr/>
          <p:nvPr/>
        </p:nvSpPr>
        <p:spPr>
          <a:xfrm>
            <a:off x="1028224" y="5031938"/>
            <a:ext cx="3727490"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Feeling at ease with your device, reducing anxiety around technology.</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Shape 5"/>
          <p:cNvSpPr/>
          <p:nvPr/>
        </p:nvSpPr>
        <p:spPr>
          <a:xfrm>
            <a:off x="5216962" y="3399830"/>
            <a:ext cx="4196358" cy="2592348"/>
          </a:xfrm>
          <a:prstGeom prst="roundRect">
            <a:avLst>
              <a:gd name="adj" fmla="val 3675"/>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Shape 6"/>
          <p:cNvSpPr/>
          <p:nvPr/>
        </p:nvSpPr>
        <p:spPr>
          <a:xfrm>
            <a:off x="5451396" y="3634264"/>
            <a:ext cx="680442" cy="680442"/>
          </a:xfrm>
          <a:prstGeom prst="roundRect">
            <a:avLst>
              <a:gd name="adj" fmla="val 13436980"/>
            </a:avLst>
          </a:prstGeom>
          <a:solidFill>
            <a:srgbClr val="2B0A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562" y="3821311"/>
            <a:ext cx="306110" cy="306110"/>
          </a:xfrm>
          <a:prstGeom prst="rect">
            <a:avLst/>
          </a:prstGeom>
        </p:spPr>
      </p:pic>
      <p:sp>
        <p:nvSpPr>
          <p:cNvPr id="11" name="Text 7"/>
          <p:cNvSpPr/>
          <p:nvPr/>
        </p:nvSpPr>
        <p:spPr>
          <a:xfrm>
            <a:off x="5451396" y="4541520"/>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Understanding</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 8"/>
          <p:cNvSpPr/>
          <p:nvPr/>
        </p:nvSpPr>
        <p:spPr>
          <a:xfrm>
            <a:off x="5451396" y="5031938"/>
            <a:ext cx="3727490"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Building real knowledge of how your phone works and why.</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Shape 9"/>
          <p:cNvSpPr/>
          <p:nvPr/>
        </p:nvSpPr>
        <p:spPr>
          <a:xfrm>
            <a:off x="9640133" y="3399830"/>
            <a:ext cx="4196358" cy="2592348"/>
          </a:xfrm>
          <a:prstGeom prst="roundRect">
            <a:avLst>
              <a:gd name="adj" fmla="val 3675"/>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Shape 10"/>
          <p:cNvSpPr/>
          <p:nvPr/>
        </p:nvSpPr>
        <p:spPr>
          <a:xfrm>
            <a:off x="9874568" y="3634264"/>
            <a:ext cx="680442" cy="680442"/>
          </a:xfrm>
          <a:prstGeom prst="roundRect">
            <a:avLst>
              <a:gd name="adj" fmla="val 13436980"/>
            </a:avLst>
          </a:prstGeom>
          <a:solidFill>
            <a:srgbClr val="2B0A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61734" y="3821311"/>
            <a:ext cx="306110" cy="306110"/>
          </a:xfrm>
          <a:prstGeom prst="rect">
            <a:avLst/>
          </a:prstGeom>
        </p:spPr>
      </p:pic>
      <p:sp>
        <p:nvSpPr>
          <p:cNvPr id="16" name="Text 11"/>
          <p:cNvSpPr/>
          <p:nvPr/>
        </p:nvSpPr>
        <p:spPr>
          <a:xfrm>
            <a:off x="9874568" y="4541520"/>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Ownership</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Text 12"/>
          <p:cNvSpPr/>
          <p:nvPr/>
        </p:nvSpPr>
        <p:spPr>
          <a:xfrm>
            <a:off x="9874568" y="5031938"/>
            <a:ext cx="3727490"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Taking control of your device and making it work for your life.</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85750" y="348095"/>
            <a:ext cx="5200650" cy="7190510"/>
          </a:xfrm>
          <a:prstGeom prst="rect">
            <a:avLst/>
          </a:prstGeom>
        </p:spPr>
      </p:pic>
      <p:sp>
        <p:nvSpPr>
          <p:cNvPr id="3" name="Text 0"/>
          <p:cNvSpPr/>
          <p:nvPr/>
        </p:nvSpPr>
        <p:spPr>
          <a:xfrm>
            <a:off x="6280190" y="2705219"/>
            <a:ext cx="7252216"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Thank You for Being Here</a:t>
            </a:r>
            <a:endParaRPr kumimoji="0" lang="en-US" sz="4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 1"/>
          <p:cNvSpPr/>
          <p:nvPr/>
        </p:nvSpPr>
        <p:spPr>
          <a:xfrm>
            <a:off x="6280190" y="3754160"/>
            <a:ext cx="7556421"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Thank you for showing up to each session, for asking thoughtful questions when things weren't clear, and for trusting the process even when it felt challenging. Your willingness to learn and grow has been inspiring.</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Shape 2"/>
          <p:cNvSpPr/>
          <p:nvPr/>
        </p:nvSpPr>
        <p:spPr>
          <a:xfrm>
            <a:off x="6280190" y="5098018"/>
            <a:ext cx="4669869" cy="426244"/>
          </a:xfrm>
          <a:prstGeom prst="roundRect">
            <a:avLst>
              <a:gd name="adj" fmla="val 17880"/>
            </a:avLst>
          </a:prstGeom>
          <a:solidFill>
            <a:srgbClr val="D3CC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 3"/>
          <p:cNvSpPr/>
          <p:nvPr/>
        </p:nvSpPr>
        <p:spPr>
          <a:xfrm>
            <a:off x="6416278" y="5166003"/>
            <a:ext cx="4397693" cy="290274"/>
          </a:xfrm>
          <a:prstGeom prst="rect">
            <a:avLst/>
          </a:prstGeom>
          <a:noFill/>
          <a:ln/>
        </p:spPr>
        <p:txBody>
          <a:bodyPr wrap="none" lIns="0" tIns="0" rIns="0" bIns="0" rtlCol="0" anchor="t"/>
          <a:lstStyle/>
          <a:p>
            <a:pPr marL="0" marR="0" lvl="0" indent="0" algn="l" defTabSz="914400" rtl="0" eaLnBrk="1" fontAlgn="auto" latinLnBrk="0" hangingPunct="1">
              <a:lnSpc>
                <a:spcPts val="225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IPHONE ESSENTIALS INTRO 101 — PART 3 COMPLETE</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34D249-ABEF-B375-F2C0-9B77323082E7}"/>
              </a:ext>
            </a:extLst>
          </p:cNvPr>
          <p:cNvSpPr txBox="1"/>
          <p:nvPr/>
        </p:nvSpPr>
        <p:spPr>
          <a:xfrm>
            <a:off x="854651" y="680151"/>
            <a:ext cx="129210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Before We Go Further — One Important Reminder</a:t>
            </a:r>
            <a:endParaRPr kumimoji="0" lang="en-US" sz="40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E77B8C3-6BB0-3714-5834-5C6BFD6AB2DA}"/>
              </a:ext>
            </a:extLst>
          </p:cNvPr>
          <p:cNvSpPr txBox="1"/>
          <p:nvPr/>
        </p:nvSpPr>
        <p:spPr>
          <a:xfrm>
            <a:off x="900563" y="1388037"/>
            <a:ext cx="1196162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You don’t need to do everything today</a:t>
            </a:r>
            <a:br>
              <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br>
            <a:endPar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Many items are “good to know,” not “must do.”</a:t>
            </a:r>
            <a:br>
              <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br>
            <a:endPar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You can revisit this session anytime in the archives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Help is always available</a:t>
            </a:r>
          </a:p>
        </p:txBody>
      </p:sp>
      <p:pic>
        <p:nvPicPr>
          <p:cNvPr id="10" name="Picture 9">
            <a:extLst>
              <a:ext uri="{FF2B5EF4-FFF2-40B4-BE49-F238E27FC236}">
                <a16:creationId xmlns:a16="http://schemas.microsoft.com/office/drawing/2014/main" id="{286C1891-EEC0-80F2-DDD4-1CEBED9325B7}"/>
              </a:ext>
            </a:extLst>
          </p:cNvPr>
          <p:cNvPicPr>
            <a:picLocks noChangeAspect="1"/>
          </p:cNvPicPr>
          <p:nvPr/>
        </p:nvPicPr>
        <p:blipFill>
          <a:blip r:embed="rId3"/>
          <a:stretch>
            <a:fillRect/>
          </a:stretch>
        </p:blipFill>
        <p:spPr>
          <a:xfrm>
            <a:off x="8199953" y="5078776"/>
            <a:ext cx="6061569" cy="2463959"/>
          </a:xfrm>
          <a:prstGeom prst="rect">
            <a:avLst/>
          </a:prstGeom>
        </p:spPr>
      </p:pic>
      <p:sp>
        <p:nvSpPr>
          <p:cNvPr id="2" name="TextBox 1">
            <a:extLst>
              <a:ext uri="{FF2B5EF4-FFF2-40B4-BE49-F238E27FC236}">
                <a16:creationId xmlns:a16="http://schemas.microsoft.com/office/drawing/2014/main" id="{20A0EBEC-064A-731F-5C26-CCC83E2B7B14}"/>
              </a:ext>
            </a:extLst>
          </p:cNvPr>
          <p:cNvSpPr txBox="1"/>
          <p:nvPr/>
        </p:nvSpPr>
        <p:spPr>
          <a:xfrm>
            <a:off x="1063128" y="4404247"/>
            <a:ext cx="11466601" cy="400110"/>
          </a:xfrm>
          <a:prstGeom prst="rect">
            <a:avLst/>
          </a:prstGeom>
          <a:noFill/>
        </p:spPr>
        <p:txBody>
          <a:bodyPr wrap="none" rtlCol="0">
            <a:spAutoFit/>
          </a:bodyPr>
          <a:lstStyle/>
          <a:p>
            <a:r>
              <a:rPr lang="en-US" sz="2000" dirty="0">
                <a:solidFill>
                  <a:schemeClr val="tx2">
                    <a:lumMod val="75000"/>
                  </a:schemeClr>
                </a:solidFill>
                <a:latin typeface="Arial" panose="020B0604020202020204" pitchFamily="34" charset="0"/>
                <a:cs typeface="Arial" panose="020B0604020202020204" pitchFamily="34" charset="0"/>
              </a:rPr>
              <a:t>“Some of this is for today, some of this is for later — and some of it is just so nothing surprises you.”</a:t>
            </a:r>
          </a:p>
        </p:txBody>
      </p:sp>
    </p:spTree>
    <p:extLst>
      <p:ext uri="{BB962C8B-B14F-4D97-AF65-F5344CB8AC3E}">
        <p14:creationId xmlns:p14="http://schemas.microsoft.com/office/powerpoint/2010/main" val="2541608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1177885" y="466963"/>
            <a:ext cx="4801076" cy="530662"/>
          </a:xfrm>
          <a:prstGeom prst="rect">
            <a:avLst/>
          </a:prstGeom>
          <a:noFill/>
          <a:ln/>
        </p:spPr>
        <p:txBody>
          <a:bodyPr wrap="none" lIns="0" tIns="0" rIns="0" bIns="0" rtlCol="0" anchor="t"/>
          <a:lstStyle/>
          <a:p>
            <a:pPr marL="0" indent="0" algn="l">
              <a:lnSpc>
                <a:spcPts val="4150"/>
              </a:lnSpc>
              <a:buNone/>
            </a:pPr>
            <a:r>
              <a:rPr lang="en-US" sz="3300" dirty="0">
                <a:solidFill>
                  <a:srgbClr val="091C53"/>
                </a:solidFill>
                <a:latin typeface="Arial" panose="020B0604020202020204" pitchFamily="34" charset="0"/>
                <a:ea typeface="Instrument Sans Semi Bold" pitchFamily="34" charset="-122"/>
                <a:cs typeface="Arial" panose="020B0604020202020204" pitchFamily="34" charset="0"/>
              </a:rPr>
              <a:t>How This Series Evolved</a:t>
            </a:r>
            <a:endParaRPr lang="en-US" sz="3300" dirty="0">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1177885" y="1443276"/>
            <a:ext cx="4661297" cy="4661297"/>
          </a:xfrm>
          <a:prstGeom prst="rect">
            <a:avLst/>
          </a:prstGeom>
        </p:spPr>
      </p:pic>
      <p:sp>
        <p:nvSpPr>
          <p:cNvPr id="4" name="Text 1"/>
          <p:cNvSpPr/>
          <p:nvPr/>
        </p:nvSpPr>
        <p:spPr>
          <a:xfrm>
            <a:off x="6260902" y="1443276"/>
            <a:ext cx="169783" cy="212169"/>
          </a:xfrm>
          <a:prstGeom prst="rect">
            <a:avLst/>
          </a:prstGeom>
          <a:noFill/>
          <a:ln/>
        </p:spPr>
        <p:txBody>
          <a:bodyPr wrap="none" lIns="0" tIns="0" rIns="0" bIns="0" rtlCol="0" anchor="t"/>
          <a:lstStyle/>
          <a:p>
            <a:pPr marL="0" indent="0" algn="l">
              <a:lnSpc>
                <a:spcPts val="2100"/>
              </a:lnSpc>
              <a:buNone/>
            </a:pPr>
            <a:r>
              <a:rPr lang="en-US" sz="1300" dirty="0">
                <a:solidFill>
                  <a:srgbClr val="1E3063"/>
                </a:solidFill>
                <a:latin typeface="Arial" panose="020B0604020202020204" pitchFamily="34" charset="0"/>
                <a:ea typeface="Instrument Sans Light" pitchFamily="34" charset="-122"/>
                <a:cs typeface="Arial" panose="020B0604020202020204" pitchFamily="34" charset="0"/>
              </a:rPr>
              <a:t>01</a:t>
            </a:r>
            <a:endParaRPr lang="en-US" sz="1300" dirty="0">
              <a:latin typeface="Arial" panose="020B0604020202020204" pitchFamily="34" charset="0"/>
            </a:endParaRPr>
          </a:p>
        </p:txBody>
      </p:sp>
      <p:sp>
        <p:nvSpPr>
          <p:cNvPr id="5" name="Shape 2"/>
          <p:cNvSpPr/>
          <p:nvPr/>
        </p:nvSpPr>
        <p:spPr>
          <a:xfrm>
            <a:off x="6260902" y="1708904"/>
            <a:ext cx="3514606" cy="22860"/>
          </a:xfrm>
          <a:prstGeom prst="rect">
            <a:avLst/>
          </a:prstGeom>
          <a:solidFill>
            <a:srgbClr val="84C1FA"/>
          </a:solidFill>
          <a:ln/>
        </p:spPr>
        <p:txBody>
          <a:bodyPr/>
          <a:lstStyle/>
          <a:p>
            <a:endParaRPr lang="en-US" dirty="0">
              <a:latin typeface="Arial" panose="020B0604020202020204" pitchFamily="34" charset="0"/>
            </a:endParaRPr>
          </a:p>
        </p:txBody>
      </p:sp>
      <p:sp>
        <p:nvSpPr>
          <p:cNvPr id="6" name="Text 3"/>
          <p:cNvSpPr/>
          <p:nvPr/>
        </p:nvSpPr>
        <p:spPr>
          <a:xfrm>
            <a:off x="6260902" y="1839516"/>
            <a:ext cx="2122527" cy="265271"/>
          </a:xfrm>
          <a:prstGeom prst="rect">
            <a:avLst/>
          </a:prstGeom>
          <a:noFill/>
          <a:ln/>
        </p:spPr>
        <p:txBody>
          <a:bodyPr wrap="none" lIns="0" tIns="0" rIns="0" bIns="0" rtlCol="0" anchor="t"/>
          <a:lstStyle/>
          <a:p>
            <a:pPr marL="0" indent="0" algn="l">
              <a:lnSpc>
                <a:spcPts val="2050"/>
              </a:lnSpc>
              <a:buNone/>
            </a:pPr>
            <a:r>
              <a:rPr lang="en-US" sz="1650" dirty="0">
                <a:solidFill>
                  <a:srgbClr val="1E3063"/>
                </a:solidFill>
                <a:latin typeface="Arial" panose="020B0604020202020204" pitchFamily="34" charset="0"/>
                <a:ea typeface="Instrument Sans Semi Bold" pitchFamily="34" charset="-122"/>
                <a:cs typeface="Arial" panose="020B0604020202020204" pitchFamily="34" charset="0"/>
              </a:rPr>
              <a:t>Original Plan</a:t>
            </a:r>
            <a:endParaRPr lang="en-US" sz="1650" dirty="0">
              <a:latin typeface="Arial" panose="020B0604020202020204" pitchFamily="34" charset="0"/>
            </a:endParaRPr>
          </a:p>
        </p:txBody>
      </p:sp>
      <p:sp>
        <p:nvSpPr>
          <p:cNvPr id="7" name="Text 4"/>
          <p:cNvSpPr/>
          <p:nvPr/>
        </p:nvSpPr>
        <p:spPr>
          <a:xfrm>
            <a:off x="6260902" y="2274570"/>
            <a:ext cx="3514606" cy="543163"/>
          </a:xfrm>
          <a:prstGeom prst="rect">
            <a:avLst/>
          </a:prstGeom>
          <a:noFill/>
          <a:ln/>
        </p:spPr>
        <p:txBody>
          <a:bodyPr wrap="square" lIns="0" tIns="0" rIns="0" bIns="0" rtlCol="0" anchor="t"/>
          <a:lstStyle/>
          <a:p>
            <a:pPr marL="0" indent="0" algn="l">
              <a:lnSpc>
                <a:spcPts val="2100"/>
              </a:lnSpc>
              <a:buNone/>
            </a:pPr>
            <a:r>
              <a:rPr lang="en-US" sz="1300" dirty="0">
                <a:solidFill>
                  <a:srgbClr val="1E3063"/>
                </a:solidFill>
                <a:latin typeface="Arial" panose="020B0604020202020204" pitchFamily="34" charset="0"/>
                <a:ea typeface="Instrument Sans Medium" pitchFamily="34" charset="-122"/>
                <a:cs typeface="Arial" panose="020B0604020202020204" pitchFamily="34" charset="0"/>
              </a:rPr>
              <a:t>Two comprehensive sessions covering all essentials</a:t>
            </a:r>
            <a:endParaRPr lang="en-US" sz="1300" dirty="0">
              <a:latin typeface="Arial" panose="020B0604020202020204" pitchFamily="34" charset="0"/>
            </a:endParaRPr>
          </a:p>
        </p:txBody>
      </p:sp>
      <p:sp>
        <p:nvSpPr>
          <p:cNvPr id="8" name="Text 5"/>
          <p:cNvSpPr/>
          <p:nvPr/>
        </p:nvSpPr>
        <p:spPr>
          <a:xfrm>
            <a:off x="9945291" y="1443276"/>
            <a:ext cx="169783" cy="212169"/>
          </a:xfrm>
          <a:prstGeom prst="rect">
            <a:avLst/>
          </a:prstGeom>
          <a:noFill/>
          <a:ln/>
        </p:spPr>
        <p:txBody>
          <a:bodyPr wrap="none" lIns="0" tIns="0" rIns="0" bIns="0" rtlCol="0" anchor="t"/>
          <a:lstStyle/>
          <a:p>
            <a:pPr marL="0" indent="0" algn="l">
              <a:lnSpc>
                <a:spcPts val="2100"/>
              </a:lnSpc>
              <a:buNone/>
            </a:pPr>
            <a:r>
              <a:rPr lang="en-US" sz="1300" dirty="0">
                <a:solidFill>
                  <a:srgbClr val="1E3063"/>
                </a:solidFill>
                <a:latin typeface="Arial" panose="020B0604020202020204" pitchFamily="34" charset="0"/>
                <a:ea typeface="Instrument Sans Light" pitchFamily="34" charset="-122"/>
                <a:cs typeface="Arial" panose="020B0604020202020204" pitchFamily="34" charset="0"/>
              </a:rPr>
              <a:t>02</a:t>
            </a:r>
            <a:endParaRPr lang="en-US" sz="1300" dirty="0">
              <a:latin typeface="Arial" panose="020B0604020202020204" pitchFamily="34" charset="0"/>
            </a:endParaRPr>
          </a:p>
        </p:txBody>
      </p:sp>
      <p:sp>
        <p:nvSpPr>
          <p:cNvPr id="9" name="Shape 6"/>
          <p:cNvSpPr/>
          <p:nvPr/>
        </p:nvSpPr>
        <p:spPr>
          <a:xfrm>
            <a:off x="9945291" y="1708904"/>
            <a:ext cx="3514725" cy="22860"/>
          </a:xfrm>
          <a:prstGeom prst="rect">
            <a:avLst/>
          </a:prstGeom>
          <a:solidFill>
            <a:srgbClr val="84C1FA"/>
          </a:solidFill>
          <a:ln/>
        </p:spPr>
        <p:txBody>
          <a:bodyPr/>
          <a:lstStyle/>
          <a:p>
            <a:endParaRPr lang="en-US" dirty="0">
              <a:latin typeface="Arial" panose="020B0604020202020204" pitchFamily="34" charset="0"/>
            </a:endParaRPr>
          </a:p>
        </p:txBody>
      </p:sp>
      <p:sp>
        <p:nvSpPr>
          <p:cNvPr id="10" name="Text 7"/>
          <p:cNvSpPr/>
          <p:nvPr/>
        </p:nvSpPr>
        <p:spPr>
          <a:xfrm>
            <a:off x="9945291" y="1839516"/>
            <a:ext cx="2122527" cy="265271"/>
          </a:xfrm>
          <a:prstGeom prst="rect">
            <a:avLst/>
          </a:prstGeom>
          <a:noFill/>
          <a:ln/>
        </p:spPr>
        <p:txBody>
          <a:bodyPr wrap="none" lIns="0" tIns="0" rIns="0" bIns="0" rtlCol="0" anchor="t"/>
          <a:lstStyle/>
          <a:p>
            <a:pPr marL="0" indent="0" algn="l">
              <a:lnSpc>
                <a:spcPts val="2050"/>
              </a:lnSpc>
              <a:buNone/>
            </a:pPr>
            <a:r>
              <a:rPr lang="en-US" sz="1650" dirty="0">
                <a:solidFill>
                  <a:srgbClr val="1E3063"/>
                </a:solidFill>
                <a:latin typeface="Arial" panose="020B0604020202020204" pitchFamily="34" charset="0"/>
                <a:ea typeface="Instrument Sans Semi Bold" pitchFamily="34" charset="-122"/>
                <a:cs typeface="Arial" panose="020B0604020202020204" pitchFamily="34" charset="0"/>
              </a:rPr>
              <a:t>Listening to You</a:t>
            </a:r>
            <a:endParaRPr lang="en-US" sz="1650" dirty="0">
              <a:latin typeface="Arial" panose="020B0604020202020204" pitchFamily="34" charset="0"/>
            </a:endParaRPr>
          </a:p>
        </p:txBody>
      </p:sp>
      <p:sp>
        <p:nvSpPr>
          <p:cNvPr id="11" name="Text 8"/>
          <p:cNvSpPr/>
          <p:nvPr/>
        </p:nvSpPr>
        <p:spPr>
          <a:xfrm>
            <a:off x="9945291" y="2274570"/>
            <a:ext cx="3514725" cy="543163"/>
          </a:xfrm>
          <a:prstGeom prst="rect">
            <a:avLst/>
          </a:prstGeom>
          <a:noFill/>
          <a:ln/>
        </p:spPr>
        <p:txBody>
          <a:bodyPr wrap="square" lIns="0" tIns="0" rIns="0" bIns="0" rtlCol="0" anchor="t"/>
          <a:lstStyle/>
          <a:p>
            <a:pPr marL="0" indent="0" algn="l">
              <a:lnSpc>
                <a:spcPts val="2100"/>
              </a:lnSpc>
              <a:buNone/>
            </a:pPr>
            <a:r>
              <a:rPr lang="en-US" sz="1300" dirty="0">
                <a:solidFill>
                  <a:srgbClr val="1E3063"/>
                </a:solidFill>
                <a:latin typeface="Arial" panose="020B0604020202020204" pitchFamily="34" charset="0"/>
                <a:ea typeface="Instrument Sans Medium" pitchFamily="34" charset="-122"/>
                <a:cs typeface="Arial" panose="020B0604020202020204" pitchFamily="34" charset="0"/>
              </a:rPr>
              <a:t>Your thoughtful questions revealed we needed more time</a:t>
            </a:r>
            <a:endParaRPr lang="en-US" sz="1300" dirty="0">
              <a:latin typeface="Arial" panose="020B0604020202020204" pitchFamily="34" charset="0"/>
            </a:endParaRPr>
          </a:p>
        </p:txBody>
      </p:sp>
      <p:sp>
        <p:nvSpPr>
          <p:cNvPr id="12" name="Text 9"/>
          <p:cNvSpPr/>
          <p:nvPr/>
        </p:nvSpPr>
        <p:spPr>
          <a:xfrm>
            <a:off x="6260902" y="3114794"/>
            <a:ext cx="169783" cy="212169"/>
          </a:xfrm>
          <a:prstGeom prst="rect">
            <a:avLst/>
          </a:prstGeom>
          <a:noFill/>
          <a:ln/>
        </p:spPr>
        <p:txBody>
          <a:bodyPr wrap="none" lIns="0" tIns="0" rIns="0" bIns="0" rtlCol="0" anchor="t"/>
          <a:lstStyle/>
          <a:p>
            <a:pPr marL="0" indent="0" algn="l">
              <a:lnSpc>
                <a:spcPts val="2100"/>
              </a:lnSpc>
              <a:buNone/>
            </a:pPr>
            <a:r>
              <a:rPr lang="en-US" sz="1300" dirty="0">
                <a:solidFill>
                  <a:srgbClr val="1E3063"/>
                </a:solidFill>
                <a:latin typeface="Arial" panose="020B0604020202020204" pitchFamily="34" charset="0"/>
                <a:ea typeface="Instrument Sans Light" pitchFamily="34" charset="-122"/>
                <a:cs typeface="Arial" panose="020B0604020202020204" pitchFamily="34" charset="0"/>
              </a:rPr>
              <a:t>03</a:t>
            </a:r>
            <a:endParaRPr lang="en-US" sz="1300" dirty="0">
              <a:latin typeface="Arial" panose="020B0604020202020204" pitchFamily="34" charset="0"/>
            </a:endParaRPr>
          </a:p>
        </p:txBody>
      </p:sp>
      <p:sp>
        <p:nvSpPr>
          <p:cNvPr id="13" name="Shape 10"/>
          <p:cNvSpPr/>
          <p:nvPr/>
        </p:nvSpPr>
        <p:spPr>
          <a:xfrm>
            <a:off x="6260902" y="3380423"/>
            <a:ext cx="7199114" cy="22860"/>
          </a:xfrm>
          <a:prstGeom prst="rect">
            <a:avLst/>
          </a:prstGeom>
          <a:solidFill>
            <a:srgbClr val="84C1FA"/>
          </a:solidFill>
          <a:ln/>
        </p:spPr>
        <p:txBody>
          <a:bodyPr/>
          <a:lstStyle/>
          <a:p>
            <a:endParaRPr lang="en-US" dirty="0">
              <a:latin typeface="Arial" panose="020B0604020202020204" pitchFamily="34" charset="0"/>
            </a:endParaRPr>
          </a:p>
        </p:txBody>
      </p:sp>
      <p:sp>
        <p:nvSpPr>
          <p:cNvPr id="14" name="Text 11"/>
          <p:cNvSpPr/>
          <p:nvPr/>
        </p:nvSpPr>
        <p:spPr>
          <a:xfrm>
            <a:off x="6260902" y="3511034"/>
            <a:ext cx="2122527" cy="265271"/>
          </a:xfrm>
          <a:prstGeom prst="rect">
            <a:avLst/>
          </a:prstGeom>
          <a:noFill/>
          <a:ln/>
        </p:spPr>
        <p:txBody>
          <a:bodyPr wrap="none" lIns="0" tIns="0" rIns="0" bIns="0" rtlCol="0" anchor="t"/>
          <a:lstStyle/>
          <a:p>
            <a:pPr marL="0" indent="0" algn="l">
              <a:lnSpc>
                <a:spcPts val="2050"/>
              </a:lnSpc>
              <a:buNone/>
            </a:pPr>
            <a:r>
              <a:rPr lang="en-US" sz="1650" dirty="0">
                <a:solidFill>
                  <a:srgbClr val="1E3063"/>
                </a:solidFill>
                <a:latin typeface="Arial" panose="020B0604020202020204" pitchFamily="34" charset="0"/>
                <a:ea typeface="Instrument Sans Semi Bold" pitchFamily="34" charset="-122"/>
                <a:cs typeface="Arial" panose="020B0604020202020204" pitchFamily="34" charset="0"/>
              </a:rPr>
              <a:t>Better Approach</a:t>
            </a:r>
            <a:endParaRPr lang="en-US" sz="1650" dirty="0">
              <a:latin typeface="Arial" panose="020B0604020202020204" pitchFamily="34" charset="0"/>
            </a:endParaRPr>
          </a:p>
        </p:txBody>
      </p:sp>
      <p:sp>
        <p:nvSpPr>
          <p:cNvPr id="15" name="Text 12"/>
          <p:cNvSpPr/>
          <p:nvPr/>
        </p:nvSpPr>
        <p:spPr>
          <a:xfrm>
            <a:off x="6260902" y="3946088"/>
            <a:ext cx="7199114" cy="271582"/>
          </a:xfrm>
          <a:prstGeom prst="rect">
            <a:avLst/>
          </a:prstGeom>
          <a:noFill/>
          <a:ln/>
        </p:spPr>
        <p:txBody>
          <a:bodyPr wrap="none" lIns="0" tIns="0" rIns="0" bIns="0" rtlCol="0" anchor="t"/>
          <a:lstStyle/>
          <a:p>
            <a:pPr marL="0" indent="0" algn="l">
              <a:lnSpc>
                <a:spcPts val="2100"/>
              </a:lnSpc>
              <a:buNone/>
            </a:pPr>
            <a:r>
              <a:rPr lang="en-US" sz="1300" dirty="0">
                <a:solidFill>
                  <a:srgbClr val="1E3063"/>
                </a:solidFill>
                <a:latin typeface="Arial" panose="020B0604020202020204" pitchFamily="34" charset="0"/>
                <a:ea typeface="Instrument Sans Medium" pitchFamily="34" charset="-122"/>
                <a:cs typeface="Arial" panose="020B0604020202020204" pitchFamily="34" charset="0"/>
              </a:rPr>
              <a:t>Expanded to three parts for optimal pacing and retention</a:t>
            </a:r>
            <a:endParaRPr lang="en-US" sz="1300" dirty="0">
              <a:latin typeface="Arial" panose="020B0604020202020204" pitchFamily="34" charset="0"/>
            </a:endParaRPr>
          </a:p>
        </p:txBody>
      </p:sp>
      <p:sp>
        <p:nvSpPr>
          <p:cNvPr id="16" name="Text 13"/>
          <p:cNvSpPr/>
          <p:nvPr/>
        </p:nvSpPr>
        <p:spPr>
          <a:xfrm>
            <a:off x="1177885" y="6215422"/>
            <a:ext cx="12274629" cy="543163"/>
          </a:xfrm>
          <a:prstGeom prst="rect">
            <a:avLst/>
          </a:prstGeom>
          <a:noFill/>
          <a:ln/>
        </p:spPr>
        <p:txBody>
          <a:bodyPr wrap="square" lIns="0" tIns="0" rIns="0" bIns="0" rtlCol="0" anchor="t"/>
          <a:lstStyle/>
          <a:p>
            <a:pPr marL="0" indent="0" algn="l">
              <a:lnSpc>
                <a:spcPts val="2100"/>
              </a:lnSpc>
              <a:buNone/>
            </a:pPr>
            <a:endParaRPr lang="en-US" sz="1300" dirty="0">
              <a:latin typeface="Arial" panose="020B0604020202020204" pitchFamily="34" charset="0"/>
            </a:endParaRPr>
          </a:p>
        </p:txBody>
      </p:sp>
      <p:sp>
        <p:nvSpPr>
          <p:cNvPr id="17" name="Text 14"/>
          <p:cNvSpPr/>
          <p:nvPr/>
        </p:nvSpPr>
        <p:spPr>
          <a:xfrm>
            <a:off x="1185387" y="6834547"/>
            <a:ext cx="12274629" cy="543163"/>
          </a:xfrm>
          <a:prstGeom prst="rect">
            <a:avLst/>
          </a:prstGeom>
          <a:noFill/>
          <a:ln/>
        </p:spPr>
        <p:txBody>
          <a:bodyPr wrap="square" lIns="0" tIns="0" rIns="0" bIns="0" rtlCol="0" anchor="t"/>
          <a:lstStyle/>
          <a:p>
            <a:pPr marL="0" indent="0" algn="l">
              <a:lnSpc>
                <a:spcPts val="2100"/>
              </a:lnSpc>
              <a:buNone/>
            </a:pPr>
            <a:endParaRPr lang="en-US" sz="1300" dirty="0">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512284"/>
            <a:ext cx="5430214" cy="7039136"/>
          </a:xfrm>
          <a:prstGeom prst="rect">
            <a:avLst/>
          </a:prstGeom>
        </p:spPr>
      </p:pic>
      <p:sp>
        <p:nvSpPr>
          <p:cNvPr id="3" name="Text 0"/>
          <p:cNvSpPr/>
          <p:nvPr/>
        </p:nvSpPr>
        <p:spPr>
          <a:xfrm>
            <a:off x="793790" y="678061"/>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How Today Fits In</a:t>
            </a:r>
            <a:endParaRPr lang="en-US" sz="3900" dirty="0">
              <a:latin typeface="Arial" panose="020B0604020202020204" pitchFamily="34" charset="0"/>
            </a:endParaRPr>
          </a:p>
        </p:txBody>
      </p:sp>
      <p:sp>
        <p:nvSpPr>
          <p:cNvPr id="4" name="Shape 1"/>
          <p:cNvSpPr/>
          <p:nvPr/>
        </p:nvSpPr>
        <p:spPr>
          <a:xfrm>
            <a:off x="793790" y="1595795"/>
            <a:ext cx="198358" cy="1461016"/>
          </a:xfrm>
          <a:prstGeom prst="roundRect">
            <a:avLst>
              <a:gd name="adj" fmla="val 90053"/>
            </a:avLst>
          </a:prstGeom>
          <a:solidFill>
            <a:srgbClr val="CEE6FD"/>
          </a:solidFill>
          <a:ln/>
        </p:spPr>
        <p:txBody>
          <a:bodyPr/>
          <a:lstStyle/>
          <a:p>
            <a:endParaRPr lang="en-US" dirty="0">
              <a:latin typeface="Arial" panose="020B0604020202020204" pitchFamily="34" charset="0"/>
            </a:endParaRPr>
          </a:p>
        </p:txBody>
      </p:sp>
      <p:sp>
        <p:nvSpPr>
          <p:cNvPr id="5" name="Text 2"/>
          <p:cNvSpPr/>
          <p:nvPr/>
        </p:nvSpPr>
        <p:spPr>
          <a:xfrm>
            <a:off x="1190506" y="1794153"/>
            <a:ext cx="3195638"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Part 1: Getting Comfortable</a:t>
            </a:r>
            <a:endParaRPr lang="en-US" sz="1950" dirty="0">
              <a:latin typeface="Arial" panose="020B0604020202020204" pitchFamily="34" charset="0"/>
            </a:endParaRPr>
          </a:p>
        </p:txBody>
      </p:sp>
      <p:sp>
        <p:nvSpPr>
          <p:cNvPr id="6" name="Text 3"/>
          <p:cNvSpPr/>
          <p:nvPr/>
        </p:nvSpPr>
        <p:spPr>
          <a:xfrm>
            <a:off x="1190506" y="2223373"/>
            <a:ext cx="7159704"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Building the foundation — learning that your iPhone is safe to explore and that curiosity won't break anything.</a:t>
            </a:r>
            <a:endParaRPr lang="en-US" sz="1550" dirty="0">
              <a:latin typeface="Arial" panose="020B0604020202020204" pitchFamily="34" charset="0"/>
            </a:endParaRPr>
          </a:p>
        </p:txBody>
      </p:sp>
      <p:sp>
        <p:nvSpPr>
          <p:cNvPr id="7" name="Shape 4"/>
          <p:cNvSpPr/>
          <p:nvPr/>
        </p:nvSpPr>
        <p:spPr>
          <a:xfrm>
            <a:off x="1091446" y="3255169"/>
            <a:ext cx="198358" cy="1461016"/>
          </a:xfrm>
          <a:prstGeom prst="roundRect">
            <a:avLst>
              <a:gd name="adj" fmla="val 90053"/>
            </a:avLst>
          </a:prstGeom>
          <a:solidFill>
            <a:srgbClr val="CEE6FD"/>
          </a:solidFill>
          <a:ln/>
        </p:spPr>
        <p:txBody>
          <a:bodyPr/>
          <a:lstStyle/>
          <a:p>
            <a:endParaRPr lang="en-US" dirty="0">
              <a:latin typeface="Arial" panose="020B0604020202020204" pitchFamily="34" charset="0"/>
            </a:endParaRPr>
          </a:p>
        </p:txBody>
      </p:sp>
      <p:sp>
        <p:nvSpPr>
          <p:cNvPr id="8" name="Text 5"/>
          <p:cNvSpPr/>
          <p:nvPr/>
        </p:nvSpPr>
        <p:spPr>
          <a:xfrm>
            <a:off x="1488162" y="3453527"/>
            <a:ext cx="3654981"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Part 2: Photos &amp; Finding Things</a:t>
            </a:r>
            <a:endParaRPr lang="en-US" sz="1950" dirty="0">
              <a:latin typeface="Arial" panose="020B0604020202020204" pitchFamily="34" charset="0"/>
            </a:endParaRPr>
          </a:p>
        </p:txBody>
      </p:sp>
      <p:sp>
        <p:nvSpPr>
          <p:cNvPr id="9" name="Text 6"/>
          <p:cNvSpPr/>
          <p:nvPr/>
        </p:nvSpPr>
        <p:spPr>
          <a:xfrm>
            <a:off x="1488162" y="3882747"/>
            <a:ext cx="6862048"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Organizing the rooms — mastering the two most common pain points for new iPhone users.</a:t>
            </a:r>
            <a:endParaRPr lang="en-US" sz="1550" dirty="0">
              <a:latin typeface="Arial" panose="020B0604020202020204" pitchFamily="34" charset="0"/>
            </a:endParaRPr>
          </a:p>
        </p:txBody>
      </p:sp>
      <p:sp>
        <p:nvSpPr>
          <p:cNvPr id="10" name="Shape 7"/>
          <p:cNvSpPr/>
          <p:nvPr/>
        </p:nvSpPr>
        <p:spPr>
          <a:xfrm>
            <a:off x="1389102" y="4914543"/>
            <a:ext cx="198358" cy="1461016"/>
          </a:xfrm>
          <a:prstGeom prst="roundRect">
            <a:avLst>
              <a:gd name="adj" fmla="val 90053"/>
            </a:avLst>
          </a:prstGeom>
          <a:solidFill>
            <a:srgbClr val="CEE6FD"/>
          </a:solidFill>
          <a:ln/>
        </p:spPr>
        <p:txBody>
          <a:bodyPr/>
          <a:lstStyle/>
          <a:p>
            <a:endParaRPr lang="en-US" dirty="0">
              <a:latin typeface="Arial" panose="020B0604020202020204" pitchFamily="34" charset="0"/>
            </a:endParaRPr>
          </a:p>
        </p:txBody>
      </p:sp>
      <p:sp>
        <p:nvSpPr>
          <p:cNvPr id="11" name="Text 8"/>
          <p:cNvSpPr/>
          <p:nvPr/>
        </p:nvSpPr>
        <p:spPr>
          <a:xfrm>
            <a:off x="1785818" y="5112901"/>
            <a:ext cx="4500682"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Part 3: Ownership, Usefulness &amp; Safety</a:t>
            </a:r>
            <a:endParaRPr lang="en-US" sz="1950" dirty="0">
              <a:latin typeface="Arial" panose="020B0604020202020204" pitchFamily="34" charset="0"/>
            </a:endParaRPr>
          </a:p>
        </p:txBody>
      </p:sp>
      <p:sp>
        <p:nvSpPr>
          <p:cNvPr id="12" name="Text 9"/>
          <p:cNvSpPr/>
          <p:nvPr/>
        </p:nvSpPr>
        <p:spPr>
          <a:xfrm>
            <a:off x="1785818" y="5542121"/>
            <a:ext cx="6564392"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Moving in and making it yours — adjusting settings, protecting your information, and gaining confidence.</a:t>
            </a:r>
            <a:endParaRPr lang="en-US" sz="1550" dirty="0">
              <a:latin typeface="Arial" panose="020B0604020202020204" pitchFamily="34" charset="0"/>
            </a:endParaRPr>
          </a:p>
        </p:txBody>
      </p:sp>
      <p:sp>
        <p:nvSpPr>
          <p:cNvPr id="13" name="Text 10"/>
          <p:cNvSpPr/>
          <p:nvPr/>
        </p:nvSpPr>
        <p:spPr>
          <a:xfrm>
            <a:off x="793790" y="6598801"/>
            <a:ext cx="7556421" cy="952619"/>
          </a:xfrm>
          <a:prstGeom prst="rect">
            <a:avLst/>
          </a:prstGeom>
          <a:noFill/>
          <a:ln/>
        </p:spPr>
        <p:txBody>
          <a:bodyPr wrap="square" lIns="0" tIns="0" rIns="0" bIns="0" rtlCol="0" anchor="t"/>
          <a:lstStyle/>
          <a:p>
            <a:pPr marL="0" indent="0" algn="l">
              <a:lnSpc>
                <a:spcPts val="2500"/>
              </a:lnSpc>
              <a:buNone/>
            </a:pPr>
            <a:endParaRPr lang="en-US" sz="1550" dirty="0">
              <a:latin typeface="Arial" panose="020B0604020202020204" pitchFamily="34" charset="0"/>
            </a:endParaRPr>
          </a:p>
        </p:txBody>
      </p:sp>
      <p:sp>
        <p:nvSpPr>
          <p:cNvPr id="14" name="TextBox 13">
            <a:extLst>
              <a:ext uri="{FF2B5EF4-FFF2-40B4-BE49-F238E27FC236}">
                <a16:creationId xmlns:a16="http://schemas.microsoft.com/office/drawing/2014/main" id="{AFECEE75-E295-E65E-3E62-B2E9A65607FE}"/>
              </a:ext>
            </a:extLst>
          </p:cNvPr>
          <p:cNvSpPr txBox="1"/>
          <p:nvPr/>
        </p:nvSpPr>
        <p:spPr>
          <a:xfrm>
            <a:off x="1389102" y="6601302"/>
            <a:ext cx="5788386" cy="646331"/>
          </a:xfrm>
          <a:prstGeom prst="rect">
            <a:avLst/>
          </a:prstGeom>
          <a:noFill/>
        </p:spPr>
        <p:txBody>
          <a:bodyPr wrap="square" rtlCol="0">
            <a:spAutoFit/>
          </a:bodyPr>
          <a:lstStyle/>
          <a:p>
            <a:r>
              <a:rPr lang="en-US" sz="3600" dirty="0">
                <a:solidFill>
                  <a:schemeClr val="accent2">
                    <a:lumMod val="75000"/>
                  </a:schemeClr>
                </a:solidFill>
                <a:latin typeface="Arial" panose="020B0604020202020204" pitchFamily="34" charset="0"/>
                <a:cs typeface="Arial" panose="020B0604020202020204" pitchFamily="34" charset="0"/>
              </a:rPr>
              <a:t>Play Part  3 Prologue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3728442" y="272891"/>
            <a:ext cx="4663083" cy="310158"/>
          </a:xfrm>
          <a:prstGeom prst="rect">
            <a:avLst/>
          </a:prstGeom>
          <a:noFill/>
          <a:ln/>
        </p:spPr>
        <p:txBody>
          <a:bodyPr wrap="none" lIns="0" tIns="0" rIns="0" bIns="0" rtlCol="0" anchor="t"/>
          <a:lstStyle/>
          <a:p>
            <a:pPr marL="0" indent="0" algn="l">
              <a:lnSpc>
                <a:spcPts val="2400"/>
              </a:lnSpc>
              <a:buNone/>
            </a:pPr>
            <a:endParaRPr lang="en-US" sz="1950" dirty="0">
              <a:latin typeface="Arial" panose="020B0604020202020204" pitchFamily="34" charset="0"/>
            </a:endParaRPr>
          </a:p>
        </p:txBody>
      </p:sp>
      <p:sp>
        <p:nvSpPr>
          <p:cNvPr id="3" name="Shape 1"/>
          <p:cNvSpPr/>
          <p:nvPr/>
        </p:nvSpPr>
        <p:spPr>
          <a:xfrm>
            <a:off x="3785691" y="615496"/>
            <a:ext cx="9964175" cy="832629"/>
          </a:xfrm>
          <a:prstGeom prst="roundRect">
            <a:avLst>
              <a:gd name="adj" fmla="val 13221"/>
            </a:avLst>
          </a:prstGeom>
          <a:solidFill>
            <a:srgbClr val="B5DAFC"/>
          </a:solidFill>
          <a:ln/>
        </p:spPr>
        <p:txBody>
          <a:bodyPr/>
          <a:lstStyle/>
          <a:p>
            <a:endParaRPr lang="en-US" dirty="0">
              <a:latin typeface="Arial" panose="020B0604020202020204" pitchFamily="34" charset="0"/>
            </a:endParaRPr>
          </a:p>
        </p:txBody>
      </p:sp>
      <p:sp>
        <p:nvSpPr>
          <p:cNvPr id="5" name="Text 2"/>
          <p:cNvSpPr/>
          <p:nvPr/>
        </p:nvSpPr>
        <p:spPr>
          <a:xfrm>
            <a:off x="4081820" y="905351"/>
            <a:ext cx="1502688" cy="155019"/>
          </a:xfrm>
          <a:prstGeom prst="rect">
            <a:avLst/>
          </a:prstGeom>
          <a:noFill/>
          <a:ln/>
        </p:spPr>
        <p:txBody>
          <a:bodyPr wrap="none" lIns="0" tIns="0" rIns="0" bIns="0" rtlCol="0" anchor="t"/>
          <a:lstStyle/>
          <a:p>
            <a:pPr marL="0" indent="0" algn="l">
              <a:lnSpc>
                <a:spcPts val="1200"/>
              </a:lnSpc>
              <a:buNone/>
            </a:pPr>
            <a:r>
              <a:rPr lang="en-US" sz="1600" dirty="0">
                <a:solidFill>
                  <a:srgbClr val="000000"/>
                </a:solidFill>
                <a:latin typeface="Arial" panose="020B0604020202020204" pitchFamily="34" charset="0"/>
                <a:ea typeface="Instrument Sans Semi Bold" pitchFamily="34" charset="-122"/>
                <a:cs typeface="Arial" panose="020B0604020202020204" pitchFamily="34" charset="0"/>
              </a:rPr>
              <a:t>No Pressure, Just Support</a:t>
            </a:r>
            <a:endParaRPr lang="en-US" sz="1600" dirty="0">
              <a:latin typeface="Arial" panose="020B0604020202020204" pitchFamily="34" charset="0"/>
            </a:endParaRPr>
          </a:p>
        </p:txBody>
      </p:sp>
      <p:sp>
        <p:nvSpPr>
          <p:cNvPr id="6" name="Text 3"/>
          <p:cNvSpPr/>
          <p:nvPr/>
        </p:nvSpPr>
        <p:spPr>
          <a:xfrm>
            <a:off x="3982640" y="1159550"/>
            <a:ext cx="6820020" cy="155019"/>
          </a:xfrm>
          <a:prstGeom prst="rect">
            <a:avLst/>
          </a:prstGeom>
          <a:noFill/>
          <a:ln/>
        </p:spPr>
        <p:txBody>
          <a:bodyPr wrap="none" lIns="0" tIns="0" rIns="0" bIns="0" rtlCol="0" anchor="t"/>
          <a:lstStyle/>
          <a:p>
            <a:pPr>
              <a:lnSpc>
                <a:spcPts val="1250"/>
              </a:lnSpc>
            </a:pPr>
            <a:r>
              <a:rPr lang="en-US" sz="1600" dirty="0">
                <a:solidFill>
                  <a:srgbClr val="000000"/>
                </a:solidFill>
                <a:latin typeface="Arial" panose="020B0604020202020204" pitchFamily="34" charset="0"/>
                <a:ea typeface="Instrument Sans Medium" pitchFamily="34" charset="-122"/>
                <a:cs typeface="Arial" panose="020B0604020202020204" pitchFamily="34" charset="0"/>
              </a:rPr>
              <a:t>Today will feel much more familiar if you've seen Parts 1 and 2, but there's no penalty if you missed them</a:t>
            </a:r>
            <a:r>
              <a:rPr lang="en-US" sz="750" dirty="0">
                <a:solidFill>
                  <a:srgbClr val="000000"/>
                </a:solidFill>
                <a:latin typeface="Arial" panose="020B0604020202020204" pitchFamily="34" charset="0"/>
                <a:ea typeface="Instrument Sans Medium" pitchFamily="34" charset="-122"/>
                <a:cs typeface="Arial" panose="020B0604020202020204" pitchFamily="34" charset="0"/>
              </a:rPr>
              <a:t>.</a:t>
            </a:r>
            <a:endParaRPr lang="en-US" sz="750" dirty="0">
              <a:latin typeface="Arial" panose="020B0604020202020204" pitchFamily="34" charset="0"/>
            </a:endParaRPr>
          </a:p>
        </p:txBody>
      </p:sp>
      <p:sp>
        <p:nvSpPr>
          <p:cNvPr id="7" name="Shape 4"/>
          <p:cNvSpPr/>
          <p:nvPr/>
        </p:nvSpPr>
        <p:spPr>
          <a:xfrm>
            <a:off x="3571211" y="2053143"/>
            <a:ext cx="3537109" cy="601980"/>
          </a:xfrm>
          <a:prstGeom prst="roundRect">
            <a:avLst>
              <a:gd name="adj" fmla="val 14837"/>
            </a:avLst>
          </a:prstGeom>
          <a:solidFill>
            <a:srgbClr val="FFFFFF"/>
          </a:solidFill>
          <a:ln w="15240">
            <a:solidFill>
              <a:srgbClr val="B4CCE3"/>
            </a:solidFill>
            <a:prstDash val="solid"/>
          </a:ln>
        </p:spPr>
        <p:txBody>
          <a:bodyPr/>
          <a:lstStyle/>
          <a:p>
            <a:endParaRPr lang="en-US" dirty="0">
              <a:latin typeface="Arial" panose="020B0604020202020204" pitchFamily="34" charset="0"/>
            </a:endParaRPr>
          </a:p>
        </p:txBody>
      </p:sp>
      <p:sp>
        <p:nvSpPr>
          <p:cNvPr id="8" name="Text 5"/>
          <p:cNvSpPr/>
          <p:nvPr/>
        </p:nvSpPr>
        <p:spPr>
          <a:xfrm>
            <a:off x="3728442" y="2152970"/>
            <a:ext cx="1301353" cy="209567"/>
          </a:xfrm>
          <a:prstGeom prst="rect">
            <a:avLst/>
          </a:prstGeom>
          <a:noFill/>
          <a:ln/>
        </p:spPr>
        <p:txBody>
          <a:bodyPr wrap="none" lIns="0" tIns="0" rIns="0" bIns="0" rtlCol="0" anchor="t"/>
          <a:lstStyle/>
          <a:p>
            <a:pPr marL="0" indent="0" algn="l">
              <a:lnSpc>
                <a:spcPts val="1200"/>
              </a:lnSpc>
              <a:buNone/>
            </a:pPr>
            <a:r>
              <a:rPr lang="en-US" sz="1600" dirty="0">
                <a:solidFill>
                  <a:srgbClr val="1E3063"/>
                </a:solidFill>
                <a:latin typeface="Arial" panose="020B0604020202020204" pitchFamily="34" charset="0"/>
                <a:ea typeface="Instrument Sans Semi Bold" pitchFamily="34" charset="-122"/>
                <a:cs typeface="Arial" panose="020B0604020202020204" pitchFamily="34" charset="0"/>
              </a:rPr>
              <a:t>RGE Seminar Archives</a:t>
            </a:r>
            <a:endParaRPr lang="en-US" sz="1600" dirty="0">
              <a:latin typeface="Arial" panose="020B0604020202020204" pitchFamily="34" charset="0"/>
            </a:endParaRPr>
          </a:p>
        </p:txBody>
      </p:sp>
      <p:sp>
        <p:nvSpPr>
          <p:cNvPr id="9" name="Text 6"/>
          <p:cNvSpPr/>
          <p:nvPr/>
        </p:nvSpPr>
        <p:spPr>
          <a:xfrm>
            <a:off x="3685629" y="2378730"/>
            <a:ext cx="3308271" cy="158591"/>
          </a:xfrm>
          <a:prstGeom prst="rect">
            <a:avLst/>
          </a:prstGeom>
          <a:noFill/>
          <a:ln/>
        </p:spPr>
        <p:txBody>
          <a:bodyPr wrap="none" lIns="0" tIns="0" rIns="0" bIns="0" rtlCol="0" anchor="t"/>
          <a:lstStyle/>
          <a:p>
            <a:pPr marL="0" indent="0" algn="l">
              <a:lnSpc>
                <a:spcPts val="1250"/>
              </a:lnSpc>
              <a:buNone/>
            </a:pPr>
            <a:r>
              <a:rPr lang="en-US" sz="1600" dirty="0">
                <a:solidFill>
                  <a:srgbClr val="1E3063"/>
                </a:solidFill>
                <a:latin typeface="Arial" panose="020B0604020202020204" pitchFamily="34" charset="0"/>
                <a:ea typeface="Instrument Sans Medium" pitchFamily="34" charset="-122"/>
                <a:cs typeface="Arial" panose="020B0604020202020204" pitchFamily="34" charset="0"/>
              </a:rPr>
              <a:t>Available anytime at your own pace</a:t>
            </a:r>
            <a:endParaRPr lang="en-US" sz="1600" dirty="0">
              <a:latin typeface="Arial" panose="020B0604020202020204" pitchFamily="34" charset="0"/>
            </a:endParaRPr>
          </a:p>
        </p:txBody>
      </p:sp>
      <p:sp>
        <p:nvSpPr>
          <p:cNvPr id="10" name="Shape 7"/>
          <p:cNvSpPr/>
          <p:nvPr/>
        </p:nvSpPr>
        <p:spPr>
          <a:xfrm>
            <a:off x="7496110" y="2053142"/>
            <a:ext cx="6820515" cy="675561"/>
          </a:xfrm>
          <a:prstGeom prst="roundRect">
            <a:avLst>
              <a:gd name="adj" fmla="val 14837"/>
            </a:avLst>
          </a:prstGeom>
          <a:solidFill>
            <a:srgbClr val="FFFFFF"/>
          </a:solidFill>
          <a:ln w="15240">
            <a:solidFill>
              <a:srgbClr val="B4CCE3"/>
            </a:solidFill>
            <a:prstDash val="solid"/>
          </a:ln>
        </p:spPr>
        <p:txBody>
          <a:bodyPr/>
          <a:lstStyle/>
          <a:p>
            <a:endParaRPr lang="en-US" dirty="0">
              <a:latin typeface="Arial" panose="020B0604020202020204" pitchFamily="34" charset="0"/>
            </a:endParaRPr>
          </a:p>
        </p:txBody>
      </p:sp>
      <p:sp>
        <p:nvSpPr>
          <p:cNvPr id="11" name="Text 8"/>
          <p:cNvSpPr/>
          <p:nvPr/>
        </p:nvSpPr>
        <p:spPr>
          <a:xfrm>
            <a:off x="7527386" y="2180243"/>
            <a:ext cx="1240393" cy="155019"/>
          </a:xfrm>
          <a:prstGeom prst="rect">
            <a:avLst/>
          </a:prstGeom>
          <a:noFill/>
          <a:ln/>
        </p:spPr>
        <p:txBody>
          <a:bodyPr wrap="none" lIns="0" tIns="0" rIns="0" bIns="0" rtlCol="0" anchor="t"/>
          <a:lstStyle/>
          <a:p>
            <a:pPr marL="0" indent="0" algn="l">
              <a:lnSpc>
                <a:spcPts val="1200"/>
              </a:lnSpc>
              <a:buNone/>
            </a:pPr>
            <a:r>
              <a:rPr lang="en-US" sz="1600" dirty="0">
                <a:solidFill>
                  <a:srgbClr val="1E3063"/>
                </a:solidFill>
                <a:latin typeface="Arial" panose="020B0604020202020204" pitchFamily="34" charset="0"/>
                <a:ea typeface="Instrument Sans Semi Bold" pitchFamily="34" charset="-122"/>
                <a:cs typeface="Arial" panose="020B0604020202020204" pitchFamily="34" charset="0"/>
              </a:rPr>
              <a:t>Watch &amp; Re-watch</a:t>
            </a:r>
            <a:endParaRPr lang="en-US" sz="1600" dirty="0">
              <a:latin typeface="Arial" panose="020B0604020202020204" pitchFamily="34" charset="0"/>
            </a:endParaRPr>
          </a:p>
        </p:txBody>
      </p:sp>
      <p:sp>
        <p:nvSpPr>
          <p:cNvPr id="12" name="Text 9"/>
          <p:cNvSpPr/>
          <p:nvPr/>
        </p:nvSpPr>
        <p:spPr>
          <a:xfrm>
            <a:off x="7510134" y="2376553"/>
            <a:ext cx="3308271" cy="158591"/>
          </a:xfrm>
          <a:prstGeom prst="rect">
            <a:avLst/>
          </a:prstGeom>
          <a:noFill/>
          <a:ln/>
        </p:spPr>
        <p:txBody>
          <a:bodyPr wrap="none" lIns="0" tIns="0" rIns="0" bIns="0" rtlCol="0" anchor="t"/>
          <a:lstStyle/>
          <a:p>
            <a:pPr marL="0" indent="0" algn="l">
              <a:lnSpc>
                <a:spcPts val="1250"/>
              </a:lnSpc>
              <a:buNone/>
            </a:pPr>
            <a:r>
              <a:rPr lang="en-US" sz="1600" dirty="0">
                <a:solidFill>
                  <a:srgbClr val="1E3063"/>
                </a:solidFill>
                <a:latin typeface="Arial" panose="020B0604020202020204" pitchFamily="34" charset="0"/>
                <a:ea typeface="Instrument Sans Medium" pitchFamily="34" charset="-122"/>
                <a:cs typeface="Arial" panose="020B0604020202020204" pitchFamily="34" charset="0"/>
              </a:rPr>
              <a:t>Many find that viewing sessions multiple times helps everything sink in</a:t>
            </a:r>
            <a:endParaRPr lang="en-US" sz="1600" dirty="0">
              <a:latin typeface="Arial" panose="020B0604020202020204" pitchFamily="34" charset="0"/>
            </a:endParaRPr>
          </a:p>
        </p:txBody>
      </p:sp>
      <p:sp>
        <p:nvSpPr>
          <p:cNvPr id="13" name="Shape 10"/>
          <p:cNvSpPr/>
          <p:nvPr/>
        </p:nvSpPr>
        <p:spPr>
          <a:xfrm>
            <a:off x="5067759" y="2687570"/>
            <a:ext cx="5001658" cy="4884680"/>
          </a:xfrm>
          <a:prstGeom prst="roundRect">
            <a:avLst>
              <a:gd name="adj" fmla="val 1245"/>
            </a:avLst>
          </a:prstGeom>
          <a:solidFill>
            <a:srgbClr val="FFFFFF"/>
          </a:solidFill>
          <a:ln w="15240">
            <a:solidFill>
              <a:srgbClr val="B4CCE3"/>
            </a:solidFill>
            <a:prstDash val="solid"/>
          </a:ln>
        </p:spPr>
        <p:txBody>
          <a:bodyPr/>
          <a:lstStyle/>
          <a:p>
            <a:endParaRPr lang="en-US" dirty="0">
              <a:latin typeface="Arial" panose="020B0604020202020204" pitchFamily="34" charset="0"/>
            </a:endParaRPr>
          </a:p>
        </p:txBody>
      </p:sp>
      <p:pic>
        <p:nvPicPr>
          <p:cNvPr id="14" name="Image 1" descr="preencoded.png"/>
          <p:cNvPicPr>
            <a:picLocks noChangeAspect="1"/>
          </p:cNvPicPr>
          <p:nvPr/>
        </p:nvPicPr>
        <p:blipFill>
          <a:blip r:embed="rId3"/>
          <a:stretch>
            <a:fillRect/>
          </a:stretch>
        </p:blipFill>
        <p:spPr>
          <a:xfrm>
            <a:off x="5249956" y="2752465"/>
            <a:ext cx="4678724" cy="4678724"/>
          </a:xfrm>
          <a:prstGeom prst="rect">
            <a:avLst/>
          </a:prstGeom>
        </p:spPr>
      </p:pic>
      <p:sp>
        <p:nvSpPr>
          <p:cNvPr id="15" name="Text 11"/>
          <p:cNvSpPr/>
          <p:nvPr/>
        </p:nvSpPr>
        <p:spPr>
          <a:xfrm>
            <a:off x="3842861" y="9440228"/>
            <a:ext cx="6944558" cy="317183"/>
          </a:xfrm>
          <a:prstGeom prst="rect">
            <a:avLst/>
          </a:prstGeom>
          <a:noFill/>
          <a:ln/>
        </p:spPr>
        <p:txBody>
          <a:bodyPr wrap="square" lIns="0" tIns="0" rIns="0" bIns="0" rtlCol="0" anchor="t"/>
          <a:lstStyle/>
          <a:p>
            <a:pPr marL="0" indent="0" algn="l">
              <a:lnSpc>
                <a:spcPts val="1250"/>
              </a:lnSpc>
              <a:buNone/>
            </a:pPr>
            <a:r>
              <a:rPr lang="en-US" sz="750" dirty="0">
                <a:solidFill>
                  <a:srgbClr val="1E3063"/>
                </a:solidFill>
                <a:latin typeface="Arial" panose="020B0604020202020204" pitchFamily="34" charset="0"/>
                <a:ea typeface="Instrument Sans Medium" pitchFamily="34" charset="-122"/>
                <a:cs typeface="Arial" panose="020B0604020202020204" pitchFamily="34" charset="0"/>
              </a:rPr>
              <a:t>If you missed either session, the RGE Seminar Archives are available anytime, and they're designed specifically to help everything click at your own pace. Many people find that watching a session once live and once later makes it sink in even better.</a:t>
            </a:r>
            <a:endParaRPr lang="en-US" sz="750" dirty="0">
              <a:latin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GE_Training_Template_Lite_v1.0.potx" id="{51C532AD-EEF5-4892-A26B-51C894D30151}" vid="{BAB39302-04F6-4DF5-BE0C-3A339A60D710}"/>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GE_Training_Template_Lite_v1.0.potx" id="{51C532AD-EEF5-4892-A26B-51C894D30151}" vid="{BAB39302-04F6-4DF5-BE0C-3A339A60D710}"/>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GE_Training_Template_Lite_v1.0.potx" id="{51C532AD-EEF5-4892-A26B-51C894D30151}" vid="{BAB39302-04F6-4DF5-BE0C-3A339A60D710}"/>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RGE_Training_Template_Lite_v1.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GE_Training_Template_Lite_v1.0.pptx" id="{42E762A7-1B6E-40E7-9E0A-D17817459069}" vid="{E8C12B79-EE0A-41C2-BFB9-6CB89314748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125</TotalTime>
  <Words>4869</Words>
  <Application>Microsoft Office PowerPoint</Application>
  <PresentationFormat>Custom</PresentationFormat>
  <Paragraphs>464</Paragraphs>
  <Slides>52</Slides>
  <Notes>52</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52</vt:i4>
      </vt:variant>
    </vt:vector>
  </HeadingPairs>
  <TitlesOfParts>
    <vt:vector size="66" baseType="lpstr">
      <vt:lpstr>Aptos</vt:lpstr>
      <vt:lpstr>Arial</vt:lpstr>
      <vt:lpstr>Calibri</vt:lpstr>
      <vt:lpstr>Heebo Light</vt:lpstr>
      <vt:lpstr>Aptos Display</vt:lpstr>
      <vt:lpstr>Montserrat</vt:lpstr>
      <vt:lpstr>Office Theme</vt:lpstr>
      <vt:lpstr>2_Custom Design</vt:lpstr>
      <vt:lpstr>3_Office Theme</vt:lpstr>
      <vt:lpstr>1_Custom Design</vt:lpstr>
      <vt:lpstr>1_Office Theme</vt:lpstr>
      <vt:lpstr>2_Office Theme</vt:lpstr>
      <vt:lpstr>Custom Design</vt:lpstr>
      <vt:lpstr>RGE_Training_Template_Lite_v1.0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Jim Kallaugher</dc:creator>
  <cp:lastModifiedBy>Jim Kallaugher</cp:lastModifiedBy>
  <cp:revision>13</cp:revision>
  <dcterms:created xsi:type="dcterms:W3CDTF">2026-01-26T13:18:28Z</dcterms:created>
  <dcterms:modified xsi:type="dcterms:W3CDTF">2026-01-27T12:24:37Z</dcterms:modified>
</cp:coreProperties>
</file>