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2"/>
  </p:notes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28360F-975E-4AD4-B7F8-BBEB5A28B50F}">
          <p14:sldIdLst/>
        </p14:section>
        <p14:section name="Untitled Section" id="{1ED21F04-582F-4B3B-842B-3385EEC4EBE8}">
          <p14:sldIdLst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4F62C-8EF3-4CA3-AA13-3C6031273303}" v="1" dt="2026-01-23T17:20:57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98" d="100"/>
          <a:sy n="98" d="100"/>
        </p:scale>
        <p:origin x="987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0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0 126 11980,'33720'-126'0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20:57.141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4 8192,'6'0'0,"3"-1"3356,1-2-3356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0:23.921"/>
    </inkml:context>
    <inkml:brush xml:id="br0">
      <inkml:brushProperty name="width" value="0.06174" units="cm"/>
      <inkml:brushProperty name="height" value="0.06174" units="cm"/>
      <inkml:brushProperty name="color" value="#151B99"/>
      <inkml:brushProperty name="transparency" value="63"/>
    </inkml:brush>
  </inkml:definitions>
  <inkml:trace contextRef="#ctx0" brushRef="#br0">0 126 11980,'33720'-126'0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6:21:38.500"/>
    </inkml:context>
    <inkml:brush xml:id="br0">
      <inkml:brushProperty name="width" value="0.05" units="cm"/>
      <inkml:brushProperty name="height" value="0.05" units="cm"/>
      <inkml:brushProperty name="color" value="#151B99"/>
    </inkml:brush>
  </inkml:definitions>
  <inkml:trace contextRef="#ctx0" brushRef="#br0">0 4 8192,'6'0'0,"3"-1"3356,1-2-3356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4A2A2-274C-475B-AD18-319BA1CAE6AF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BD3B4-DAF6-4093-BFD3-BA6297B59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6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4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52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19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32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7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23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13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9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20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28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2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75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8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5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238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73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744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723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34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4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829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9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60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415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8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16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1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504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3207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0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337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71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81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033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1B3A8-F612-44A8-315C-A578C6E39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5C6E9-F437-044A-6B4D-1F5EA5E2E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60404-8AF7-F3C2-5059-9C4D6C8B2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D8B8-5843-EC0D-ACED-B8E34E728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968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2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59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2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0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customXml" Target="../ink/ink4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1A2C-BA4E-B58B-6EF6-EA0506FCA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5DBC3-2839-D68F-ECB3-4F4A0DFC9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39E97-F1FB-0B9E-EB78-905BD67BB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D59D6-969D-D58F-4E58-C1DE52A9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BBA14-7DBA-522D-AF8C-43BDA2AF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512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F644-44CB-5382-F51F-8FD32FE90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E1C-106E-6AC3-3424-9CEEBF6F6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D4FC0-3087-0BAB-0AF4-96ABC5C4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23DE5-BDBA-8B07-49CC-70C15978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F48F-55EF-264C-4BA3-E6E0B0B9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9FB1C-BE52-47AF-B958-289CD24E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446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155A8-092C-8ED8-F1E5-6B3D7EF2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55AF0-6F01-150B-4491-4EB845E85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8AE0-6DE1-F88A-08D5-3AFF130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598C8-DCFD-BB7F-7561-8263D1FB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D4A79-BFE3-7DE0-A499-AE23DB73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217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8630E-12D2-522E-EEE5-16AA07E6E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A867-DAC2-5945-EBFF-F003C4BE9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1B8B-5C15-1449-B881-D6321A5F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FCDE-F643-B699-A320-D034D1FB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CDE51-8698-5601-7F21-8D1DACB3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57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89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59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426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794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94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021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86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EC1-9FFF-9C6F-1472-C0CA24A5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43AD8-8021-0336-8D69-2AEFFA15D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CAAE-049B-39DF-C670-094A0A35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319C-7FE7-A88C-23FD-AFD1BF70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01336-563A-CB92-6AF7-C6907FEA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178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30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8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969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50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678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67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104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405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496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58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651-17FB-58AA-F709-DEFB190B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D89E0-19DB-224B-F685-FE4C15266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957F3-0D2E-B604-F6A2-83079DBBA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BC35A-5FD5-0C41-3216-758A0DB9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572E-04E6-24A3-F252-27C59708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2758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456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363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43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8CB-066F-BD66-2978-E65C924B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C43E3-29F2-9116-905B-E218BB7F1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3F01-02CD-FA88-8052-BD446CEA4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83D07-DEDE-479C-4380-6011D353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50F95-D80F-CE9B-29EC-B50A8983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BDF52-573C-BC39-E923-204F40AB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913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F344-A7F4-79B7-D257-3691E764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5115F-B5E7-2065-6A6A-CA4DA7DDF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09A4C-9728-99D8-3DB6-3A00CEC69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CDAAB0-ED97-F103-9D30-899888C69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564A9-685A-8971-6A4B-F215685FA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B1FFB8-BEBF-A1B6-F684-1FB806C3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AABCA-79FE-D21F-52F6-501526F0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A43C5-59F7-6B33-6E24-60D7F38E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84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3F27-B0D7-2C24-7D9E-7F735470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B1BD7-E930-5A74-A5B3-E45C1342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DDB74-9D56-3417-0A47-C1316AAB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6CD5D-0993-4350-A595-8127D757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276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3A84C9-E851-0029-4D3A-D15352DD44AB}"/>
              </a:ext>
            </a:extLst>
          </p:cNvPr>
          <p:cNvSpPr txBox="1"/>
          <p:nvPr/>
        </p:nvSpPr>
        <p:spPr>
          <a:xfrm>
            <a:off x="1745191" y="6415022"/>
            <a:ext cx="1016000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90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5" name="Picture 4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5721BC14-4C9F-52B1-ECEB-08E4BB17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6346904"/>
            <a:ext cx="387815" cy="3878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14:cNvPr>
              <p14:cNvContentPartPr/>
              <p14:nvPr/>
            </p14:nvContentPartPr>
            <p14:xfrm>
              <a:off x="26220" y="159083"/>
              <a:ext cx="12139560" cy="45719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60E8B17-34DC-2411-A7CF-BAE3B43DD5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60" y="147923"/>
                <a:ext cx="12161520" cy="67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14:cNvPr>
              <p14:cNvContentPartPr/>
              <p14:nvPr/>
            </p14:nvContentPartPr>
            <p14:xfrm>
              <a:off x="3239016" y="5423896"/>
              <a:ext cx="9360" cy="1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F64F62-AE37-ECB5-BA06-247E0DF237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0016" y="5414896"/>
                <a:ext cx="27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98306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3C705-38A1-C249-223C-18201B1C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68CAA-C0CC-5E5B-FB27-1F85F27F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7C922-3DE6-D5E0-B5A5-7F1F2FD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75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8B92-73F7-EB60-E0C3-3B4D7DF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75AA-1756-D110-DC7F-CE9E3B4D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9FEE7-1093-48F1-6596-5FE8BAC3B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F8BC1-CEF3-4A85-9762-002577A9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819D6-5309-BF6A-1B2D-BAE500F6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EDA1F-344D-FA3C-F33B-12766EA1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1911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customXml" Target="../ink/ink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customXml" Target="../ink/ink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0773-52E5-6FAB-316B-FDF95983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38ABB-DECF-882B-C1EC-5A6E9F9B3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0179-A405-CC68-6200-776C8828B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21FEAC-3942-4E79-B049-3CEF7FADF8E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B968-0F8D-C564-404B-64CD9F512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D40A3-D70B-2C1C-1503-8F81FAB70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91B92-A4D1-4655-AE1C-9622A0272A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3F88B-60E0-6425-CC7D-764CB6F08DE2}"/>
              </a:ext>
            </a:extLst>
          </p:cNvPr>
          <p:cNvSpPr txBox="1"/>
          <p:nvPr userDrawn="1"/>
        </p:nvSpPr>
        <p:spPr>
          <a:xfrm>
            <a:off x="1745191" y="6415022"/>
            <a:ext cx="10160000" cy="3847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900" dirty="0">
                <a:solidFill>
                  <a:srgbClr val="5F5F5F"/>
                </a:solidFill>
              </a:rPr>
              <a:t>📞 860-776-3306    ✉️ RGE4Help@gmail.com    🌐 www.redglenelectronics.com</a:t>
            </a:r>
          </a:p>
        </p:txBody>
      </p:sp>
      <p:pic>
        <p:nvPicPr>
          <p:cNvPr id="8" name="Picture 7" descr="A blue square with white text and icons&#10;&#10;AI-generated content may be incorrect.">
            <a:extLst>
              <a:ext uri="{FF2B5EF4-FFF2-40B4-BE49-F238E27FC236}">
                <a16:creationId xmlns:a16="http://schemas.microsoft.com/office/drawing/2014/main" id="{10ACB782-E59B-0929-DABB-FA7EA1CFA4A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6346904"/>
            <a:ext cx="387815" cy="3878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14:cNvPr>
              <p14:cNvContentPartPr/>
              <p14:nvPr userDrawn="1"/>
            </p14:nvContentPartPr>
            <p14:xfrm>
              <a:off x="26220" y="159082"/>
              <a:ext cx="12139560" cy="45719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CDA0711-A5E8-36C2-63CD-FA8F53E2769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5060" y="147922"/>
                <a:ext cx="12161520" cy="67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14:cNvPr>
              <p14:cNvContentPartPr/>
              <p14:nvPr userDrawn="1"/>
            </p14:nvContentPartPr>
            <p14:xfrm>
              <a:off x="3239016" y="5423896"/>
              <a:ext cx="9360" cy="1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2366F9E-ACBC-7280-F38B-79AE28D2350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230016" y="5414896"/>
                <a:ext cx="27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995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hf sldNum="0"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svg"/><Relationship Id="rId4" Type="http://schemas.openxmlformats.org/officeDocument/2006/relationships/image" Target="../media/image43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52336"/>
            <a:ext cx="4572000" cy="57393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812429"/>
            <a:ext cx="5215334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iPad Essentials 101 – Part 2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61492" y="2577207"/>
            <a:ext cx="6297018" cy="1426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83"/>
              </a:lnSpc>
            </a:pPr>
            <a:r>
              <a:rPr lang="en-US" sz="4458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Everyday Use Made Simple</a:t>
            </a:r>
            <a:endParaRPr lang="en-US" sz="4458" dirty="0"/>
          </a:p>
        </p:txBody>
      </p:sp>
      <p:sp>
        <p:nvSpPr>
          <p:cNvPr id="5" name="Text 2"/>
          <p:cNvSpPr/>
          <p:nvPr/>
        </p:nvSpPr>
        <p:spPr>
          <a:xfrm>
            <a:off x="661492" y="4251623"/>
            <a:ext cx="629701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Welcome back, everybody. Today we move beyond getting comfortable with the iPad — now we start using it for the kinds of everyday things that actually matter. In other words, today is where the iPad starts earning its keep.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249388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91830"/>
            <a:ext cx="4572000" cy="59581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262459"/>
            <a:ext cx="6120606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Safari — Your Window to the Web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61492" y="2027237"/>
            <a:ext cx="6297018" cy="990997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5" name="Shape 2"/>
          <p:cNvSpPr/>
          <p:nvPr/>
        </p:nvSpPr>
        <p:spPr>
          <a:xfrm>
            <a:off x="642442" y="2027237"/>
            <a:ext cx="76200" cy="990997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6" name="Text 3"/>
          <p:cNvSpPr/>
          <p:nvPr/>
        </p:nvSpPr>
        <p:spPr>
          <a:xfrm>
            <a:off x="902990" y="221158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Browse</a:t>
            </a:r>
            <a:endParaRPr lang="en-US" sz="1625" dirty="0"/>
          </a:p>
        </p:txBody>
      </p:sp>
      <p:sp>
        <p:nvSpPr>
          <p:cNvPr id="7" name="Text 4"/>
          <p:cNvSpPr/>
          <p:nvPr/>
        </p:nvSpPr>
        <p:spPr>
          <a:xfrm>
            <a:off x="902990" y="2569269"/>
            <a:ext cx="58711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Visit any website — news, recipes, local businesses, and more.</a:t>
            </a:r>
            <a:endParaRPr lang="en-US" sz="1292" dirty="0"/>
          </a:p>
        </p:txBody>
      </p:sp>
      <p:sp>
        <p:nvSpPr>
          <p:cNvPr id="8" name="Shape 5"/>
          <p:cNvSpPr/>
          <p:nvPr/>
        </p:nvSpPr>
        <p:spPr>
          <a:xfrm>
            <a:off x="661492" y="3183532"/>
            <a:ext cx="6297018" cy="990997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9" name="Shape 6"/>
          <p:cNvSpPr/>
          <p:nvPr/>
        </p:nvSpPr>
        <p:spPr>
          <a:xfrm>
            <a:off x="642442" y="3183532"/>
            <a:ext cx="76200" cy="990997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0" name="Text 7"/>
          <p:cNvSpPr/>
          <p:nvPr/>
        </p:nvSpPr>
        <p:spPr>
          <a:xfrm>
            <a:off x="902990" y="336788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Search</a:t>
            </a:r>
            <a:endParaRPr lang="en-US" sz="1625" dirty="0"/>
          </a:p>
        </p:txBody>
      </p:sp>
      <p:sp>
        <p:nvSpPr>
          <p:cNvPr id="11" name="Text 8"/>
          <p:cNvSpPr/>
          <p:nvPr/>
        </p:nvSpPr>
        <p:spPr>
          <a:xfrm>
            <a:off x="902990" y="3725565"/>
            <a:ext cx="58711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Look up anything you're curious about, quickly and easily.</a:t>
            </a:r>
            <a:endParaRPr lang="en-US" sz="1292" dirty="0"/>
          </a:p>
        </p:txBody>
      </p:sp>
      <p:sp>
        <p:nvSpPr>
          <p:cNvPr id="12" name="Shape 9"/>
          <p:cNvSpPr/>
          <p:nvPr/>
        </p:nvSpPr>
        <p:spPr>
          <a:xfrm>
            <a:off x="661492" y="4339829"/>
            <a:ext cx="6297018" cy="1255613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3" name="Shape 10"/>
          <p:cNvSpPr/>
          <p:nvPr/>
        </p:nvSpPr>
        <p:spPr>
          <a:xfrm>
            <a:off x="642442" y="4339829"/>
            <a:ext cx="76200" cy="1255613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4" name="Text 11"/>
          <p:cNvSpPr/>
          <p:nvPr/>
        </p:nvSpPr>
        <p:spPr>
          <a:xfrm>
            <a:off x="902990" y="452417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Explore</a:t>
            </a:r>
            <a:endParaRPr lang="en-US" sz="1625" dirty="0"/>
          </a:p>
        </p:txBody>
      </p:sp>
      <p:sp>
        <p:nvSpPr>
          <p:cNvPr id="15" name="Text 12"/>
          <p:cNvSpPr/>
          <p:nvPr/>
        </p:nvSpPr>
        <p:spPr>
          <a:xfrm>
            <a:off x="902990" y="4881860"/>
            <a:ext cx="587117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Settle arguments, find directions, read the news — Safari is the front door to the online world, minus the squeaky hinges.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2614044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616968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Searching the Web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492" y="2547044"/>
            <a:ext cx="2725242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Plain English Works Just Fine</a:t>
            </a:r>
            <a:endParaRPr lang="en-US" sz="1625" dirty="0"/>
          </a:p>
        </p:txBody>
      </p:sp>
      <p:sp>
        <p:nvSpPr>
          <p:cNvPr id="4" name="Text 2"/>
          <p:cNvSpPr/>
          <p:nvPr/>
        </p:nvSpPr>
        <p:spPr>
          <a:xfrm>
            <a:off x="661492" y="2970808"/>
            <a:ext cx="579635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don't need fancy computer language. Type naturally — the iPad doesn't expect elegance. It just wants a clue.</a:t>
            </a:r>
            <a:endParaRPr lang="en-US" sz="1292" dirty="0"/>
          </a:p>
        </p:txBody>
      </p:sp>
      <p:sp>
        <p:nvSpPr>
          <p:cNvPr id="5" name="Shape 3"/>
          <p:cNvSpPr/>
          <p:nvPr/>
        </p:nvSpPr>
        <p:spPr>
          <a:xfrm>
            <a:off x="661492" y="3686076"/>
            <a:ext cx="2815531" cy="601762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6" name="Text 4"/>
          <p:cNvSpPr/>
          <p:nvPr/>
        </p:nvSpPr>
        <p:spPr>
          <a:xfrm>
            <a:off x="833140" y="385772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"weather tomorrow"</a:t>
            </a:r>
            <a:endParaRPr lang="en-US" sz="1625" dirty="0"/>
          </a:p>
        </p:txBody>
      </p:sp>
      <p:sp>
        <p:nvSpPr>
          <p:cNvPr id="7" name="Shape 5"/>
          <p:cNvSpPr/>
          <p:nvPr/>
        </p:nvSpPr>
        <p:spPr>
          <a:xfrm>
            <a:off x="3642320" y="3686076"/>
            <a:ext cx="2815531" cy="601762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8" name="Text 6"/>
          <p:cNvSpPr/>
          <p:nvPr/>
        </p:nvSpPr>
        <p:spPr>
          <a:xfrm>
            <a:off x="3813969" y="3857724"/>
            <a:ext cx="2425502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"best chicken soup recipe"</a:t>
            </a:r>
            <a:endParaRPr lang="en-US" sz="1625" dirty="0"/>
          </a:p>
        </p:txBody>
      </p:sp>
      <p:sp>
        <p:nvSpPr>
          <p:cNvPr id="9" name="Shape 7"/>
          <p:cNvSpPr/>
          <p:nvPr/>
        </p:nvSpPr>
        <p:spPr>
          <a:xfrm>
            <a:off x="661492" y="4453136"/>
            <a:ext cx="5796359" cy="601762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0" name="Text 8"/>
          <p:cNvSpPr/>
          <p:nvPr/>
        </p:nvSpPr>
        <p:spPr>
          <a:xfrm>
            <a:off x="833140" y="462478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"nearest CVS"</a:t>
            </a:r>
            <a:endParaRPr lang="en-US" sz="1625" dirty="0"/>
          </a:p>
        </p:txBody>
      </p:sp>
      <p:sp>
        <p:nvSpPr>
          <p:cNvPr id="11" name="Shape 9"/>
          <p:cNvSpPr/>
          <p:nvPr/>
        </p:nvSpPr>
        <p:spPr>
          <a:xfrm>
            <a:off x="6748562" y="2381746"/>
            <a:ext cx="4907260" cy="2859187"/>
          </a:xfrm>
          <a:prstGeom prst="roundRect">
            <a:avLst>
              <a:gd name="adj" fmla="val 4165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2" name="Text 10"/>
          <p:cNvSpPr/>
          <p:nvPr/>
        </p:nvSpPr>
        <p:spPr>
          <a:xfrm>
            <a:off x="6913860" y="254704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Three Easy Steps</a:t>
            </a:r>
            <a:endParaRPr lang="en-US" sz="1625" dirty="0"/>
          </a:p>
        </p:txBody>
      </p:sp>
      <p:sp>
        <p:nvSpPr>
          <p:cNvPr id="13" name="Text 11"/>
          <p:cNvSpPr/>
          <p:nvPr/>
        </p:nvSpPr>
        <p:spPr>
          <a:xfrm>
            <a:off x="6913860" y="2970808"/>
            <a:ext cx="4576663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>
              <a:lnSpc>
                <a:spcPts val="2083"/>
              </a:lnSpc>
              <a:buSzPct val="100000"/>
              <a:buFont typeface="+mj-lt"/>
              <a:buAutoNum type="arabicPeriod"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Type your question in the search bar</a:t>
            </a:r>
            <a:endParaRPr lang="en-US" sz="1292" dirty="0"/>
          </a:p>
          <a:p>
            <a:pPr marL="285739" indent="-285739">
              <a:lnSpc>
                <a:spcPts val="2083"/>
              </a:lnSpc>
              <a:buSzPct val="100000"/>
              <a:buFont typeface="+mj-lt"/>
              <a:buAutoNum type="arabicPeriod" startAt="2"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Tap the Search button</a:t>
            </a:r>
            <a:endParaRPr lang="en-US" sz="1292" dirty="0"/>
          </a:p>
          <a:p>
            <a:pPr marL="285739" indent="-285739">
              <a:lnSpc>
                <a:spcPts val="2083"/>
              </a:lnSpc>
              <a:buSzPct val="100000"/>
              <a:buFont typeface="+mj-lt"/>
              <a:buAutoNum type="arabicPeriod" startAt="3"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Pick a result that looks helpful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404431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86966"/>
            <a:ext cx="4572000" cy="60311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790277"/>
            <a:ext cx="4226520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Mail — Stay Connected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61492" y="1555056"/>
            <a:ext cx="629701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Email is still one of the handiest tools on the iPad. It lets you read messages, reply when needed, and keep up with family, friends, doctors, businesses, and organizations.</a:t>
            </a:r>
            <a:endParaRPr lang="en-US" sz="1292" dirty="0"/>
          </a:p>
        </p:txBody>
      </p:sp>
      <p:sp>
        <p:nvSpPr>
          <p:cNvPr id="5" name="Shape 2"/>
          <p:cNvSpPr/>
          <p:nvPr/>
        </p:nvSpPr>
        <p:spPr>
          <a:xfrm>
            <a:off x="661492" y="2534940"/>
            <a:ext cx="661492" cy="992287"/>
          </a:xfrm>
          <a:prstGeom prst="roundRect">
            <a:avLst>
              <a:gd name="adj" fmla="val 36004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164" y="2907010"/>
            <a:ext cx="248047" cy="2480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88282" y="270023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Read</a:t>
            </a:r>
            <a:endParaRPr lang="en-US" sz="1625" dirty="0"/>
          </a:p>
        </p:txBody>
      </p:sp>
      <p:sp>
        <p:nvSpPr>
          <p:cNvPr id="8" name="Text 4"/>
          <p:cNvSpPr/>
          <p:nvPr/>
        </p:nvSpPr>
        <p:spPr>
          <a:xfrm>
            <a:off x="1488282" y="3057922"/>
            <a:ext cx="547022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 and read messages at your own pace.</a:t>
            </a:r>
            <a:endParaRPr lang="en-US" sz="1292" dirty="0"/>
          </a:p>
        </p:txBody>
      </p:sp>
      <p:sp>
        <p:nvSpPr>
          <p:cNvPr id="9" name="Shape 5"/>
          <p:cNvSpPr/>
          <p:nvPr/>
        </p:nvSpPr>
        <p:spPr>
          <a:xfrm>
            <a:off x="661492" y="3692525"/>
            <a:ext cx="661492" cy="992287"/>
          </a:xfrm>
          <a:prstGeom prst="roundRect">
            <a:avLst>
              <a:gd name="adj" fmla="val 36004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164" y="4064595"/>
            <a:ext cx="248047" cy="24804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88282" y="385782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Reply</a:t>
            </a:r>
            <a:endParaRPr lang="en-US" sz="1625" dirty="0"/>
          </a:p>
        </p:txBody>
      </p:sp>
      <p:sp>
        <p:nvSpPr>
          <p:cNvPr id="12" name="Text 7"/>
          <p:cNvSpPr/>
          <p:nvPr/>
        </p:nvSpPr>
        <p:spPr>
          <a:xfrm>
            <a:off x="1488282" y="4215507"/>
            <a:ext cx="547022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Respond when needed — no rush required.</a:t>
            </a:r>
            <a:endParaRPr lang="en-US" sz="1292" dirty="0"/>
          </a:p>
        </p:txBody>
      </p:sp>
      <p:sp>
        <p:nvSpPr>
          <p:cNvPr id="13" name="Shape 8"/>
          <p:cNvSpPr/>
          <p:nvPr/>
        </p:nvSpPr>
        <p:spPr>
          <a:xfrm>
            <a:off x="661492" y="4850110"/>
            <a:ext cx="661492" cy="1217513"/>
          </a:xfrm>
          <a:prstGeom prst="roundRect">
            <a:avLst>
              <a:gd name="adj" fmla="val 360049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164" y="5334794"/>
            <a:ext cx="248047" cy="248047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488282" y="501540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Stay Connected</a:t>
            </a:r>
            <a:endParaRPr lang="en-US" sz="1625" dirty="0"/>
          </a:p>
        </p:txBody>
      </p:sp>
      <p:sp>
        <p:nvSpPr>
          <p:cNvPr id="16" name="Text 10"/>
          <p:cNvSpPr/>
          <p:nvPr/>
        </p:nvSpPr>
        <p:spPr>
          <a:xfrm>
            <a:off x="1488282" y="5373093"/>
            <a:ext cx="547022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you can open it, read it, and reply — you're already doing the important part.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1577758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497310"/>
            <a:ext cx="5210076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Messages — Quick &amp; Casual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492" y="2427387"/>
            <a:ext cx="3407370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Where Modern Communication Lives</a:t>
            </a:r>
            <a:endParaRPr lang="en-US" sz="1625" dirty="0"/>
          </a:p>
        </p:txBody>
      </p:sp>
      <p:sp>
        <p:nvSpPr>
          <p:cNvPr id="4" name="Text 2"/>
          <p:cNvSpPr/>
          <p:nvPr/>
        </p:nvSpPr>
        <p:spPr>
          <a:xfrm>
            <a:off x="661492" y="2851150"/>
            <a:ext cx="5232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Messages is quicker than email, more casual, and usually where family members send those three-word check-ins like </a:t>
            </a:r>
            <a:r>
              <a:rPr lang="en-US" sz="1292" i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"You home yet?"</a:t>
            </a:r>
            <a:endParaRPr lang="en-US" sz="1292" dirty="0"/>
          </a:p>
        </p:txBody>
      </p:sp>
      <p:sp>
        <p:nvSpPr>
          <p:cNvPr id="5" name="Text 3"/>
          <p:cNvSpPr/>
          <p:nvPr/>
        </p:nvSpPr>
        <p:spPr>
          <a:xfrm>
            <a:off x="661492" y="3529211"/>
            <a:ext cx="5232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It's one of the easiest ways to share a photo, send a short note, or stay in touch without making a whole production out of it.</a:t>
            </a:r>
            <a:endParaRPr lang="en-US" sz="1292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4062" y="2448124"/>
            <a:ext cx="413444" cy="41344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924180" y="244812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Send Texts</a:t>
            </a:r>
            <a:endParaRPr lang="en-US" sz="1625" dirty="0"/>
          </a:p>
        </p:txBody>
      </p:sp>
      <p:sp>
        <p:nvSpPr>
          <p:cNvPr id="8" name="Text 5"/>
          <p:cNvSpPr/>
          <p:nvPr/>
        </p:nvSpPr>
        <p:spPr>
          <a:xfrm>
            <a:off x="6924179" y="2871887"/>
            <a:ext cx="461268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Quick, casual messages to anyone.</a:t>
            </a:r>
            <a:endParaRPr lang="en-US" sz="1292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4062" y="3467200"/>
            <a:ext cx="413444" cy="4134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924180" y="346719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Receive Replies</a:t>
            </a:r>
            <a:endParaRPr lang="en-US" sz="1625" dirty="0"/>
          </a:p>
        </p:txBody>
      </p:sp>
      <p:sp>
        <p:nvSpPr>
          <p:cNvPr id="11" name="Text 7"/>
          <p:cNvSpPr/>
          <p:nvPr/>
        </p:nvSpPr>
        <p:spPr>
          <a:xfrm>
            <a:off x="6924179" y="3890962"/>
            <a:ext cx="461268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Responses come right back to the same conversation.</a:t>
            </a:r>
            <a:endParaRPr lang="en-US" sz="1292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4062" y="4486276"/>
            <a:ext cx="413444" cy="41344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924180" y="448627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Share Photos</a:t>
            </a:r>
            <a:endParaRPr lang="en-US" sz="1625" dirty="0"/>
          </a:p>
        </p:txBody>
      </p:sp>
      <p:sp>
        <p:nvSpPr>
          <p:cNvPr id="14" name="Text 9"/>
          <p:cNvSpPr/>
          <p:nvPr/>
        </p:nvSpPr>
        <p:spPr>
          <a:xfrm>
            <a:off x="6924179" y="4910038"/>
            <a:ext cx="461268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Send pictures directly from your iPad.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3568057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11285"/>
            <a:ext cx="4572000" cy="595332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322387"/>
            <a:ext cx="5430937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Calendar — Your Quiet Helper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909538" y="2273201"/>
            <a:ext cx="60489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good calendar is like a dependable friend: not flashy, but awfully useful.</a:t>
            </a:r>
            <a:endParaRPr lang="en-US" sz="1292" dirty="0"/>
          </a:p>
        </p:txBody>
      </p:sp>
      <p:sp>
        <p:nvSpPr>
          <p:cNvPr id="5" name="Shape 2"/>
          <p:cNvSpPr/>
          <p:nvPr/>
        </p:nvSpPr>
        <p:spPr>
          <a:xfrm>
            <a:off x="661492" y="2087166"/>
            <a:ext cx="19050" cy="636687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6" name="Shape 3"/>
          <p:cNvSpPr/>
          <p:nvPr/>
        </p:nvSpPr>
        <p:spPr>
          <a:xfrm>
            <a:off x="661492" y="2909888"/>
            <a:ext cx="3065859" cy="1494830"/>
          </a:xfrm>
          <a:prstGeom prst="roundRect">
            <a:avLst>
              <a:gd name="adj" fmla="val 464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7" name="Text 4"/>
          <p:cNvSpPr/>
          <p:nvPr/>
        </p:nvSpPr>
        <p:spPr>
          <a:xfrm>
            <a:off x="833140" y="308153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View Dates</a:t>
            </a:r>
            <a:endParaRPr lang="en-US" sz="1625" dirty="0"/>
          </a:p>
        </p:txBody>
      </p:sp>
      <p:sp>
        <p:nvSpPr>
          <p:cNvPr id="8" name="Text 5"/>
          <p:cNvSpPr/>
          <p:nvPr/>
        </p:nvSpPr>
        <p:spPr>
          <a:xfrm>
            <a:off x="833140" y="3439220"/>
            <a:ext cx="27225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See your week or month at a glance — appointments, birthdays, family visits.</a:t>
            </a:r>
            <a:endParaRPr lang="en-US" sz="1292" dirty="0"/>
          </a:p>
        </p:txBody>
      </p:sp>
      <p:sp>
        <p:nvSpPr>
          <p:cNvPr id="9" name="Shape 6"/>
          <p:cNvSpPr/>
          <p:nvPr/>
        </p:nvSpPr>
        <p:spPr>
          <a:xfrm>
            <a:off x="3892650" y="2909888"/>
            <a:ext cx="3065859" cy="1494830"/>
          </a:xfrm>
          <a:prstGeom prst="roundRect">
            <a:avLst>
              <a:gd name="adj" fmla="val 464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0" name="Text 7"/>
          <p:cNvSpPr/>
          <p:nvPr/>
        </p:nvSpPr>
        <p:spPr>
          <a:xfrm>
            <a:off x="4064298" y="308153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Add Events</a:t>
            </a:r>
            <a:endParaRPr lang="en-US" sz="1625" dirty="0"/>
          </a:p>
        </p:txBody>
      </p:sp>
      <p:sp>
        <p:nvSpPr>
          <p:cNvPr id="11" name="Text 8"/>
          <p:cNvSpPr/>
          <p:nvPr/>
        </p:nvSpPr>
        <p:spPr>
          <a:xfrm>
            <a:off x="4064298" y="3439220"/>
            <a:ext cx="27225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Haircuts, doctor visits, family gatherings — log them so you don't forget.</a:t>
            </a:r>
            <a:endParaRPr lang="en-US" sz="1292" dirty="0"/>
          </a:p>
        </p:txBody>
      </p:sp>
      <p:sp>
        <p:nvSpPr>
          <p:cNvPr id="12" name="Shape 9"/>
          <p:cNvSpPr/>
          <p:nvPr/>
        </p:nvSpPr>
        <p:spPr>
          <a:xfrm>
            <a:off x="661492" y="4570016"/>
            <a:ext cx="6297018" cy="965597"/>
          </a:xfrm>
          <a:prstGeom prst="roundRect">
            <a:avLst>
              <a:gd name="adj" fmla="val 719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3" name="Text 10"/>
          <p:cNvSpPr/>
          <p:nvPr/>
        </p:nvSpPr>
        <p:spPr>
          <a:xfrm>
            <a:off x="833140" y="474166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Reminders</a:t>
            </a:r>
            <a:endParaRPr lang="en-US" sz="1625" dirty="0"/>
          </a:p>
        </p:txBody>
      </p:sp>
      <p:sp>
        <p:nvSpPr>
          <p:cNvPr id="14" name="Text 11"/>
          <p:cNvSpPr/>
          <p:nvPr/>
        </p:nvSpPr>
        <p:spPr>
          <a:xfrm>
            <a:off x="833140" y="5099347"/>
            <a:ext cx="595372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Let the iPad keep track of what your brain shouldn't have to juggle alone.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417715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285379"/>
            <a:ext cx="4821238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Notes — The Unsung Hero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542429" y="2050157"/>
            <a:ext cx="4907260" cy="3522365"/>
          </a:xfrm>
          <a:prstGeom prst="roundRect">
            <a:avLst>
              <a:gd name="adj" fmla="val 3381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4" name="Text 2"/>
          <p:cNvSpPr/>
          <p:nvPr/>
        </p:nvSpPr>
        <p:spPr>
          <a:xfrm>
            <a:off x="707728" y="22154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Write Anything</a:t>
            </a:r>
            <a:endParaRPr lang="en-US" sz="1625" dirty="0"/>
          </a:p>
        </p:txBody>
      </p:sp>
      <p:sp>
        <p:nvSpPr>
          <p:cNvPr id="5" name="Text 3"/>
          <p:cNvSpPr/>
          <p:nvPr/>
        </p:nvSpPr>
        <p:spPr>
          <a:xfrm>
            <a:off x="707728" y="2639219"/>
            <a:ext cx="45766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Grocery lists, phone numbers, password hints, questions for the doctor, gift ideas — it all fits here.</a:t>
            </a:r>
            <a:endParaRPr lang="en-US" sz="1292" dirty="0"/>
          </a:p>
        </p:txBody>
      </p:sp>
      <p:sp>
        <p:nvSpPr>
          <p:cNvPr id="6" name="Text 4"/>
          <p:cNvSpPr/>
          <p:nvPr/>
        </p:nvSpPr>
        <p:spPr>
          <a:xfrm>
            <a:off x="707728" y="3317280"/>
            <a:ext cx="45766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Best of all, it </a:t>
            </a:r>
            <a:r>
              <a:rPr lang="en-US" sz="1292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saves automatically</a:t>
            </a: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because forgetting to save is one of technology's oldest practical jokes.</a:t>
            </a:r>
            <a:endParaRPr lang="en-US" sz="1292" dirty="0"/>
          </a:p>
        </p:txBody>
      </p:sp>
      <p:sp>
        <p:nvSpPr>
          <p:cNvPr id="7" name="Text 5"/>
          <p:cNvSpPr/>
          <p:nvPr/>
        </p:nvSpPr>
        <p:spPr>
          <a:xfrm>
            <a:off x="5740400" y="2215456"/>
            <a:ext cx="3043733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Why Notes Deserves More Credit</a:t>
            </a:r>
            <a:endParaRPr lang="en-US" sz="1625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412" y="2665016"/>
            <a:ext cx="248047" cy="24804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277770" y="265995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Write Anything</a:t>
            </a:r>
            <a:endParaRPr lang="en-US" sz="1625" dirty="0"/>
          </a:p>
        </p:txBody>
      </p:sp>
      <p:sp>
        <p:nvSpPr>
          <p:cNvPr id="10" name="Text 7"/>
          <p:cNvSpPr/>
          <p:nvPr/>
        </p:nvSpPr>
        <p:spPr>
          <a:xfrm>
            <a:off x="6277770" y="3083719"/>
            <a:ext cx="5258991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format required, just type and go.</a:t>
            </a:r>
            <a:endParaRPr lang="en-US" sz="1292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412" y="3684092"/>
            <a:ext cx="248047" cy="24804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277770" y="367903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Auto-Save</a:t>
            </a:r>
            <a:endParaRPr lang="en-US" sz="1625" dirty="0"/>
          </a:p>
        </p:txBody>
      </p:sp>
      <p:sp>
        <p:nvSpPr>
          <p:cNvPr id="13" name="Text 9"/>
          <p:cNvSpPr/>
          <p:nvPr/>
        </p:nvSpPr>
        <p:spPr>
          <a:xfrm>
            <a:off x="6277770" y="4102794"/>
            <a:ext cx="5258991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Nothing gets lost — ever.</a:t>
            </a:r>
            <a:endParaRPr lang="en-US" sz="1292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412" y="4703167"/>
            <a:ext cx="248047" cy="24804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277770" y="469810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Easy to Find</a:t>
            </a:r>
            <a:endParaRPr lang="en-US" sz="1625" dirty="0"/>
          </a:p>
        </p:txBody>
      </p:sp>
      <p:sp>
        <p:nvSpPr>
          <p:cNvPr id="16" name="Text 11"/>
          <p:cNvSpPr/>
          <p:nvPr/>
        </p:nvSpPr>
        <p:spPr>
          <a:xfrm>
            <a:off x="6277770" y="5121870"/>
            <a:ext cx="5258991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 your notes in one organized place.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448206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956"/>
            <a:ext cx="4572000" cy="589374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768350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Camera Basics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5233492" y="1533129"/>
            <a:ext cx="6297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iPad camera is wonderfully simple at its core. Open the Camera app, aim it where you want, and tap the shutter button. That's the basic recipe.</a:t>
            </a:r>
            <a:endParaRPr lang="en-US" sz="1292" dirty="0"/>
          </a:p>
        </p:txBody>
      </p:sp>
      <p:sp>
        <p:nvSpPr>
          <p:cNvPr id="5" name="Shape 2"/>
          <p:cNvSpPr/>
          <p:nvPr/>
        </p:nvSpPr>
        <p:spPr>
          <a:xfrm>
            <a:off x="5233492" y="2248396"/>
            <a:ext cx="6297018" cy="967283"/>
          </a:xfrm>
          <a:prstGeom prst="roundRect">
            <a:avLst>
              <a:gd name="adj" fmla="val 7182"/>
            </a:avLst>
          </a:prstGeom>
          <a:solidFill>
            <a:srgbClr val="B7C9FA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790" y="2494459"/>
            <a:ext cx="206673" cy="1652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770761" y="2454969"/>
            <a:ext cx="559444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You're not going to break anything by taking a picture. Worst case, you get a blurry shot of your thumb — which puts you in very good company.</a:t>
            </a:r>
            <a:endParaRPr lang="en-US" sz="1292" dirty="0"/>
          </a:p>
        </p:txBody>
      </p:sp>
      <p:sp>
        <p:nvSpPr>
          <p:cNvPr id="8" name="Text 4"/>
          <p:cNvSpPr/>
          <p:nvPr/>
        </p:nvSpPr>
        <p:spPr>
          <a:xfrm>
            <a:off x="5233492" y="3401715"/>
            <a:ext cx="16529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01</a:t>
            </a:r>
            <a:endParaRPr lang="en-US" sz="1292" dirty="0"/>
          </a:p>
        </p:txBody>
      </p:sp>
      <p:sp>
        <p:nvSpPr>
          <p:cNvPr id="9" name="Shape 5"/>
          <p:cNvSpPr/>
          <p:nvPr/>
        </p:nvSpPr>
        <p:spPr>
          <a:xfrm>
            <a:off x="5233492" y="3663653"/>
            <a:ext cx="3065859" cy="1905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0" name="Text 6"/>
          <p:cNvSpPr/>
          <p:nvPr/>
        </p:nvSpPr>
        <p:spPr>
          <a:xfrm>
            <a:off x="5233492" y="378440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Open Camera App</a:t>
            </a:r>
            <a:endParaRPr lang="en-US" sz="1625" dirty="0"/>
          </a:p>
        </p:txBody>
      </p:sp>
      <p:sp>
        <p:nvSpPr>
          <p:cNvPr id="11" name="Text 7"/>
          <p:cNvSpPr/>
          <p:nvPr/>
        </p:nvSpPr>
        <p:spPr>
          <a:xfrm>
            <a:off x="5233492" y="4142085"/>
            <a:ext cx="306585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Find it on your Home screen and tap.</a:t>
            </a:r>
            <a:endParaRPr lang="en-US" sz="1292" dirty="0"/>
          </a:p>
        </p:txBody>
      </p:sp>
      <p:sp>
        <p:nvSpPr>
          <p:cNvPr id="12" name="Text 8"/>
          <p:cNvSpPr/>
          <p:nvPr/>
        </p:nvSpPr>
        <p:spPr>
          <a:xfrm>
            <a:off x="8464649" y="3401715"/>
            <a:ext cx="16529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02</a:t>
            </a:r>
            <a:endParaRPr lang="en-US" sz="1292" dirty="0"/>
          </a:p>
        </p:txBody>
      </p:sp>
      <p:sp>
        <p:nvSpPr>
          <p:cNvPr id="13" name="Shape 9"/>
          <p:cNvSpPr/>
          <p:nvPr/>
        </p:nvSpPr>
        <p:spPr>
          <a:xfrm>
            <a:off x="8464650" y="3663653"/>
            <a:ext cx="3065859" cy="1905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4" name="Text 10"/>
          <p:cNvSpPr/>
          <p:nvPr/>
        </p:nvSpPr>
        <p:spPr>
          <a:xfrm>
            <a:off x="8464650" y="378440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Aim</a:t>
            </a:r>
            <a:endParaRPr lang="en-US" sz="1625" dirty="0"/>
          </a:p>
        </p:txBody>
      </p:sp>
      <p:sp>
        <p:nvSpPr>
          <p:cNvPr id="15" name="Text 11"/>
          <p:cNvSpPr/>
          <p:nvPr/>
        </p:nvSpPr>
        <p:spPr>
          <a:xfrm>
            <a:off x="8464650" y="4142085"/>
            <a:ext cx="306585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Point the iPad at what you want to capture.</a:t>
            </a:r>
            <a:endParaRPr lang="en-US" sz="1292" dirty="0"/>
          </a:p>
        </p:txBody>
      </p:sp>
      <p:sp>
        <p:nvSpPr>
          <p:cNvPr id="16" name="Text 12"/>
          <p:cNvSpPr/>
          <p:nvPr/>
        </p:nvSpPr>
        <p:spPr>
          <a:xfrm>
            <a:off x="5233492" y="4960640"/>
            <a:ext cx="16529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03</a:t>
            </a:r>
            <a:endParaRPr lang="en-US" sz="1292" dirty="0"/>
          </a:p>
        </p:txBody>
      </p:sp>
      <p:sp>
        <p:nvSpPr>
          <p:cNvPr id="17" name="Shape 13"/>
          <p:cNvSpPr/>
          <p:nvPr/>
        </p:nvSpPr>
        <p:spPr>
          <a:xfrm>
            <a:off x="5233492" y="5222578"/>
            <a:ext cx="6297018" cy="1905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8" name="Text 14"/>
          <p:cNvSpPr/>
          <p:nvPr/>
        </p:nvSpPr>
        <p:spPr>
          <a:xfrm>
            <a:off x="5233492" y="534332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Tap the Shutter</a:t>
            </a:r>
            <a:endParaRPr lang="en-US" sz="1625" dirty="0"/>
          </a:p>
        </p:txBody>
      </p:sp>
      <p:sp>
        <p:nvSpPr>
          <p:cNvPr id="19" name="Text 15"/>
          <p:cNvSpPr/>
          <p:nvPr/>
        </p:nvSpPr>
        <p:spPr>
          <a:xfrm>
            <a:off x="5233492" y="5701010"/>
            <a:ext cx="6297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big round button takes the photo.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1155794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5093" y="384275"/>
            <a:ext cx="3494187" cy="436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17"/>
              </a:lnSpc>
            </a:pPr>
            <a:r>
              <a:rPr lang="en-US" sz="27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Taking a Photo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585094" y="1116211"/>
            <a:ext cx="1747044" cy="218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8"/>
              </a:lnSpc>
            </a:pPr>
            <a:r>
              <a:rPr lang="en-US" sz="1375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Frame It. Tap. Done.</a:t>
            </a:r>
            <a:endParaRPr lang="en-US" sz="1375" dirty="0"/>
          </a:p>
        </p:txBody>
      </p:sp>
      <p:sp>
        <p:nvSpPr>
          <p:cNvPr id="4" name="Text 2"/>
          <p:cNvSpPr/>
          <p:nvPr/>
        </p:nvSpPr>
        <p:spPr>
          <a:xfrm>
            <a:off x="585093" y="1452662"/>
            <a:ext cx="5340350" cy="412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083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what you want is on the screen, you're basically ready. Line it up, hold the iPad as steady as you can, and tap the button.</a:t>
            </a:r>
            <a:endParaRPr lang="en-US" sz="1083" dirty="0"/>
          </a:p>
        </p:txBody>
      </p:sp>
      <p:sp>
        <p:nvSpPr>
          <p:cNvPr id="5" name="Text 3"/>
          <p:cNvSpPr/>
          <p:nvPr/>
        </p:nvSpPr>
        <p:spPr>
          <a:xfrm>
            <a:off x="585093" y="1971477"/>
            <a:ext cx="5340350" cy="412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083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 doesn't have to be National Geographic. The goal is simply to capture the moment — the person, the receipt, the plant, or whatever you want to remember.</a:t>
            </a:r>
            <a:endParaRPr lang="en-US" sz="1083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618" y="873211"/>
            <a:ext cx="5340350" cy="53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813520"/>
            <a:ext cx="4158357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Front vs. Back Camera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661492" y="2660948"/>
            <a:ext cx="10869018" cy="1494830"/>
          </a:xfrm>
          <a:prstGeom prst="roundRect">
            <a:avLst>
              <a:gd name="adj" fmla="val 464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4" name="Shape 2"/>
          <p:cNvSpPr/>
          <p:nvPr/>
        </p:nvSpPr>
        <p:spPr>
          <a:xfrm>
            <a:off x="667842" y="2667298"/>
            <a:ext cx="5428158" cy="1482130"/>
          </a:xfrm>
          <a:prstGeom prst="roundRect">
            <a:avLst>
              <a:gd name="adj" fmla="val 468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5" name="Text 3"/>
          <p:cNvSpPr/>
          <p:nvPr/>
        </p:nvSpPr>
        <p:spPr>
          <a:xfrm>
            <a:off x="833140" y="283259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📷</a:t>
            </a: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 Back Camera</a:t>
            </a:r>
            <a:endParaRPr lang="en-US" sz="1625" dirty="0"/>
          </a:p>
        </p:txBody>
      </p:sp>
      <p:sp>
        <p:nvSpPr>
          <p:cNvPr id="6" name="Text 4"/>
          <p:cNvSpPr/>
          <p:nvPr/>
        </p:nvSpPr>
        <p:spPr>
          <a:xfrm>
            <a:off x="833140" y="3190280"/>
            <a:ext cx="5097562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Better quality.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Use this for taking pictures of things in front of you — scenery, people, documents, food.</a:t>
            </a:r>
            <a:endParaRPr lang="en-US" sz="1292" dirty="0"/>
          </a:p>
        </p:txBody>
      </p:sp>
      <p:sp>
        <p:nvSpPr>
          <p:cNvPr id="7" name="Shape 5"/>
          <p:cNvSpPr/>
          <p:nvPr/>
        </p:nvSpPr>
        <p:spPr>
          <a:xfrm>
            <a:off x="6096000" y="2667298"/>
            <a:ext cx="5428158" cy="1482130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8" name="Shape 6"/>
          <p:cNvSpPr/>
          <p:nvPr/>
        </p:nvSpPr>
        <p:spPr>
          <a:xfrm>
            <a:off x="6096000" y="2667298"/>
            <a:ext cx="19050" cy="1482130"/>
          </a:xfrm>
          <a:prstGeom prst="roundRect">
            <a:avLst>
              <a:gd name="adj" fmla="val 36465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9" name="Text 7"/>
          <p:cNvSpPr/>
          <p:nvPr/>
        </p:nvSpPr>
        <p:spPr>
          <a:xfrm>
            <a:off x="6261299" y="283259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🤳</a:t>
            </a: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 Front Camera</a:t>
            </a:r>
            <a:endParaRPr lang="en-US" sz="1625" dirty="0"/>
          </a:p>
        </p:txBody>
      </p:sp>
      <p:sp>
        <p:nvSpPr>
          <p:cNvPr id="10" name="Text 8"/>
          <p:cNvSpPr/>
          <p:nvPr/>
        </p:nvSpPr>
        <p:spPr>
          <a:xfrm>
            <a:off x="6261298" y="3190281"/>
            <a:ext cx="509756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selfies &amp; video calls.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Points toward your face. If your own forehead suddenly fills the screen, don't panic — you just flipped the camera.</a:t>
            </a:r>
            <a:endParaRPr lang="en-US" sz="1292" dirty="0"/>
          </a:p>
        </p:txBody>
      </p:sp>
      <p:sp>
        <p:nvSpPr>
          <p:cNvPr id="11" name="Shape 9"/>
          <p:cNvSpPr/>
          <p:nvPr/>
        </p:nvSpPr>
        <p:spPr>
          <a:xfrm>
            <a:off x="661492" y="4341813"/>
            <a:ext cx="10869018" cy="702668"/>
          </a:xfrm>
          <a:prstGeom prst="roundRect">
            <a:avLst>
              <a:gd name="adj" fmla="val 9886"/>
            </a:avLst>
          </a:prstGeom>
          <a:solidFill>
            <a:srgbClr val="B7C9FA"/>
          </a:solidFill>
          <a:ln/>
        </p:spPr>
        <p:txBody>
          <a:bodyPr/>
          <a:lstStyle/>
          <a:p>
            <a:endParaRPr lang="en-US" sz="150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90" y="4587875"/>
            <a:ext cx="206673" cy="16529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1198761" y="4548386"/>
            <a:ext cx="1016644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Switching between cameras is easy — look for the flip icon inside the Camera app. You didn't break the iPad. You just changed the view.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3840703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42608"/>
            <a:ext cx="4572000" cy="57393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481534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Where Photos Go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61492" y="2246313"/>
            <a:ext cx="6297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you take a picture, it gets saved automatically into the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Photos app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Think of it this way:</a:t>
            </a:r>
            <a:endParaRPr lang="en-US" sz="1292" dirty="0"/>
          </a:p>
        </p:txBody>
      </p:sp>
      <p:sp>
        <p:nvSpPr>
          <p:cNvPr id="5" name="Shape 2"/>
          <p:cNvSpPr/>
          <p:nvPr/>
        </p:nvSpPr>
        <p:spPr>
          <a:xfrm>
            <a:off x="661492" y="2961581"/>
            <a:ext cx="6297018" cy="2414786"/>
          </a:xfrm>
          <a:prstGeom prst="roundRect">
            <a:avLst>
              <a:gd name="adj" fmla="val 287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6" name="Shape 3"/>
          <p:cNvSpPr/>
          <p:nvPr/>
        </p:nvSpPr>
        <p:spPr>
          <a:xfrm>
            <a:off x="667842" y="2967931"/>
            <a:ext cx="6284318" cy="1201043"/>
          </a:xfrm>
          <a:prstGeom prst="roundRect">
            <a:avLst>
              <a:gd name="adj" fmla="val 578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7" name="Text 4"/>
          <p:cNvSpPr/>
          <p:nvPr/>
        </p:nvSpPr>
        <p:spPr>
          <a:xfrm>
            <a:off x="833140" y="313322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Camera App</a:t>
            </a:r>
            <a:endParaRPr lang="en-US" sz="1625" dirty="0"/>
          </a:p>
        </p:txBody>
      </p:sp>
      <p:sp>
        <p:nvSpPr>
          <p:cNvPr id="8" name="Text 5"/>
          <p:cNvSpPr/>
          <p:nvPr/>
        </p:nvSpPr>
        <p:spPr>
          <a:xfrm>
            <a:off x="833140" y="3490912"/>
            <a:ext cx="595372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act of snapping the shot — your shutter, your moment.</a:t>
            </a:r>
            <a:endParaRPr lang="en-US" sz="1292" dirty="0"/>
          </a:p>
        </p:txBody>
      </p:sp>
      <p:sp>
        <p:nvSpPr>
          <p:cNvPr id="9" name="Shape 6"/>
          <p:cNvSpPr/>
          <p:nvPr/>
        </p:nvSpPr>
        <p:spPr>
          <a:xfrm>
            <a:off x="667842" y="4168974"/>
            <a:ext cx="6284318" cy="1201043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0" name="Shape 7"/>
          <p:cNvSpPr/>
          <p:nvPr/>
        </p:nvSpPr>
        <p:spPr>
          <a:xfrm>
            <a:off x="667842" y="4168973"/>
            <a:ext cx="6284318" cy="19050"/>
          </a:xfrm>
          <a:prstGeom prst="roundRect">
            <a:avLst>
              <a:gd name="adj" fmla="val 364651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1" name="Shape 8"/>
          <p:cNvSpPr/>
          <p:nvPr/>
        </p:nvSpPr>
        <p:spPr>
          <a:xfrm>
            <a:off x="3603229" y="3971776"/>
            <a:ext cx="413444" cy="413444"/>
          </a:xfrm>
          <a:prstGeom prst="roundRect">
            <a:avLst>
              <a:gd name="adj" fmla="val 1680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6614" y="4075063"/>
            <a:ext cx="206673" cy="20667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33140" y="458241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Photos App</a:t>
            </a:r>
            <a:endParaRPr lang="en-US" sz="1625" dirty="0"/>
          </a:p>
        </p:txBody>
      </p:sp>
      <p:sp>
        <p:nvSpPr>
          <p:cNvPr id="14" name="Text 10"/>
          <p:cNvSpPr/>
          <p:nvPr/>
        </p:nvSpPr>
        <p:spPr>
          <a:xfrm>
            <a:off x="833140" y="4940102"/>
            <a:ext cx="595372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album where everything lives afterward — stored automatically, one place.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1366429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2413000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Welcome Back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542429" y="3177779"/>
            <a:ext cx="5470922" cy="1267123"/>
          </a:xfrm>
          <a:prstGeom prst="roundRect">
            <a:avLst>
              <a:gd name="adj" fmla="val 9398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4" name="Text 2"/>
          <p:cNvSpPr/>
          <p:nvPr/>
        </p:nvSpPr>
        <p:spPr>
          <a:xfrm>
            <a:off x="707728" y="3343077"/>
            <a:ext cx="209946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Returning from Part 1?</a:t>
            </a:r>
            <a:endParaRPr lang="en-US" sz="1625" dirty="0"/>
          </a:p>
        </p:txBody>
      </p:sp>
      <p:sp>
        <p:nvSpPr>
          <p:cNvPr id="5" name="Text 3"/>
          <p:cNvSpPr/>
          <p:nvPr/>
        </p:nvSpPr>
        <p:spPr>
          <a:xfrm>
            <a:off x="707728" y="3766840"/>
            <a:ext cx="5140325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You've already got a nice foundation under your feet. Part 1 was about getting comfortable — Part 2 is about putting that comfort to work.</a:t>
            </a:r>
            <a:endParaRPr lang="en-US" sz="1292" dirty="0"/>
          </a:p>
        </p:txBody>
      </p:sp>
      <p:sp>
        <p:nvSpPr>
          <p:cNvPr id="6" name="Text 4"/>
          <p:cNvSpPr/>
          <p:nvPr/>
        </p:nvSpPr>
        <p:spPr>
          <a:xfrm>
            <a:off x="6304062" y="334307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Joining Us Fresh?</a:t>
            </a:r>
            <a:endParaRPr lang="en-US" sz="1625" dirty="0"/>
          </a:p>
        </p:txBody>
      </p:sp>
      <p:sp>
        <p:nvSpPr>
          <p:cNvPr id="7" name="Text 5"/>
          <p:cNvSpPr/>
          <p:nvPr/>
        </p:nvSpPr>
        <p:spPr>
          <a:xfrm>
            <a:off x="6304062" y="3766840"/>
            <a:ext cx="5232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worries, no secret password required — you're still in the right place. We'll cover everything you need for simple, practical everyday use.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2614953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21557" y="353914"/>
            <a:ext cx="3217466" cy="402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67"/>
              </a:lnSpc>
            </a:pPr>
            <a:r>
              <a:rPr lang="en-US" sz="250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Viewing Your Photos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919158" y="860898"/>
            <a:ext cx="5102721" cy="5415879"/>
          </a:xfrm>
          <a:prstGeom prst="roundRect">
            <a:avLst>
              <a:gd name="adj" fmla="val 1816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4" name="Text 2"/>
          <p:cNvSpPr/>
          <p:nvPr/>
        </p:nvSpPr>
        <p:spPr>
          <a:xfrm>
            <a:off x="1057573" y="1006277"/>
            <a:ext cx="1608733" cy="201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250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Three Simple Moves</a:t>
            </a:r>
            <a:endParaRPr lang="en-US" sz="1250" dirty="0"/>
          </a:p>
        </p:txBody>
      </p:sp>
      <p:sp>
        <p:nvSpPr>
          <p:cNvPr id="5" name="Shape 3"/>
          <p:cNvSpPr/>
          <p:nvPr/>
        </p:nvSpPr>
        <p:spPr>
          <a:xfrm>
            <a:off x="1057573" y="1319907"/>
            <a:ext cx="289520" cy="289520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6" name="Text 4"/>
          <p:cNvSpPr/>
          <p:nvPr/>
        </p:nvSpPr>
        <p:spPr>
          <a:xfrm>
            <a:off x="1105843" y="1344018"/>
            <a:ext cx="192981" cy="241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1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1447205" y="1364059"/>
            <a:ext cx="1608733" cy="201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250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Tap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1447205" y="1665189"/>
            <a:ext cx="4455716" cy="182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0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 any photo to view it full screen.</a:t>
            </a:r>
            <a:endParaRPr lang="en-US" sz="1000" dirty="0"/>
          </a:p>
        </p:txBody>
      </p:sp>
      <p:sp>
        <p:nvSpPr>
          <p:cNvPr id="9" name="Shape 7"/>
          <p:cNvSpPr/>
          <p:nvPr/>
        </p:nvSpPr>
        <p:spPr>
          <a:xfrm>
            <a:off x="1057573" y="2048371"/>
            <a:ext cx="289520" cy="289520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0" name="Text 8"/>
          <p:cNvSpPr/>
          <p:nvPr/>
        </p:nvSpPr>
        <p:spPr>
          <a:xfrm>
            <a:off x="1105843" y="2072482"/>
            <a:ext cx="192981" cy="241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2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447205" y="2092524"/>
            <a:ext cx="1608733" cy="201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250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Swipe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1447205" y="2393653"/>
            <a:ext cx="4455716" cy="182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0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Swipe left or right to move through pictures.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1057573" y="2776835"/>
            <a:ext cx="289520" cy="289520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4" name="Text 12"/>
          <p:cNvSpPr/>
          <p:nvPr/>
        </p:nvSpPr>
        <p:spPr>
          <a:xfrm>
            <a:off x="1105843" y="2800945"/>
            <a:ext cx="192981" cy="241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3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1447205" y="2820988"/>
            <a:ext cx="1608733" cy="201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83"/>
              </a:lnSpc>
            </a:pPr>
            <a:r>
              <a:rPr lang="en-US" sz="1250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Zoom</a:t>
            </a:r>
            <a:endParaRPr lang="en-US" sz="1250" dirty="0"/>
          </a:p>
        </p:txBody>
      </p:sp>
      <p:sp>
        <p:nvSpPr>
          <p:cNvPr id="16" name="Text 14"/>
          <p:cNvSpPr/>
          <p:nvPr/>
        </p:nvSpPr>
        <p:spPr>
          <a:xfrm>
            <a:off x="1447205" y="3122117"/>
            <a:ext cx="4455716" cy="182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0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Pinch or spread two fingers to zoom in or out.</a:t>
            </a:r>
            <a:endParaRPr lang="en-US" sz="100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215" y="1018779"/>
            <a:ext cx="4917381" cy="4917381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6259215" y="6048772"/>
            <a:ext cx="4917381" cy="365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000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Tap, swipe, zoom. Three little moves that make you look like you know exactly what you're doing — and by then, you usually do.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217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923"/>
            <a:ext cx="4572000" cy="59095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1235571"/>
            <a:ext cx="5599907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21 — Photo Reassurance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3492" y="2000349"/>
            <a:ext cx="3065859" cy="601762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05140" y="217199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Safe to look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464650" y="2000349"/>
            <a:ext cx="3065859" cy="601762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36298" y="217199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Nothing breaks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33492" y="2767409"/>
            <a:ext cx="6297018" cy="601762"/>
          </a:xfrm>
          <a:prstGeom prst="roundRect">
            <a:avLst>
              <a:gd name="adj" fmla="val 1154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05140" y="293905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Nothing lost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81538" y="3741242"/>
            <a:ext cx="60489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Let's clear something up right here, because this one trips up a lot of people.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81538" y="4191894"/>
            <a:ext cx="604897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cannot damage a photo by looking at it. You can't wear it out, you can't erase it by accident just by opening it.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81538" y="4907161"/>
            <a:ext cx="604897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 that little hesitation — that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"what if I mess something up?"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feeling — we're officially retiring that today.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33492" y="3555207"/>
            <a:ext cx="19050" cy="2067223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325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867297"/>
            <a:ext cx="7162701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22 — When Something Feels Lost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42429" y="2632075"/>
            <a:ext cx="5470922" cy="2358628"/>
          </a:xfrm>
          <a:prstGeom prst="roundRect">
            <a:avLst>
              <a:gd name="adj" fmla="val 5049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7728" y="279737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Key Points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7728" y="3221137"/>
            <a:ext cx="5140325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Usually not gone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Just moved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Stay calm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304062" y="279737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6304062" y="322113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When something feels lost on the iPad, it's almost never actually gone.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6304062" y="3634582"/>
            <a:ext cx="5232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It's usually just moved, tucked away, or sitting somewhere you didn't expect.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6304062" y="4312643"/>
            <a:ext cx="5232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 the first move isn't panic — it's pause.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Calm beats guessing every single time.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2618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651"/>
            <a:ext cx="4572000" cy="58317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491530"/>
            <a:ext cx="5065118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23 — Spotlight Search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492" y="1256307"/>
            <a:ext cx="826889" cy="9922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5680" y="142160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Swipe down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492" y="2248594"/>
            <a:ext cx="826889" cy="99228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225680" y="241389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Type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492" y="3240882"/>
            <a:ext cx="826889" cy="992287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225680" y="3406180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Find instantly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4"/>
          <p:cNvSpPr/>
          <p:nvPr/>
        </p:nvSpPr>
        <p:spPr>
          <a:xfrm>
            <a:off x="5233492" y="4419204"/>
            <a:ext cx="629701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right here is your secret weapon: search. Swipe down from the middle of the screen, type what you're looking for — an app, a name, a photo — and let the iPad do the heavy lifting.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5"/>
          <p:cNvSpPr/>
          <p:nvPr/>
        </p:nvSpPr>
        <p:spPr>
          <a:xfrm>
            <a:off x="5233492" y="5399088"/>
            <a:ext cx="6297018" cy="967283"/>
          </a:xfrm>
          <a:prstGeom prst="roundRect">
            <a:avLst>
              <a:gd name="adj" fmla="val 7182"/>
            </a:avLst>
          </a:prstGeom>
          <a:solidFill>
            <a:srgbClr val="B7C9FA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8790" y="5645150"/>
            <a:ext cx="206673" cy="165298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5770761" y="5605661"/>
            <a:ext cx="559444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you remember one thing from this section, make it this: when in doubt, search it out.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0248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999556"/>
            <a:ext cx="4429224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24 — Finding Apps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42429" y="2764333"/>
            <a:ext cx="4343598" cy="2094012"/>
          </a:xfrm>
          <a:prstGeom prst="roundRect">
            <a:avLst>
              <a:gd name="adj" fmla="val 5687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7728" y="292963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Remember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7727" y="3353395"/>
            <a:ext cx="4013002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Apps move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search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Don't panic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176739" y="292963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176739" y="3353395"/>
            <a:ext cx="6360021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Apps don't disappear — they just wander a bit. Maybe they got moved to another screen, maybe tucked into a folder.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76739" y="4031457"/>
            <a:ext cx="6360021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Instead of hunting screen by screen, just search for the app name and open it instantly.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5176739" y="4444901"/>
            <a:ext cx="6360021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Saves time, saves frustration, and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saves your sanity.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991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249024"/>
            <a:ext cx="4572000" cy="60116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1234480"/>
            <a:ext cx="4789587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25 — Finding Photos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33492" y="1999258"/>
            <a:ext cx="3065859" cy="1255613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17840" y="218360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Photos app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17840" y="2541290"/>
            <a:ext cx="26971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Almost always right where they belong — inside the Photos app.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464650" y="1999258"/>
            <a:ext cx="3065859" cy="1255613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648998" y="2183607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Scroll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8648998" y="2541290"/>
            <a:ext cx="26971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can scroll through them at your own pace.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33492" y="3420169"/>
            <a:ext cx="6297018" cy="1255613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417840" y="360451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Search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17840" y="3962202"/>
            <a:ext cx="592832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search if you remember something about the picture — like a place or a person.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233492" y="4861818"/>
            <a:ext cx="6297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Once you get used to how photos are organized, it starts to feel a lot less like a maze.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5233492" y="5312469"/>
            <a:ext cx="1759644" cy="310952"/>
          </a:xfrm>
          <a:prstGeom prst="roundRect">
            <a:avLst>
              <a:gd name="adj" fmla="val 17872"/>
            </a:avLst>
          </a:prstGeom>
          <a:solidFill>
            <a:srgbClr val="CFDBFC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332710" y="5362079"/>
            <a:ext cx="1561207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  <a:defRPr/>
            </a:pPr>
            <a:r>
              <a:rPr lang="en-US" sz="104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📤</a:t>
            </a:r>
            <a:r>
              <a:rPr lang="en-US" sz="104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MODULE 4 — Sharing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1659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999556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26 — Share Icon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42430" y="2764333"/>
            <a:ext cx="3780036" cy="2094012"/>
          </a:xfrm>
          <a:prstGeom prst="roundRect">
            <a:avLst>
              <a:gd name="adj" fmla="val 5687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7728" y="292963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The Share Button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7728" y="3353395"/>
            <a:ext cx="3449439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Square with arrow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Sends a copy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Original stays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613176" y="292963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613176" y="3353395"/>
            <a:ext cx="692358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That little square with the arrow pointing up — that's your share button.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13176" y="3766840"/>
            <a:ext cx="692358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here's the important part: when you share something, you're sending a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copy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not the original.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613176" y="4444901"/>
            <a:ext cx="692358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Nothing disappears, nothing gets "used up." You're just making a duplicate to send along.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4363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422797"/>
            <a:ext cx="478373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27 — Texting Photos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2270225"/>
            <a:ext cx="3512741" cy="1891606"/>
          </a:xfrm>
          <a:prstGeom prst="roundRect">
            <a:avLst>
              <a:gd name="adj" fmla="val 367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33141" y="2441873"/>
            <a:ext cx="496094" cy="496094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566" y="2578199"/>
            <a:ext cx="223243" cy="22324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3140" y="310326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Quick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3141" y="3460948"/>
            <a:ext cx="316944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Tap and send in seconds.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39531" y="2270225"/>
            <a:ext cx="3512840" cy="1891606"/>
          </a:xfrm>
          <a:prstGeom prst="roundRect">
            <a:avLst>
              <a:gd name="adj" fmla="val 367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511180" y="2441873"/>
            <a:ext cx="496094" cy="496094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605" y="2578199"/>
            <a:ext cx="223243" cy="22324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511180" y="310326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Easy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511179" y="3460948"/>
            <a:ext cx="316954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fuss, no ceremony.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8017670" y="2270225"/>
            <a:ext cx="3512741" cy="1891606"/>
          </a:xfrm>
          <a:prstGeom prst="roundRect">
            <a:avLst>
              <a:gd name="adj" fmla="val 367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8189318" y="2441873"/>
            <a:ext cx="496094" cy="496094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5744" y="2578199"/>
            <a:ext cx="223243" cy="22324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189318" y="310326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Convenient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189318" y="3460949"/>
            <a:ext cx="316944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Great for one or two pictures to family or friends.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09538" y="4533900"/>
            <a:ext cx="106209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Texting photos is the fast and easy option. Tap, send, done — no fuss, no ceremony.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09538" y="4984552"/>
            <a:ext cx="106209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It's the digital version of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"Hey, take a look at this."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661492" y="4347865"/>
            <a:ext cx="19050" cy="1087338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3690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867297"/>
            <a:ext cx="5020767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28 — Emailing Photos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42429" y="2632075"/>
            <a:ext cx="5470922" cy="2358628"/>
          </a:xfrm>
          <a:prstGeom prst="roundRect">
            <a:avLst>
              <a:gd name="adj" fmla="val 5049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7728" y="279737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Why Email?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7728" y="3221137"/>
            <a:ext cx="5140325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Better quality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Good for printing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Reliable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304062" y="279737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6304062" y="3221137"/>
            <a:ext cx="5232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the photo matters a little more — maybe you want to print it or keep better quality — email is the better route.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6304062" y="3899197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 keeps more detail and tends to be more reliable for important things.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6304062" y="4312643"/>
            <a:ext cx="523279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Think of texting as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quick sharing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and email as slightly more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"formal delivery."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4377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2215456"/>
            <a:ext cx="492263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29 — Multiple Photos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2" y="3062883"/>
            <a:ext cx="16529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01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61492" y="3324820"/>
            <a:ext cx="3512741" cy="1905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661492" y="344556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Select several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61492" y="3803253"/>
            <a:ext cx="3512741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You're not limited to one photo at a time.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339531" y="3062883"/>
            <a:ext cx="16529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02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339531" y="3324820"/>
            <a:ext cx="3512840" cy="1905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339531" y="344556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Send together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339531" y="3803253"/>
            <a:ext cx="351284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Select several and send them all together.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017669" y="3062883"/>
            <a:ext cx="165298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03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017670" y="3324820"/>
            <a:ext cx="3512741" cy="19050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017670" y="344556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Follow prompts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017670" y="3803253"/>
            <a:ext cx="3512741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iPad will guide you through it step by step.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61492" y="4377928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Once you've done it once, it becomes second nature.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8291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306421"/>
            <a:ext cx="4572000" cy="5967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1733748"/>
            <a:ext cx="513685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No Pressure. Just Learning.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5233492" y="2498527"/>
            <a:ext cx="3065859" cy="1494830"/>
          </a:xfrm>
          <a:prstGeom prst="roundRect">
            <a:avLst>
              <a:gd name="adj" fmla="val 464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5" name="Text 2"/>
          <p:cNvSpPr/>
          <p:nvPr/>
        </p:nvSpPr>
        <p:spPr>
          <a:xfrm>
            <a:off x="5405140" y="267017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No Tests</a:t>
            </a:r>
            <a:endParaRPr lang="en-US" sz="1625" dirty="0"/>
          </a:p>
        </p:txBody>
      </p:sp>
      <p:sp>
        <p:nvSpPr>
          <p:cNvPr id="6" name="Text 3"/>
          <p:cNvSpPr/>
          <p:nvPr/>
        </p:nvSpPr>
        <p:spPr>
          <a:xfrm>
            <a:off x="5405140" y="3027859"/>
            <a:ext cx="27225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grades, no one standing in the back with a clipboard looking disappointed.</a:t>
            </a:r>
            <a:endParaRPr lang="en-US" sz="1292" dirty="0"/>
          </a:p>
        </p:txBody>
      </p:sp>
      <p:sp>
        <p:nvSpPr>
          <p:cNvPr id="7" name="Shape 4"/>
          <p:cNvSpPr/>
          <p:nvPr/>
        </p:nvSpPr>
        <p:spPr>
          <a:xfrm>
            <a:off x="8464650" y="2498527"/>
            <a:ext cx="3065859" cy="1494830"/>
          </a:xfrm>
          <a:prstGeom prst="roundRect">
            <a:avLst>
              <a:gd name="adj" fmla="val 464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8" name="Text 5"/>
          <p:cNvSpPr/>
          <p:nvPr/>
        </p:nvSpPr>
        <p:spPr>
          <a:xfrm>
            <a:off x="8636298" y="267017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Learn by Doing</a:t>
            </a:r>
            <a:endParaRPr lang="en-US" sz="1625" dirty="0"/>
          </a:p>
        </p:txBody>
      </p:sp>
      <p:sp>
        <p:nvSpPr>
          <p:cNvPr id="9" name="Text 6"/>
          <p:cNvSpPr/>
          <p:nvPr/>
        </p:nvSpPr>
        <p:spPr>
          <a:xfrm>
            <a:off x="8636298" y="3027859"/>
            <a:ext cx="27225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See what the iPad can do for you through hands-on, practical exploration.</a:t>
            </a:r>
            <a:endParaRPr lang="en-US" sz="1292" dirty="0"/>
          </a:p>
        </p:txBody>
      </p:sp>
      <p:sp>
        <p:nvSpPr>
          <p:cNvPr id="10" name="Shape 7"/>
          <p:cNvSpPr/>
          <p:nvPr/>
        </p:nvSpPr>
        <p:spPr>
          <a:xfrm>
            <a:off x="5233492" y="4158655"/>
            <a:ext cx="6297018" cy="965597"/>
          </a:xfrm>
          <a:prstGeom prst="roundRect">
            <a:avLst>
              <a:gd name="adj" fmla="val 719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1" name="Text 8"/>
          <p:cNvSpPr/>
          <p:nvPr/>
        </p:nvSpPr>
        <p:spPr>
          <a:xfrm>
            <a:off x="5405140" y="433030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Walk Out Ready</a:t>
            </a:r>
            <a:endParaRPr lang="en-US" sz="1625" dirty="0"/>
          </a:p>
        </p:txBody>
      </p:sp>
      <p:sp>
        <p:nvSpPr>
          <p:cNvPr id="12" name="Text 9"/>
          <p:cNvSpPr/>
          <p:nvPr/>
        </p:nvSpPr>
        <p:spPr>
          <a:xfrm>
            <a:off x="5405140" y="4687987"/>
            <a:ext cx="595372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Leave with real skills you can use the minute you get home.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3798360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552277"/>
            <a:ext cx="531207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30 — Sharing Reminder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2399705"/>
            <a:ext cx="3512741" cy="1520230"/>
          </a:xfrm>
          <a:prstGeom prst="roundRect">
            <a:avLst>
              <a:gd name="adj" fmla="val 601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42442" y="2399705"/>
            <a:ext cx="76200" cy="1520230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902990" y="25840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Pause first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902991" y="2941737"/>
            <a:ext cx="3086894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Before you send something, take a quick pause and make sure it's going where you want it to go.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339531" y="2399705"/>
            <a:ext cx="3512840" cy="1520230"/>
          </a:xfrm>
          <a:prstGeom prst="roundRect">
            <a:avLst>
              <a:gd name="adj" fmla="val 601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4320481" y="2399705"/>
            <a:ext cx="76200" cy="1520230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581030" y="25840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Hard to undo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581029" y="2941737"/>
            <a:ext cx="308699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Once it's sent, it's a lot harder to pull back.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017670" y="2399705"/>
            <a:ext cx="3512741" cy="1520230"/>
          </a:xfrm>
          <a:prstGeom prst="roundRect">
            <a:avLst>
              <a:gd name="adj" fmla="val 601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998619" y="2399705"/>
            <a:ext cx="76200" cy="1520230"/>
          </a:xfrm>
          <a:prstGeom prst="roundRect">
            <a:avLst>
              <a:gd name="adj" fmla="val 91163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259168" y="25840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Think before sending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259168" y="2941737"/>
            <a:ext cx="308689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two-second pause can save a ten-minute headache.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61492" y="4105969"/>
            <a:ext cx="10869018" cy="702668"/>
          </a:xfrm>
          <a:prstGeom prst="roundRect">
            <a:avLst>
              <a:gd name="adj" fmla="val 9886"/>
            </a:avLst>
          </a:prstGeom>
          <a:solidFill>
            <a:srgbClr val="B7C9FA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90" y="4352032"/>
            <a:ext cx="206673" cy="165298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198761" y="4312543"/>
            <a:ext cx="1016644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Here's a little old-school wisdom that still applies: measure twice, cut once.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661492" y="4994672"/>
            <a:ext cx="1810246" cy="310952"/>
          </a:xfrm>
          <a:prstGeom prst="roundRect">
            <a:avLst>
              <a:gd name="adj" fmla="val 17872"/>
            </a:avLst>
          </a:prstGeom>
          <a:solidFill>
            <a:srgbClr val="CFDBFC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0710" y="5044282"/>
            <a:ext cx="1611808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  <a:defRPr/>
            </a:pPr>
            <a:r>
              <a:rPr lang="en-US" sz="104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⚙️</a:t>
            </a:r>
            <a:r>
              <a:rPr lang="en-US" sz="104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MODULE 5 — Settings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1317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016"/>
            <a:ext cx="4572000" cy="57441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1470322"/>
            <a:ext cx="5342334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31 — Settings Overview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114429" y="2235101"/>
            <a:ext cx="2514798" cy="3152478"/>
          </a:xfrm>
          <a:prstGeom prst="roundRect">
            <a:avLst>
              <a:gd name="adj" fmla="val 4735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5279728" y="240039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Key Points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279727" y="2824163"/>
            <a:ext cx="2184202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Customize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Safe to explore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Nothing permanent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19939" y="240039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19939" y="2824163"/>
            <a:ext cx="3616821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Settings is where you adjust how the iPad behaves — brightness, sound, connections, and more.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19939" y="3766841"/>
            <a:ext cx="3616821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the key thing to remember is this: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it's safe to explore.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You're not going to break anything by looking around.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19939" y="4709518"/>
            <a:ext cx="3616821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Worst case, you change something and then change it right back.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62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840408"/>
            <a:ext cx="588357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32 — Brightness &amp; Volume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92" y="2687836"/>
            <a:ext cx="413444" cy="4134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492" y="33079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Adjust screen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3665637"/>
            <a:ext cx="348515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Too bright or too dim — you can adjust all of it to suit your eyes.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3322" y="2687836"/>
            <a:ext cx="413444" cy="4134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353322" y="33079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Control sound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4353322" y="3665637"/>
            <a:ext cx="348525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Too loud or too quiet — find the level that works for you.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5252" y="2687836"/>
            <a:ext cx="413444" cy="4134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45252" y="33079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Improve comfort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045252" y="3665637"/>
            <a:ext cx="3485257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Technology should adapt to you — not the other way around.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09538" y="4566940"/>
            <a:ext cx="106209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goal is simple: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make the iPad feel comfortable for you.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661492" y="4380905"/>
            <a:ext cx="19050" cy="636687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311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2152551"/>
            <a:ext cx="4210645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33 — Wi-Fi Check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2999978"/>
            <a:ext cx="372070" cy="372070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3503" y="3030984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  <a:defRPr/>
            </a:pPr>
            <a:r>
              <a:rPr lang="en-US" sz="1917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1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98860" y="3056831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Must be connected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98861" y="3414515"/>
            <a:ext cx="2947789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If something isn't working — email won't load, Safari won't open pages — the first thing to check is Wi-Fi.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353322" y="2999978"/>
            <a:ext cx="372070" cy="372070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415333" y="3030984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  <a:defRPr/>
            </a:pPr>
            <a:r>
              <a:rPr lang="en-US" sz="1917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2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890691" y="3056831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Enables apps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890691" y="3414515"/>
            <a:ext cx="2947888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connection usually means no internet, and no internet means a lot of things won't work.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045252" y="2999978"/>
            <a:ext cx="372070" cy="372070"/>
          </a:xfrm>
          <a:prstGeom prst="roundRect">
            <a:avLst>
              <a:gd name="adj" fmla="val 1867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8107263" y="3030984"/>
            <a:ext cx="248047" cy="31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17"/>
              </a:lnSpc>
              <a:defRPr/>
            </a:pPr>
            <a:r>
              <a:rPr lang="en-US" sz="1917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3</a:t>
            </a:r>
            <a:endParaRPr lang="en-US" sz="19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582620" y="3056831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First fix step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582620" y="3414514"/>
            <a:ext cx="294788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Before anything else, check Wi-Fi. It solves more problems than you'd think.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661492" y="4394398"/>
            <a:ext cx="1995488" cy="310952"/>
          </a:xfrm>
          <a:prstGeom prst="roundRect">
            <a:avLst>
              <a:gd name="adj" fmla="val 17872"/>
            </a:avLst>
          </a:prstGeom>
          <a:solidFill>
            <a:srgbClr val="CFDBFC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0710" y="4444008"/>
            <a:ext cx="1797050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  <a:defRPr/>
            </a:pPr>
            <a:r>
              <a:rPr lang="en-US" sz="104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🧠</a:t>
            </a:r>
            <a:r>
              <a:rPr lang="en-US" sz="104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MODULE 6 — Confidence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2050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999556"/>
            <a:ext cx="590430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34 — Mistakes Are Normal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42429" y="2764333"/>
            <a:ext cx="4907260" cy="2094012"/>
          </a:xfrm>
          <a:prstGeom prst="roundRect">
            <a:avLst>
              <a:gd name="adj" fmla="val 5687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7728" y="292963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Mistakes are…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7728" y="3353395"/>
            <a:ext cx="4576663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Expected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Reversible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Helpful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740400" y="292963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740401" y="3353395"/>
            <a:ext cx="579635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Mistakes are not only normal —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they're part of the process.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740401" y="3766840"/>
            <a:ext cx="579635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tap the wrong thing, open the wrong app, close something by accident — it happens to everyone.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5740401" y="4444901"/>
            <a:ext cx="579635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the good news is, almost everything is reversible. </a:t>
            </a: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That's how you learn.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45364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2065734"/>
            <a:ext cx="4975919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35 — Getting Unstuck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92" y="2913162"/>
            <a:ext cx="3622973" cy="6614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6790" y="373995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Pause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826790" y="4097635"/>
            <a:ext cx="3292376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Don't keep digging the hole deeper.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64" y="2913162"/>
            <a:ext cx="3622973" cy="6614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449763" y="373995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Go home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4449763" y="4097635"/>
            <a:ext cx="3292376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Press the Home button or swipe back to your main screen.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437" y="2913162"/>
            <a:ext cx="3622973" cy="66149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072735" y="373995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Try again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072735" y="4097635"/>
            <a:ext cx="3292376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Start fresh. That simple reset solves a surprising number of problems.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6065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800397"/>
            <a:ext cx="5138837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36 — Practice Mindset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1647825"/>
            <a:ext cx="1811437" cy="952897"/>
          </a:xfrm>
          <a:prstGeom prst="roundRect">
            <a:avLst>
              <a:gd name="adj" fmla="val 729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450876" y="1978919"/>
            <a:ext cx="23256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917"/>
              </a:lnSpc>
              <a:defRPr/>
            </a:pPr>
            <a:r>
              <a:rPr lang="en-US" sz="1792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1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2638227" y="181312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Repeat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2638227" y="2170807"/>
            <a:ext cx="246786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it once, then again, then again.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2555577" y="2592784"/>
            <a:ext cx="8892282" cy="9525"/>
          </a:xfrm>
          <a:prstGeom prst="roundRect">
            <a:avLst>
              <a:gd name="adj" fmla="val 729302"/>
            </a:avLst>
          </a:prstGeom>
          <a:solidFill>
            <a:srgbClr val="D8D4D4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61492" y="2683371"/>
            <a:ext cx="3622973" cy="952897"/>
          </a:xfrm>
          <a:prstGeom prst="roundRect">
            <a:avLst>
              <a:gd name="adj" fmla="val 729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2356644" y="3014465"/>
            <a:ext cx="23256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917"/>
              </a:lnSpc>
              <a:defRPr/>
            </a:pPr>
            <a:r>
              <a:rPr lang="en-US" sz="1792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2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449763" y="2848669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Go slow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449763" y="3206353"/>
            <a:ext cx="230782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Take your time and let it sink in.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367114" y="3628331"/>
            <a:ext cx="7080746" cy="9525"/>
          </a:xfrm>
          <a:prstGeom prst="roundRect">
            <a:avLst>
              <a:gd name="adj" fmla="val 729302"/>
            </a:avLst>
          </a:prstGeom>
          <a:solidFill>
            <a:srgbClr val="D8D4D4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661492" y="3718917"/>
            <a:ext cx="5434508" cy="952897"/>
          </a:xfrm>
          <a:prstGeom prst="roundRect">
            <a:avLst>
              <a:gd name="adj" fmla="val 7290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262412" y="4050010"/>
            <a:ext cx="23256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917"/>
              </a:lnSpc>
              <a:defRPr/>
            </a:pPr>
            <a:r>
              <a:rPr lang="en-US" sz="1792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3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6261299" y="3884216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Build confidence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261299" y="4241899"/>
            <a:ext cx="322470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That's how this goes from "new" to "normal."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661492" y="4857849"/>
            <a:ext cx="10869018" cy="702668"/>
          </a:xfrm>
          <a:prstGeom prst="roundRect">
            <a:avLst>
              <a:gd name="adj" fmla="val 9886"/>
            </a:avLst>
          </a:prstGeom>
          <a:solidFill>
            <a:srgbClr val="B7C9FA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90" y="5103912"/>
            <a:ext cx="206673" cy="165298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198761" y="5064422"/>
            <a:ext cx="1016644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Confidence doesn't come from one perfect try — it comes from repetition.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61492" y="5746552"/>
            <a:ext cx="970260" cy="310952"/>
          </a:xfrm>
          <a:prstGeom prst="roundRect">
            <a:avLst>
              <a:gd name="adj" fmla="val 17872"/>
            </a:avLst>
          </a:prstGeom>
          <a:solidFill>
            <a:srgbClr val="CFDBFC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60710" y="5796161"/>
            <a:ext cx="771823" cy="211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667"/>
              </a:lnSpc>
              <a:defRPr/>
            </a:pPr>
            <a:r>
              <a:rPr lang="en-US" sz="104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🎯</a:t>
            </a:r>
            <a:r>
              <a:rPr lang="en-US" sz="104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WRAP-UP</a:t>
            </a:r>
            <a:endParaRPr lang="en-US" sz="10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6781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422797"/>
            <a:ext cx="614382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37 — What You Can Do Now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2270225"/>
            <a:ext cx="3512741" cy="1891606"/>
          </a:xfrm>
          <a:prstGeom prst="roundRect">
            <a:avLst>
              <a:gd name="adj" fmla="val 367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33141" y="2441873"/>
            <a:ext cx="496094" cy="496094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566" y="2578199"/>
            <a:ext cx="223243" cy="22324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33140" y="310326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Use apps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3141" y="3460948"/>
            <a:ext cx="3169444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 and navigate apps with confidence.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339531" y="2270225"/>
            <a:ext cx="3512840" cy="1891606"/>
          </a:xfrm>
          <a:prstGeom prst="roundRect">
            <a:avLst>
              <a:gd name="adj" fmla="val 367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511180" y="2441873"/>
            <a:ext cx="496094" cy="496094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605" y="2578199"/>
            <a:ext cx="223243" cy="22324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511180" y="310326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Take photos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511179" y="3460948"/>
            <a:ext cx="316954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Capture and find your photos easily.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8017670" y="2270225"/>
            <a:ext cx="3512741" cy="1891606"/>
          </a:xfrm>
          <a:prstGeom prst="roundRect">
            <a:avLst>
              <a:gd name="adj" fmla="val 3672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8189318" y="2441873"/>
            <a:ext cx="496094" cy="496094"/>
          </a:xfrm>
          <a:prstGeom prst="roundRect">
            <a:avLst>
              <a:gd name="adj" fmla="val 15358451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5744" y="2578199"/>
            <a:ext cx="223243" cy="22324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8189318" y="310326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Share safely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8189318" y="3460949"/>
            <a:ext cx="316944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Send photos and messages with confidence.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09538" y="4533900"/>
            <a:ext cx="106209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 this point, you can open apps, take photos, find things, and share them with others. That's real, practical use — not theory.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909538" y="4984552"/>
            <a:ext cx="1062097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You're already doing more than you were before you walked in.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661492" y="4347865"/>
            <a:ext cx="19050" cy="1087338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76691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867297"/>
            <a:ext cx="4359176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38 — Accessibility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42429" y="2632075"/>
            <a:ext cx="4907260" cy="2358628"/>
          </a:xfrm>
          <a:prstGeom prst="roundRect">
            <a:avLst>
              <a:gd name="adj" fmla="val 5049"/>
            </a:avLst>
          </a:prstGeom>
          <a:solidFill>
            <a:srgbClr val="A2B9F9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707728" y="279737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Built-in Tools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7728" y="3221137"/>
            <a:ext cx="4576663" cy="9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Larger text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Zoom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  <a:p>
            <a:pPr marL="285739" indent="-285739" defTabSz="761970">
              <a:lnSpc>
                <a:spcPts val="2083"/>
              </a:lnSpc>
              <a:buSzPct val="100000"/>
              <a:buFontTx/>
              <a:buChar char="•"/>
              <a:defRPr/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Comfort first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5740400" y="279737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740401" y="3221137"/>
            <a:ext cx="579635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iPad also has built-in tools to make things easier to see and use — larger text, zoom features, and more.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5740401" y="3899198"/>
            <a:ext cx="5796359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There's no prize for squinting. If something can be made clearer or easier, go ahead and use those features.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7"/>
          <p:cNvSpPr/>
          <p:nvPr/>
        </p:nvSpPr>
        <p:spPr>
          <a:xfrm>
            <a:off x="5740401" y="4577258"/>
            <a:ext cx="579635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b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Comfort always comes first.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1501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668462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042"/>
              </a:lnSpc>
              <a:defRPr/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Slide 39 — Support</a:t>
            </a:r>
            <a:endParaRPr lang="en-US" sz="32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1492" y="2515890"/>
            <a:ext cx="3512741" cy="1784846"/>
          </a:xfrm>
          <a:prstGeom prst="roundRect">
            <a:avLst>
              <a:gd name="adj" fmla="val 389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845840" y="270023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Tech Tuesdays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5841" y="3057922"/>
            <a:ext cx="314404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sessions to keep you moving forward.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339531" y="2515890"/>
            <a:ext cx="3512840" cy="1784846"/>
          </a:xfrm>
          <a:prstGeom prst="roundRect">
            <a:avLst>
              <a:gd name="adj" fmla="val 389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523880" y="270023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Help available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523879" y="3057922"/>
            <a:ext cx="3144143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Between Tech Tuesdays, seminars like this, and one-on-one help, there's always a place to ask questions and get a little guidance.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017670" y="2515890"/>
            <a:ext cx="3512741" cy="1784846"/>
          </a:xfrm>
          <a:prstGeom prst="roundRect">
            <a:avLst>
              <a:gd name="adj" fmla="val 389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202018" y="270023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00"/>
              </a:lnSpc>
              <a:defRPr/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Ask anytime</a:t>
            </a:r>
            <a:endParaRPr lang="en-US" sz="16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202018" y="3057922"/>
            <a:ext cx="314404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Sometimes all it takes is a quick answer to get you moving again.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61492" y="4486771"/>
            <a:ext cx="10869018" cy="702668"/>
          </a:xfrm>
          <a:prstGeom prst="roundRect">
            <a:avLst>
              <a:gd name="adj" fmla="val 9886"/>
            </a:avLst>
          </a:prstGeom>
          <a:solidFill>
            <a:srgbClr val="B7C9FA"/>
          </a:solidFill>
          <a:ln/>
        </p:spPr>
        <p:txBody>
          <a:bodyPr/>
          <a:lstStyle/>
          <a:p>
            <a:pPr defTabSz="761970">
              <a:defRPr/>
            </a:pP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90" y="4732834"/>
            <a:ext cx="206673" cy="165298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198761" y="4693344"/>
            <a:ext cx="10166449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083"/>
              </a:lnSpc>
              <a:defRPr/>
            </a:pPr>
            <a:r>
              <a:rPr lang="en-US" sz="1292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Remember — you're not on your own with this.</a:t>
            </a:r>
            <a:endParaRPr lang="en-US" sz="129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011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662608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Meet Jim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542429" y="2427387"/>
            <a:ext cx="4343598" cy="2767906"/>
          </a:xfrm>
          <a:prstGeom prst="roundRect">
            <a:avLst>
              <a:gd name="adj" fmla="val 4302"/>
            </a:avLst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4" name="Text 2"/>
          <p:cNvSpPr/>
          <p:nvPr/>
        </p:nvSpPr>
        <p:spPr>
          <a:xfrm>
            <a:off x="707728" y="2592685"/>
            <a:ext cx="2515195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000000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Jim — Red Glen Electronics</a:t>
            </a:r>
            <a:endParaRPr lang="en-US" sz="1625" dirty="0"/>
          </a:p>
        </p:txBody>
      </p:sp>
      <p:sp>
        <p:nvSpPr>
          <p:cNvPr id="5" name="Text 3"/>
          <p:cNvSpPr/>
          <p:nvPr/>
        </p:nvSpPr>
        <p:spPr>
          <a:xfrm>
            <a:off x="707727" y="3016449"/>
            <a:ext cx="4013002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Founder of RGE, helping everyday folks make sense of technology without the jargon, without the nonsense, and without making anybody feel behind the times.</a:t>
            </a:r>
            <a:endParaRPr lang="en-US" sz="1292" dirty="0"/>
          </a:p>
        </p:txBody>
      </p:sp>
      <p:sp>
        <p:nvSpPr>
          <p:cNvPr id="6" name="Text 4"/>
          <p:cNvSpPr/>
          <p:nvPr/>
        </p:nvSpPr>
        <p:spPr>
          <a:xfrm>
            <a:off x="5176739" y="259268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How Jim Helps</a:t>
            </a:r>
            <a:endParaRPr lang="en-US" sz="1625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8750" y="3042245"/>
            <a:ext cx="248047" cy="24804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714107" y="303718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Tech Tuesdays</a:t>
            </a:r>
            <a:endParaRPr lang="en-US" sz="1625" dirty="0"/>
          </a:p>
        </p:txBody>
      </p:sp>
      <p:sp>
        <p:nvSpPr>
          <p:cNvPr id="9" name="Text 6"/>
          <p:cNvSpPr/>
          <p:nvPr/>
        </p:nvSpPr>
        <p:spPr>
          <a:xfrm>
            <a:off x="5714107" y="3460949"/>
            <a:ext cx="2539306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Regular drop-in sessions for hands-on help.</a:t>
            </a:r>
            <a:endParaRPr lang="en-US" sz="1292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2097" y="3042245"/>
            <a:ext cx="248047" cy="24804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997455" y="303718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Monthly Seminars</a:t>
            </a:r>
            <a:endParaRPr lang="en-US" sz="1625" dirty="0"/>
          </a:p>
        </p:txBody>
      </p:sp>
      <p:sp>
        <p:nvSpPr>
          <p:cNvPr id="12" name="Text 8"/>
          <p:cNvSpPr/>
          <p:nvPr/>
        </p:nvSpPr>
        <p:spPr>
          <a:xfrm>
            <a:off x="8997455" y="3460949"/>
            <a:ext cx="2539306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Structured learning like today's class.</a:t>
            </a:r>
            <a:endParaRPr lang="en-US" sz="1292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8750" y="4325937"/>
            <a:ext cx="248047" cy="24804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714107" y="432087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One-on-One Help</a:t>
            </a:r>
            <a:endParaRPr lang="en-US" sz="1625" dirty="0"/>
          </a:p>
        </p:txBody>
      </p:sp>
      <p:sp>
        <p:nvSpPr>
          <p:cNvPr id="15" name="Text 10"/>
          <p:cNvSpPr/>
          <p:nvPr/>
        </p:nvSpPr>
        <p:spPr>
          <a:xfrm>
            <a:off x="5714107" y="4744641"/>
            <a:ext cx="582265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Personal guidance at your own pace.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2560027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FA26-9097-4038-9F38-46FAD7F45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4ECB96D-0989-D15A-91F1-7803B90A3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90" y="228918"/>
            <a:ext cx="11392020" cy="60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1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428016"/>
            <a:ext cx="4572000" cy="59192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575991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You Belong Here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61492" y="2340769"/>
            <a:ext cx="3065859" cy="1520230"/>
          </a:xfrm>
          <a:prstGeom prst="roundRect">
            <a:avLst>
              <a:gd name="adj" fmla="val 456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5" name="Text 2"/>
          <p:cNvSpPr/>
          <p:nvPr/>
        </p:nvSpPr>
        <p:spPr>
          <a:xfrm>
            <a:off x="845840" y="252511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Brand New?</a:t>
            </a:r>
            <a:endParaRPr lang="en-US" sz="1625" dirty="0"/>
          </a:p>
        </p:txBody>
      </p:sp>
      <p:sp>
        <p:nvSpPr>
          <p:cNvPr id="6" name="Text 3"/>
          <p:cNvSpPr/>
          <p:nvPr/>
        </p:nvSpPr>
        <p:spPr>
          <a:xfrm>
            <a:off x="845840" y="2882801"/>
            <a:ext cx="26971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Welcome. We start from the beginning, no assumptions made.</a:t>
            </a:r>
            <a:endParaRPr lang="en-US" sz="1292" dirty="0"/>
          </a:p>
        </p:txBody>
      </p:sp>
      <p:sp>
        <p:nvSpPr>
          <p:cNvPr id="7" name="Shape 4"/>
          <p:cNvSpPr/>
          <p:nvPr/>
        </p:nvSpPr>
        <p:spPr>
          <a:xfrm>
            <a:off x="3892650" y="2340769"/>
            <a:ext cx="3065859" cy="1520230"/>
          </a:xfrm>
          <a:prstGeom prst="roundRect">
            <a:avLst>
              <a:gd name="adj" fmla="val 4569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8" name="Text 5"/>
          <p:cNvSpPr/>
          <p:nvPr/>
        </p:nvSpPr>
        <p:spPr>
          <a:xfrm>
            <a:off x="4076998" y="252511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Had It a While?</a:t>
            </a:r>
            <a:endParaRPr lang="en-US" sz="1625" dirty="0"/>
          </a:p>
        </p:txBody>
      </p:sp>
      <p:sp>
        <p:nvSpPr>
          <p:cNvPr id="9" name="Text 6"/>
          <p:cNvSpPr/>
          <p:nvPr/>
        </p:nvSpPr>
        <p:spPr>
          <a:xfrm>
            <a:off x="4076998" y="2882801"/>
            <a:ext cx="2697163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Maybe it's been sitting on the table — that's fine too. Today we put it to use.</a:t>
            </a:r>
            <a:endParaRPr lang="en-US" sz="1292" dirty="0"/>
          </a:p>
        </p:txBody>
      </p:sp>
      <p:sp>
        <p:nvSpPr>
          <p:cNvPr id="10" name="Shape 7"/>
          <p:cNvSpPr/>
          <p:nvPr/>
        </p:nvSpPr>
        <p:spPr>
          <a:xfrm>
            <a:off x="661492" y="4026297"/>
            <a:ext cx="6297018" cy="1255613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1" name="Text 8"/>
          <p:cNvSpPr/>
          <p:nvPr/>
        </p:nvSpPr>
        <p:spPr>
          <a:xfrm>
            <a:off x="845840" y="421064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No Wrong Questions</a:t>
            </a:r>
            <a:endParaRPr lang="en-US" sz="1625" dirty="0"/>
          </a:p>
        </p:txBody>
      </p:sp>
      <p:sp>
        <p:nvSpPr>
          <p:cNvPr id="12" name="Text 9"/>
          <p:cNvSpPr/>
          <p:nvPr/>
        </p:nvSpPr>
        <p:spPr>
          <a:xfrm>
            <a:off x="845840" y="4568329"/>
            <a:ext cx="592832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There's no wrong pace, no wrong starting point, and definitely no wrong question.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2133172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184050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The 3-Part Journey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661492" y="3184029"/>
            <a:ext cx="3512741" cy="165298"/>
          </a:xfrm>
          <a:prstGeom prst="roundRect">
            <a:avLst>
              <a:gd name="adj" fmla="val 420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4" name="Text 2"/>
          <p:cNvSpPr/>
          <p:nvPr/>
        </p:nvSpPr>
        <p:spPr>
          <a:xfrm>
            <a:off x="826790" y="3514626"/>
            <a:ext cx="235198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Part 1 — Get Comfortable</a:t>
            </a:r>
            <a:endParaRPr lang="en-US" sz="1625" dirty="0"/>
          </a:p>
        </p:txBody>
      </p:sp>
      <p:sp>
        <p:nvSpPr>
          <p:cNvPr id="5" name="Text 3"/>
          <p:cNvSpPr/>
          <p:nvPr/>
        </p:nvSpPr>
        <p:spPr>
          <a:xfrm>
            <a:off x="826791" y="3872309"/>
            <a:ext cx="318214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Getting familiar with the iPad itself — holding it, navigating, the basics.</a:t>
            </a:r>
            <a:endParaRPr lang="en-US" sz="1292" dirty="0"/>
          </a:p>
        </p:txBody>
      </p:sp>
      <p:sp>
        <p:nvSpPr>
          <p:cNvPr id="6" name="Shape 4"/>
          <p:cNvSpPr/>
          <p:nvPr/>
        </p:nvSpPr>
        <p:spPr>
          <a:xfrm>
            <a:off x="4339531" y="2935982"/>
            <a:ext cx="3512840" cy="165298"/>
          </a:xfrm>
          <a:prstGeom prst="roundRect">
            <a:avLst>
              <a:gd name="adj" fmla="val 420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7" name="Text 5"/>
          <p:cNvSpPr/>
          <p:nvPr/>
        </p:nvSpPr>
        <p:spPr>
          <a:xfrm>
            <a:off x="4504830" y="3266579"/>
            <a:ext cx="28040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Part 2 — Everyday Use (Today)</a:t>
            </a:r>
            <a:endParaRPr lang="en-US" sz="1625" dirty="0"/>
          </a:p>
        </p:txBody>
      </p:sp>
      <p:sp>
        <p:nvSpPr>
          <p:cNvPr id="8" name="Text 6"/>
          <p:cNvSpPr/>
          <p:nvPr/>
        </p:nvSpPr>
        <p:spPr>
          <a:xfrm>
            <a:off x="4504829" y="3624263"/>
            <a:ext cx="318224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Using the iPad for real-life tasks that actually matter day to day.</a:t>
            </a:r>
            <a:endParaRPr lang="en-US" sz="1292" dirty="0"/>
          </a:p>
        </p:txBody>
      </p:sp>
      <p:sp>
        <p:nvSpPr>
          <p:cNvPr id="9" name="Shape 7"/>
          <p:cNvSpPr/>
          <p:nvPr/>
        </p:nvSpPr>
        <p:spPr>
          <a:xfrm>
            <a:off x="8017670" y="2687935"/>
            <a:ext cx="3512741" cy="165298"/>
          </a:xfrm>
          <a:prstGeom prst="roundRect">
            <a:avLst>
              <a:gd name="adj" fmla="val 42025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0" name="Text 8"/>
          <p:cNvSpPr/>
          <p:nvPr/>
        </p:nvSpPr>
        <p:spPr>
          <a:xfrm>
            <a:off x="8182968" y="3018532"/>
            <a:ext cx="2089944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Part 3 — Make It Yours</a:t>
            </a:r>
            <a:endParaRPr lang="en-US" sz="1625" dirty="0"/>
          </a:p>
        </p:txBody>
      </p:sp>
      <p:sp>
        <p:nvSpPr>
          <p:cNvPr id="11" name="Text 9"/>
          <p:cNvSpPr/>
          <p:nvPr/>
        </p:nvSpPr>
        <p:spPr>
          <a:xfrm>
            <a:off x="8182968" y="3376216"/>
            <a:ext cx="3182144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Personalizing and customizing the iPad for your own needs and preferences.</a:t>
            </a:r>
            <a:endParaRPr lang="en-US" sz="1292" dirty="0"/>
          </a:p>
        </p:txBody>
      </p:sp>
      <p:sp>
        <p:nvSpPr>
          <p:cNvPr id="12" name="Text 10"/>
          <p:cNvSpPr/>
          <p:nvPr/>
        </p:nvSpPr>
        <p:spPr>
          <a:xfrm>
            <a:off x="661492" y="4752876"/>
            <a:ext cx="10869018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Confidence first, then usefulness, then customization — the old-fashioned sensible order.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412323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102"/>
            <a:ext cx="4572000" cy="599710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1322387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Today's Goal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5481538" y="2273201"/>
            <a:ext cx="6048970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goal is simple: use your iPad with more ease, less hesitation, and more confidence. Small wins count. In fact, small wins are the whole game.</a:t>
            </a:r>
            <a:endParaRPr lang="en-US" sz="1292" dirty="0"/>
          </a:p>
        </p:txBody>
      </p:sp>
      <p:sp>
        <p:nvSpPr>
          <p:cNvPr id="5" name="Shape 2"/>
          <p:cNvSpPr/>
          <p:nvPr/>
        </p:nvSpPr>
        <p:spPr>
          <a:xfrm>
            <a:off x="5233492" y="2087166"/>
            <a:ext cx="19050" cy="901303"/>
          </a:xfrm>
          <a:prstGeom prst="rect">
            <a:avLst/>
          </a:prstGeom>
          <a:solidFill>
            <a:srgbClr val="A2B9F9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6" name="Shape 3"/>
          <p:cNvSpPr/>
          <p:nvPr/>
        </p:nvSpPr>
        <p:spPr>
          <a:xfrm>
            <a:off x="5233492" y="3174504"/>
            <a:ext cx="3065859" cy="1230213"/>
          </a:xfrm>
          <a:prstGeom prst="roundRect">
            <a:avLst>
              <a:gd name="adj" fmla="val 564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7" name="Text 4"/>
          <p:cNvSpPr/>
          <p:nvPr/>
        </p:nvSpPr>
        <p:spPr>
          <a:xfrm>
            <a:off x="5405140" y="33461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Use Your iPad</a:t>
            </a:r>
            <a:endParaRPr lang="en-US" sz="1625" dirty="0"/>
          </a:p>
        </p:txBody>
      </p:sp>
      <p:sp>
        <p:nvSpPr>
          <p:cNvPr id="8" name="Text 5"/>
          <p:cNvSpPr/>
          <p:nvPr/>
        </p:nvSpPr>
        <p:spPr>
          <a:xfrm>
            <a:off x="5405140" y="3703836"/>
            <a:ext cx="2722563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real, practical everyday tasks.</a:t>
            </a:r>
            <a:endParaRPr lang="en-US" sz="1292" dirty="0"/>
          </a:p>
        </p:txBody>
      </p:sp>
      <p:sp>
        <p:nvSpPr>
          <p:cNvPr id="9" name="Shape 6"/>
          <p:cNvSpPr/>
          <p:nvPr/>
        </p:nvSpPr>
        <p:spPr>
          <a:xfrm>
            <a:off x="8464650" y="3174504"/>
            <a:ext cx="3065859" cy="1230213"/>
          </a:xfrm>
          <a:prstGeom prst="roundRect">
            <a:avLst>
              <a:gd name="adj" fmla="val 5647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0" name="Text 7"/>
          <p:cNvSpPr/>
          <p:nvPr/>
        </p:nvSpPr>
        <p:spPr>
          <a:xfrm>
            <a:off x="8636298" y="3346153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Keep It Simple</a:t>
            </a:r>
            <a:endParaRPr lang="en-US" sz="1625" dirty="0"/>
          </a:p>
        </p:txBody>
      </p:sp>
      <p:sp>
        <p:nvSpPr>
          <p:cNvPr id="11" name="Text 8"/>
          <p:cNvSpPr/>
          <p:nvPr/>
        </p:nvSpPr>
        <p:spPr>
          <a:xfrm>
            <a:off x="8636298" y="3703836"/>
            <a:ext cx="2722563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computer science required. Heaven forbid.</a:t>
            </a:r>
            <a:endParaRPr lang="en-US" sz="1292" dirty="0"/>
          </a:p>
        </p:txBody>
      </p:sp>
      <p:sp>
        <p:nvSpPr>
          <p:cNvPr id="12" name="Shape 9"/>
          <p:cNvSpPr/>
          <p:nvPr/>
        </p:nvSpPr>
        <p:spPr>
          <a:xfrm>
            <a:off x="5233492" y="4570016"/>
            <a:ext cx="6297018" cy="965597"/>
          </a:xfrm>
          <a:prstGeom prst="roundRect">
            <a:avLst>
              <a:gd name="adj" fmla="val 7194"/>
            </a:avLst>
          </a:prstGeom>
          <a:solidFill>
            <a:srgbClr val="F2EEEE"/>
          </a:solidFill>
          <a:ln w="762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3" name="Text 10"/>
          <p:cNvSpPr/>
          <p:nvPr/>
        </p:nvSpPr>
        <p:spPr>
          <a:xfrm>
            <a:off x="5405140" y="4741664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Build Confidence</a:t>
            </a:r>
            <a:endParaRPr lang="en-US" sz="1625" dirty="0"/>
          </a:p>
        </p:txBody>
      </p:sp>
      <p:sp>
        <p:nvSpPr>
          <p:cNvPr id="14" name="Text 11"/>
          <p:cNvSpPr/>
          <p:nvPr/>
        </p:nvSpPr>
        <p:spPr>
          <a:xfrm>
            <a:off x="5405140" y="5099347"/>
            <a:ext cx="595372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One small win at a time.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13241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2006798"/>
            <a:ext cx="4134843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Apps = Tools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492" y="2936875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Think of It This Way</a:t>
            </a:r>
            <a:endParaRPr lang="en-US" sz="1625" dirty="0"/>
          </a:p>
        </p:txBody>
      </p:sp>
      <p:sp>
        <p:nvSpPr>
          <p:cNvPr id="4" name="Text 2"/>
          <p:cNvSpPr/>
          <p:nvPr/>
        </p:nvSpPr>
        <p:spPr>
          <a:xfrm>
            <a:off x="661492" y="3360639"/>
            <a:ext cx="5232797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Apps are tools — just like a drawer full of tools at home, each one has a purpose. You don't need to master every app on the iPad any more than you need to know how to use a chainsaw to butter toast.</a:t>
            </a:r>
            <a:endParaRPr lang="en-US" sz="1292" dirty="0"/>
          </a:p>
        </p:txBody>
      </p:sp>
      <p:sp>
        <p:nvSpPr>
          <p:cNvPr id="5" name="Text 3"/>
          <p:cNvSpPr/>
          <p:nvPr/>
        </p:nvSpPr>
        <p:spPr>
          <a:xfrm>
            <a:off x="661492" y="4303316"/>
            <a:ext cx="5232797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just need the tools that help you do the jobs </a:t>
            </a:r>
            <a:r>
              <a:rPr lang="en-US" sz="1292" i="1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</a:t>
            </a: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care about.</a:t>
            </a:r>
            <a:endParaRPr lang="en-US" sz="1292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4062" y="2957612"/>
            <a:ext cx="413444" cy="41344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924180" y="2957612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Each Has a Job</a:t>
            </a:r>
            <a:endParaRPr lang="en-US" sz="1625" dirty="0"/>
          </a:p>
        </p:txBody>
      </p:sp>
      <p:sp>
        <p:nvSpPr>
          <p:cNvPr id="8" name="Text 5"/>
          <p:cNvSpPr/>
          <p:nvPr/>
        </p:nvSpPr>
        <p:spPr>
          <a:xfrm>
            <a:off x="6924179" y="3381375"/>
            <a:ext cx="461268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app is built for a specific purpose.</a:t>
            </a:r>
            <a:endParaRPr lang="en-US" sz="1292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4062" y="3976688"/>
            <a:ext cx="413444" cy="4134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924180" y="3976688"/>
            <a:ext cx="2067421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25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Use What You Need</a:t>
            </a:r>
            <a:endParaRPr lang="en-US" sz="1625" dirty="0"/>
          </a:p>
        </p:txBody>
      </p:sp>
      <p:sp>
        <p:nvSpPr>
          <p:cNvPr id="11" name="Text 7"/>
          <p:cNvSpPr/>
          <p:nvPr/>
        </p:nvSpPr>
        <p:spPr>
          <a:xfrm>
            <a:off x="6924179" y="4400451"/>
            <a:ext cx="4612680" cy="264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Focus only on the apps that are useful to you.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641231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492" y="753269"/>
            <a:ext cx="4452640" cy="516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50" dirty="0">
                <a:solidFill>
                  <a:srgbClr val="3F6FF3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Opening &amp; Closing Apps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133" y="1600696"/>
            <a:ext cx="6383734" cy="378876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482" y="2526734"/>
            <a:ext cx="543441" cy="5434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47309" y="4510637"/>
            <a:ext cx="1586851" cy="305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1917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Return Home</a:t>
            </a:r>
            <a:endParaRPr lang="en-US" sz="1917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1973" y="2527753"/>
            <a:ext cx="543442" cy="54344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347441" y="4510637"/>
            <a:ext cx="1586851" cy="305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1917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Use It</a:t>
            </a:r>
            <a:endParaRPr lang="en-US" sz="1917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2107" y="2527753"/>
            <a:ext cx="543442" cy="543443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3314968" y="4510637"/>
            <a:ext cx="1586851" cy="305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75"/>
              </a:lnSpc>
            </a:pPr>
            <a:r>
              <a:rPr lang="en-US" sz="1917" dirty="0">
                <a:solidFill>
                  <a:srgbClr val="666666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Tap to Open</a:t>
            </a:r>
            <a:endParaRPr lang="en-US" sz="1917" dirty="0"/>
          </a:p>
        </p:txBody>
      </p:sp>
      <p:sp>
        <p:nvSpPr>
          <p:cNvPr id="10" name="Text 4"/>
          <p:cNvSpPr/>
          <p:nvPr/>
        </p:nvSpPr>
        <p:spPr>
          <a:xfrm>
            <a:off x="661492" y="5575499"/>
            <a:ext cx="10869018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292" dirty="0">
                <a:solidFill>
                  <a:srgbClr val="666666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Most apps follow this same simple rhythm. Once you get that basic pattern down, the iPad starts feeling a lot less mysterious. A lot of confidence comes from realizing that most things work the same general way.</a:t>
            </a:r>
            <a:endParaRPr lang="en-US" sz="1292" dirty="0"/>
          </a:p>
        </p:txBody>
      </p:sp>
    </p:spTree>
    <p:extLst>
      <p:ext uri="{BB962C8B-B14F-4D97-AF65-F5344CB8AC3E}">
        <p14:creationId xmlns:p14="http://schemas.microsoft.com/office/powerpoint/2010/main" val="136076262"/>
      </p:ext>
    </p:extLst>
  </p:cSld>
  <p:clrMapOvr>
    <a:masterClrMapping/>
  </p:clrMapOvr>
</p:sld>
</file>

<file path=ppt/theme/theme1.xml><?xml version="1.0" encoding="utf-8"?>
<a:theme xmlns:a="http://schemas.openxmlformats.org/drawingml/2006/main" name="RGE_Training_Template_Lite_v1.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GE_Training_Template_Lite_v1.1_GOLD.potx" id="{99D96E6C-E4A4-4DFD-959C-018CA69FE836}" vid="{FE412AF3-7116-40B5-9E7E-F46F66C234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2738</Words>
  <Application>Microsoft Office PowerPoint</Application>
  <PresentationFormat>Widescreen</PresentationFormat>
  <Paragraphs>357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Roboto</vt:lpstr>
      <vt:lpstr>Roboto Light</vt:lpstr>
      <vt:lpstr>Roboto Medium</vt:lpstr>
      <vt:lpstr>RGE_Training_Template_Lite_v1.0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Kallaugher</dc:creator>
  <cp:lastModifiedBy>Jim Kallaugher</cp:lastModifiedBy>
  <cp:revision>6</cp:revision>
  <dcterms:created xsi:type="dcterms:W3CDTF">2026-01-23T11:37:08Z</dcterms:created>
  <dcterms:modified xsi:type="dcterms:W3CDTF">2026-04-02T10:16:04Z</dcterms:modified>
</cp:coreProperties>
</file>