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2" r:id="rId1"/>
    <p:sldMasterId id="2147483705" r:id="rId2"/>
    <p:sldMasterId id="2147483738" r:id="rId3"/>
    <p:sldMasterId id="2147483757" r:id="rId4"/>
    <p:sldMasterId id="2147483790" r:id="rId5"/>
  </p:sldMasterIdLst>
  <p:notesMasterIdLst>
    <p:notesMasterId r:id="rId46"/>
  </p:notesMasterIdLst>
  <p:sldIdLst>
    <p:sldId id="256" r:id="rId6"/>
    <p:sldId id="295" r:id="rId7"/>
    <p:sldId id="29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4630400" cy="8229600"/>
  <p:notesSz cx="8229600" cy="14630400"/>
  <p:embeddedFontLst>
    <p:embeddedFont>
      <p:font typeface="Instrument Sans Semi Bold" panose="020B0604020202020204" charset="-12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0"/>
  </p:normalViewPr>
  <p:slideViewPr>
    <p:cSldViewPr snapToGrid="0" snapToObjects="1">
      <p:cViewPr varScale="1">
        <p:scale>
          <a:sx n="99" d="100"/>
          <a:sy n="99" d="100"/>
        </p:scale>
        <p:origin x="943" y="2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0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1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0:23.921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1:38.500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0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1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0:23.921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0 151 11980,'40464'-151'0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1:38.500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5 8192,'7'0'0,"4"-1"3356,1-3-3356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0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Welcome back, everyone — I'm really glad you're here. This is Part 2 of our iPhone Essentials series. When we first planned this program back in March, it was originally designed as a two-part series. But as we started teaching it — and as you asked great questions — it became clear that photos deserved their own calm, unrushed session.</a:t>
            </a:r>
            <a:b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</a:b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Photos are one of the most emotional parts of the iPhone. They involve family, memories, and moments you don't want to lose. So we slowed this down on purpose.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That's also why this series became three parts instead of two — not because it's complicated, but because you shouldn't have to rush to understand it.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If you missed Part 1, I strongly recommend watching it in the RGE Seminar Archives. And before you leave today, I encourage you to sign up for Part 3, where we'll focus on making your iPhone more personal, more useful, and more secure.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500"/>
              </a:lnSpc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Instrument Sans Medium" panose="02010600030101010101" charset="-12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If the camera is pointed away from you, you're using the back camera — that's usually the best quality.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If you suddenly see your own face on the screen, you're using the front camera. That's not a mistake — that's how selfies and FaceTime work. Surprise selfies happen to everyone.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Pinching zooms 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adds light when things are dark.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 Photos capture a second or two of motion.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these change or harm your photo — they just change how it’s captured.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 want to reset something here: photos are not fragile objects.</a:t>
            </a:r>
            <a:endParaRPr lang="en-US" sz="1200" dirty="0">
              <a:latin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They don't crack. They don't break. They don't get "used up."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Looking at photos is always safe.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photo you take, receive, or save lives in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app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your digital photo album.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ever wonder where something went, this is the first place to look.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you open Photos, you’re opening your entire photo library.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Everything is there.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Nothing is hidden.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newest photos usually appear at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bottom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not the top.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surprises many people — and it explains why photos seem to “move.”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didn’t move. The view changed.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Albums organize photos — they don’t duplicate them.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 of albums like music playlists.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same photo can appear in several albums without taking up extra space.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Recents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People, Screenshots — these are created automatically.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don’t have to manage them unless you want to.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They’re helpers, not chores.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almost never vanish.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something seems gone, it’s usually just being viewed differently.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Stay calm — it’s almost always still there.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Tap to view a photo full screen.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Swipe left or right to move between photos.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doesn’t change anything — it’s just viewing.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19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95006" tIns="47503" rIns="95006" bIns="47503"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4" tIns="33832" rIns="67664" bIns="33832"/>
          <a:lstStyle/>
          <a:p>
            <a:pPr defTabSz="676634">
              <a:defRPr/>
            </a:pPr>
            <a:r>
              <a:rPr lang="en-US" sz="1500" b="1" dirty="0"/>
              <a:t>Welcome To Part 2 of iPhone 101 </a:t>
            </a:r>
            <a:r>
              <a:rPr lang="en-US" sz="1500" b="1" dirty="0" err="1"/>
              <a:t>Essetials</a:t>
            </a:r>
            <a:endParaRPr lang="en-US" sz="1500" b="1" dirty="0"/>
          </a:p>
          <a:p>
            <a:pPr defTabSz="676634">
              <a:defRPr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4" tIns="33832" rIns="67664" bIns="3383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9546C-6EE6-8F8C-46C3-3B0A74594F3A}"/>
              </a:ext>
            </a:extLst>
          </p:cNvPr>
          <p:cNvSpPr txBox="1"/>
          <p:nvPr/>
        </p:nvSpPr>
        <p:spPr>
          <a:xfrm>
            <a:off x="1713824" y="4482405"/>
            <a:ext cx="3430352" cy="2778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Whether you attended this live or you’re watching the replay later, you’re exactly where you should be.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session was designed for real, everyday iPhone use — not the stuff buried in manuals or hidden in settings menus. We’re keeping this practical, friendly, and pressure-free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Deleted photos are not gone forever.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go into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Recently Deleted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about 30 days.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your safety net.</a:t>
            </a: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Accidental deletions are common — and fixable.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 expects mistakes.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time to undo them.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18 — Sharing Photos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Sharing creates a copy.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does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remove the original from your phone.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Nothing disappears when you share.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19 — Texting a Photo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Texting is great for one or two photos.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quick and convenient, though it may reduce quality slightly.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 is better when quality matters — especially for printing.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keeps photos clearer.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22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select more than one photo at a time.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phone will guide you step by step.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Screenshots are pictures of pictures.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work, but they’re not ideal unless you need them.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Pause before sending.</a:t>
            </a:r>
            <a:b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a photo is shared, it may not be possible to take it back.</a:t>
            </a:r>
            <a:b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normal — not dangerous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everything has an undo button.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doesn’t mean you did something wrong.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talk about finding things when they feel lost — calmly and confidently.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Swipe down on the home screen to search.</a:t>
            </a:r>
            <a:b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Spotlight can find apps, photos, and contacts quickly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apps are not deleted — they’re just moved.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Search first before assuming anything is gone.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0E41A-0963-8F0F-7477-A6F5D1DF3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37565-4B6B-6FAD-2C00-19092725C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9463" y="1200150"/>
            <a:ext cx="5756275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lIns="95006" tIns="47503" rIns="95006" bIns="47503"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D5071-4F20-B997-EBD9-7DF73B374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955" y="4387712"/>
            <a:ext cx="5853289" cy="4550683"/>
          </a:xfrm>
          <a:prstGeom prst="rect">
            <a:avLst/>
          </a:prstGeom>
        </p:spPr>
        <p:txBody>
          <a:bodyPr lIns="67664" tIns="33832" rIns="67664" bIns="33832"/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Hi, I’m Jim Kay-la-her, a Senior Center Member, Volunteer, and Home Tech Support Consultant</a:t>
            </a:r>
          </a:p>
          <a:p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Red Glen Electronics:</a:t>
            </a:r>
          </a:p>
          <a:p>
            <a:endParaRPr lang="en-US" sz="1400" b="1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founded Red Glen Electronics as a friendly “</a:t>
            </a: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Home Tech Help for Hire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for Boomers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50062">
              <a:defRPr/>
            </a:pP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Tech Tuesdays:</a:t>
            </a:r>
          </a:p>
          <a:p>
            <a:pPr defTabSz="950062">
              <a:defRPr/>
            </a:pPr>
            <a:endParaRPr lang="en-US" sz="1400" b="1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50062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I‘m here every Tuesday afternoon for appointments. 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offer </a:t>
            </a: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hands-on tech support or one-on-one training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 a regular volunteer.</a:t>
            </a:r>
          </a:p>
          <a:p>
            <a:b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Monthly Tech Seminars:</a:t>
            </a:r>
          </a:p>
          <a:p>
            <a:endParaRPr lang="en-US" sz="1400" b="1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Every month, I’ll lead </a:t>
            </a:r>
            <a:r>
              <a:rPr lang="en-US" sz="14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tech topic seminars for a better understanding and to encourage confidence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58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search photos by people, places, or even objects.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feels magical — but it’s normal.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Stay calm.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Panic causes more problems than the phone ever will.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Reinstalling apps can erase data.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ask first before doing that.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iPhones are designed with recovery in mind.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Mistakes are expected.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Asking for help is not failure — it’s efficiency.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usually saves time and frustration.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take photos, find them again, and share safely.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how photos behave removes most frustration.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Larger text and zoom options exist to help you.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 phone should adjust to you — not the other way around.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Passcodes and Find My iPhone protect you — not Apple.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They’re there for peace of mind.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Don’t forget to take advantage of Tech Tuesdays!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Configence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 Final Reassurance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didn’t break anything.</a:t>
            </a:r>
            <a:b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learned something.</a:t>
            </a:r>
            <a:b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confidence carries forward into Part 3.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2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our iPhone Essentials series, and today we’re focusing on photos, the camera, and finding things again — three areas that cause a lot of unnecessary stress for people.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seem to move.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appear to duplicate.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sometimes they feel like they disappear.</a:t>
            </a: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None of this means anything is broken — it just means the phone organizes things differently than we expect.</a:t>
            </a:r>
          </a:p>
          <a:p>
            <a:pPr marL="0" marR="0" algn="ctr"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one of the most important ideas of the entire session:</a:t>
            </a:r>
            <a:endParaRPr lang="en-US" sz="1200" dirty="0">
              <a:latin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200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cannot ruin your photos by looking at them.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Opening photos, swiping, tapping — all of that is safe. iPhones are designed to survive exploration. You have to take very specific actions to actually delete or damage anything.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So today, curiosity is allowed. Fear is optional.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 Camera app does exactly one job: it takes pictures.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It does not store them. That's an important distinction. Think of the Camera app like a camera lens — it captures the moment, then hands it off somewhere else for storage. That "somewhere else" is the Photos app, which we'll talk about shortly.</a:t>
            </a:r>
            <a:endParaRPr lang="en-US" sz="1200" dirty="0">
              <a:latin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Taking a photo is intentionally simple. One tap on the white button — that's it.</a:t>
            </a:r>
            <a:endParaRPr lang="en-US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There's no "Are you sure?" screen. There's no danger. If you hear a click or see a quick flash, the photo has been taken successfully.</a:t>
            </a:r>
            <a:endParaRPr lang="en-US" sz="1200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customXml" Target="../ink/ink4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customXml" Target="../ink/ink8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208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167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086096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657078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902151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2544891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9841646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189904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56609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968423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450362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118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35037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4429853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52556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20578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9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570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136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98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2127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53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9956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14:cNvPr>
              <p14:cNvContentPartPr/>
              <p14:nvPr/>
            </p14:nvContentPartPr>
            <p14:xfrm>
              <a:off x="31464" y="190900"/>
              <a:ext cx="14567472" cy="54863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" y="179711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23089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4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8041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8088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2259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61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425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961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546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28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3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90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3389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96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174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859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424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26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66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861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9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765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82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455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6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05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19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779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51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705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60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78915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75702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7783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88612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21348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86814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9610018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46013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04260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35309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55538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38056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16951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9255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70771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03090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613908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09861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542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656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9541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44818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625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4696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14:cNvPr>
              <p14:cNvContentPartPr/>
              <p14:nvPr/>
            </p14:nvContentPartPr>
            <p14:xfrm>
              <a:off x="31464" y="190900"/>
              <a:ext cx="14567472" cy="54863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04" y="179711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6731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C549471-FCC5-1152-63C0-FC6EED0DB35E}"/>
              </a:ext>
            </a:extLst>
          </p:cNvPr>
          <p:cNvSpPr/>
          <p:nvPr/>
        </p:nvSpPr>
        <p:spPr>
          <a:xfrm>
            <a:off x="11485879" y="5486400"/>
            <a:ext cx="2743200" cy="2743200"/>
          </a:xfrm>
          <a:prstGeom prst="ellipse">
            <a:avLst/>
          </a:prstGeom>
          <a:solidFill>
            <a:srgbClr val="EBF0FF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81E2D-DD31-4F93-B2EF-35F2B4BB9259}"/>
              </a:ext>
            </a:extLst>
          </p:cNvPr>
          <p:cNvSpPr/>
          <p:nvPr/>
        </p:nvSpPr>
        <p:spPr>
          <a:xfrm>
            <a:off x="0" y="-131296"/>
            <a:ext cx="14630400" cy="1631852"/>
          </a:xfrm>
          <a:prstGeom prst="rect">
            <a:avLst/>
          </a:prstGeom>
          <a:gradFill flip="none" rotWithShape="1">
            <a:gsLst>
              <a:gs pos="0">
                <a:srgbClr val="151B99"/>
              </a:gs>
              <a:gs pos="100000">
                <a:srgbClr val="7896FF"/>
              </a:gs>
            </a:gsLst>
            <a:lin ang="5400000" scaled="1"/>
            <a:tileRect/>
          </a:gra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5268A-F150-C615-6C56-7278A76F8134}"/>
              </a:ext>
            </a:extLst>
          </p:cNvPr>
          <p:cNvSpPr txBox="1"/>
          <p:nvPr/>
        </p:nvSpPr>
        <p:spPr>
          <a:xfrm>
            <a:off x="1219200" y="609602"/>
            <a:ext cx="12192000" cy="5355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880" dirty="0">
                <a:solidFill>
                  <a:srgbClr val="FFFFFF"/>
                </a:solidFill>
              </a:rPr>
              <a:t>Red Glen Electronics • Simplifying Technology, One Device at a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EC448C-D320-4B4C-94BC-20B366DAFC18}"/>
              </a:ext>
            </a:extLst>
          </p:cNvPr>
          <p:cNvCxnSpPr/>
          <p:nvPr/>
        </p:nvCxnSpPr>
        <p:spPr>
          <a:xfrm>
            <a:off x="1219200" y="1500554"/>
            <a:ext cx="12192000" cy="0"/>
          </a:xfrm>
          <a:prstGeom prst="line">
            <a:avLst/>
          </a:prstGeom>
          <a:ln w="15875">
            <a:solidFill>
              <a:srgbClr val="151B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1162760" y="7619999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3" name="Picture 2" descr="A group of electronic devices&#10;&#10;AI-generated content may be incorrect.">
            <a:extLst>
              <a:ext uri="{FF2B5EF4-FFF2-40B4-BE49-F238E27FC236}">
                <a16:creationId xmlns:a16="http://schemas.microsoft.com/office/drawing/2014/main" id="{217217B4-E5CA-39F1-0A5F-7FB79026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879" y="6297404"/>
            <a:ext cx="2980843" cy="1670636"/>
          </a:xfrm>
          <a:prstGeom prst="rect">
            <a:avLst/>
          </a:prstGeom>
        </p:spPr>
      </p:pic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841" y="0"/>
            <a:ext cx="1436524" cy="14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25116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54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9607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16595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4620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0576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216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090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407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354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63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7054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3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014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721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636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74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57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75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21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757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99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652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4869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33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24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315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26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880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30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352181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198613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7092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customXml" Target="../ink/ink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customXml" Target="../ink/ink1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theme" Target="../theme/theme4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customXml" Target="../ink/ink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customXml" Target="../ink/ink5.xml"/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7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3F88B-60E0-6425-CC7D-764CB6F08DE2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8" name="Picture 7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10ACB782-E59B-0929-DABB-FA7EA1CFA4A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14:cNvPr>
              <p14:cNvContentPartPr/>
              <p14:nvPr/>
            </p14:nvContentPartPr>
            <p14:xfrm>
              <a:off x="31464" y="190899"/>
              <a:ext cx="14567472" cy="54863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304" y="179710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07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1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hf sldNum="0" hdr="0" ftr="0" dt="0"/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3F88B-60E0-6425-CC7D-764CB6F08DE2}"/>
              </a:ext>
            </a:extLst>
          </p:cNvPr>
          <p:cNvSpPr txBox="1"/>
          <p:nvPr/>
        </p:nvSpPr>
        <p:spPr>
          <a:xfrm>
            <a:off x="2094229" y="7698026"/>
            <a:ext cx="12192000" cy="4431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28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8" name="Picture 7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10ACB782-E59B-0929-DABB-FA7EA1CFA4A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7616285"/>
            <a:ext cx="465378" cy="4653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14:cNvPr>
              <p14:cNvContentPartPr/>
              <p14:nvPr/>
            </p14:nvContentPartPr>
            <p14:xfrm>
              <a:off x="31464" y="190899"/>
              <a:ext cx="14567472" cy="54863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304" y="179710"/>
                <a:ext cx="14589432" cy="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14:cNvPr>
              <p14:cNvContentPartPr/>
              <p14:nvPr/>
            </p14:nvContentPartPr>
            <p14:xfrm>
              <a:off x="3886819" y="6508675"/>
              <a:ext cx="11232" cy="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77761" y="6499675"/>
                <a:ext cx="28986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0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</p:sldLayoutIdLst>
  <p:hf sldNum="0"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2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</p:sldLayoutIdLst>
  <p:hf sldNum="0" hdr="0" ftr="0" dt="0"/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82" y="374573"/>
            <a:ext cx="5380638" cy="717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05539"/>
            <a:ext cx="7556421" cy="1255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📘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iPhone Essentials Intro 101 — Part 2 (April 2026)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740229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Camera, Photos &amp; Everyday iPhone Mysteries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5030153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Red Glen Electronics – Middletown, CT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Boomer Helping Fellow Boomers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0" y="407624"/>
            <a:ext cx="5518349" cy="71279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16712"/>
            <a:ext cx="72610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Front vs Back Camera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432804"/>
            <a:ext cx="336363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540AD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Back camera faces away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00323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usually the best quality camera. It's pointed away from you, capturing what you're looking at.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08074" y="2432804"/>
            <a:ext cx="32526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Front camera faces you</a:t>
            </a:r>
            <a:endParaRPr lang="en-US" sz="2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08074" y="3003233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the selfie camera. If you suddenly see your own face, you've switched to the front camera.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90" y="4432102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80190" y="510182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596015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7591"/>
            <a:ext cx="826269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Zoom, Flash &amp; Live Photos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694503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386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Pinch to zoom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867864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Brings things closer on screen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986" y="2694503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34386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Flash adds light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23986" y="3867864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Brightens dark scenes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4302" y="2694503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438644"/>
            <a:ext cx="31975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Live Photos capture motion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54302" y="3867864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Records a second or two of movement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4483060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152787"/>
            <a:ext cx="1304282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93790" y="569356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93790" y="623435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9602"/>
            <a:ext cx="69439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 Anxiety Reset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97336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Looking is safe</a:t>
            </a:r>
            <a:endParaRPr lang="en-US" sz="5350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650813"/>
            <a:ext cx="6875383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are not fragile</a:t>
            </a:r>
            <a:endParaRPr lang="en-US" sz="53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80429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47401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63323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402116"/>
            <a:ext cx="7389013" cy="71003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813" y="540544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Module 2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926068"/>
            <a:ext cx="5618678" cy="613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App Demystified</a:t>
            </a:r>
            <a:endParaRPr lang="en-US" sz="38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5813" y="1618536"/>
            <a:ext cx="5743575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Where Photos Actually Live</a:t>
            </a:r>
            <a:endParaRPr lang="en-US" sz="3050" dirty="0">
              <a:latin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895481"/>
            <a:ext cx="982266" cy="11788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64531" y="3091934"/>
            <a:ext cx="2934891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app stores photos</a:t>
            </a:r>
            <a:endParaRPr lang="en-US" sz="1900" dirty="0">
              <a:latin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3" y="4074319"/>
            <a:ext cx="982266" cy="117883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64531" y="4270772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 app does not</a:t>
            </a:r>
            <a:endParaRPr lang="en-US" sz="1900" dirty="0">
              <a:latin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85813" y="5547836"/>
            <a:ext cx="3563660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85813" y="6210776"/>
            <a:ext cx="574357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85813" y="7060406"/>
            <a:ext cx="574357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8" y="396606"/>
            <a:ext cx="5650551" cy="72435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8585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Opening the Photos App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623667"/>
            <a:ext cx="7556421" cy="917496"/>
          </a:xfrm>
          <a:prstGeom prst="roundRect">
            <a:avLst>
              <a:gd name="adj" fmla="val 19469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3900607"/>
            <a:ext cx="372070" cy="2976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48976" y="3871555"/>
            <a:ext cx="37460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= your photo library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80190" y="4838819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80190" y="550854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14" y="330506"/>
            <a:ext cx="5424706" cy="73262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338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Library View Explained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228856"/>
            <a:ext cx="755642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3205996"/>
            <a:ext cx="7556421" cy="91440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760744" y="293120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39338" y="308002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1408" y="3724989"/>
            <a:ext cx="33967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Newest photos at the bottom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1408" y="4154210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the default view in your photo library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4990624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80190" y="566035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80190" y="651867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1792"/>
            <a:ext cx="77814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Albums Are Not Copies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06788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540AD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Albums organize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63831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Think of albums like playlists for music. They're just different ways to view the same photos.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64874" y="3067883"/>
            <a:ext cx="358925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A561C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are not duplicated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64874" y="363831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 same photo can appear in multiple albums without taking up extra space.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74964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4193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96015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5583"/>
            <a:ext cx="64825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Common Albums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22496"/>
            <a:ext cx="4215289" cy="2316599"/>
          </a:xfrm>
          <a:prstGeom prst="roundRect">
            <a:avLst>
              <a:gd name="adj" fmla="val 771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2148" y="3020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184446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8145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Recents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2148" y="4305657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Your most recently added photos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822496"/>
            <a:ext cx="4215408" cy="2316599"/>
          </a:xfrm>
          <a:prstGeom prst="roundRect">
            <a:avLst>
              <a:gd name="adj" fmla="val 771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405795" y="3020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506" y="3184446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8145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People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05795" y="4305657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Photos organized by faces the iPhone recognizes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21203" y="2822496"/>
            <a:ext cx="4215289" cy="2316599"/>
          </a:xfrm>
          <a:prstGeom prst="roundRect">
            <a:avLst>
              <a:gd name="adj" fmla="val 771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819561" y="3020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3272" y="318444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81452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Screenshots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19561" y="4305657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Images you've captured from your screen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3790" y="543675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3790" y="61064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8823"/>
            <a:ext cx="86531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"Where Did My Photo Go?"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26556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It didn't disappear</a:t>
            </a:r>
            <a:endParaRPr lang="en-US" sz="53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080034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It moved</a:t>
            </a:r>
            <a:endParaRPr lang="en-US" sz="5350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233511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90323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061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Viewing Photos Full Screen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2653189"/>
            <a:ext cx="198358" cy="198358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793790" y="2942749"/>
            <a:ext cx="7556421" cy="2286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93790" y="30876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Tap to view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93790" y="351686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Opens the photo in full screen mode</a:t>
            </a: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4206359"/>
            <a:ext cx="198358" cy="198358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793790" y="4495919"/>
            <a:ext cx="7556421" cy="2286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93790" y="46408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Swipe to move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50700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Swipe left or right to see other photos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5834063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650378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970" y="2082046"/>
            <a:ext cx="249436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914364">
              <a:lnSpc>
                <a:spcPts val="2450"/>
              </a:lnSpc>
            </a:pPr>
            <a:endParaRPr lang="en-US" sz="4000" dirty="0">
              <a:solidFill>
                <a:srgbClr val="0E2841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10727" y="2788397"/>
            <a:ext cx="13113782" cy="24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364">
              <a:lnSpc>
                <a:spcPts val="9799"/>
              </a:lnSpc>
            </a:pPr>
            <a:r>
              <a:rPr lang="en-US" sz="40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Welcome, Cromwell Senior Center (CSC) Members</a:t>
            </a:r>
            <a:endParaRPr lang="en-US" sz="4000" dirty="0">
              <a:solidFill>
                <a:srgbClr val="0E2841">
                  <a:lumMod val="90000"/>
                  <a:lumOff val="1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10727" y="4535129"/>
            <a:ext cx="13113782" cy="37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914364">
              <a:lnSpc>
                <a:spcPts val="2950"/>
              </a:lnSpc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 friendly, practical introduction to iPhone 101 – Part 2</a:t>
            </a:r>
          </a:p>
          <a:p>
            <a:pPr defTabSz="914364">
              <a:lnSpc>
                <a:spcPts val="2950"/>
              </a:lnSpc>
            </a:pPr>
            <a:endParaRPr lang="en-US" sz="3200" b="1" dirty="0">
              <a:solidFill>
                <a:srgbClr val="384653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  <a:p>
            <a:pPr defTabSz="914364">
              <a:lnSpc>
                <a:spcPts val="2950"/>
              </a:lnSpc>
            </a:pPr>
            <a:r>
              <a:rPr lang="en-US" sz="3200" b="1" dirty="0">
                <a:solidFill>
                  <a:srgbClr val="384653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— no jargon, no pressure, and no tests!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520184"/>
            <a:ext cx="7293173" cy="589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Deleting Photos Safely</a:t>
            </a:r>
            <a:endParaRPr lang="en-US" sz="37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4023" y="1486138"/>
            <a:ext cx="13122354" cy="1282660"/>
          </a:xfrm>
          <a:prstGeom prst="roundRect">
            <a:avLst>
              <a:gd name="adj" fmla="val 13228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6883" y="1508998"/>
            <a:ext cx="13076634" cy="565547"/>
          </a:xfrm>
          <a:prstGeom prst="roundRect">
            <a:avLst>
              <a:gd name="adj" fmla="val 25149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3754" y="1650325"/>
            <a:ext cx="282773" cy="28277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5359" y="2263021"/>
            <a:ext cx="250674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Deleted ≠ gone forever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4023" y="3051572"/>
            <a:ext cx="341959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4023" y="3687723"/>
            <a:ext cx="1312235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Deleted photos go into Recently Deleted and stay there for about 30 days. This is your safety net.</a:t>
            </a:r>
            <a:endParaRPr lang="en-US" sz="1450" dirty="0">
              <a:latin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4023" y="4271963"/>
            <a:ext cx="5453062" cy="471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Slide 17 — Recovering Mistakes</a:t>
            </a:r>
            <a:endParaRPr lang="en-US" sz="2950" dirty="0">
              <a:latin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4023" y="6489025"/>
            <a:ext cx="13122354" cy="22860"/>
          </a:xfrm>
          <a:prstGeom prst="roundRect">
            <a:avLst>
              <a:gd name="adj" fmla="val 74218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03770" y="5923478"/>
            <a:ext cx="22860" cy="565547"/>
          </a:xfrm>
          <a:prstGeom prst="roundRect">
            <a:avLst>
              <a:gd name="adj" fmla="val 742188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103150" y="6276975"/>
            <a:ext cx="424101" cy="424101"/>
          </a:xfrm>
          <a:prstGeom prst="roundRect">
            <a:avLst>
              <a:gd name="adj" fmla="val 40006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173813" y="6312337"/>
            <a:ext cx="28277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953363" y="5025985"/>
            <a:ext cx="2723674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30-day recovery window</a:t>
            </a:r>
            <a:endParaRPr lang="en-US" sz="1850" dirty="0">
              <a:latin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42499" y="5433536"/>
            <a:ext cx="1274540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have plenty of time to undo accidental deletions</a:t>
            </a:r>
            <a:endParaRPr lang="en-US" sz="1450" dirty="0">
              <a:latin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4023" y="6771799"/>
            <a:ext cx="341959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54023" y="7407950"/>
            <a:ext cx="1312235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570"/>
            <a:ext cx="768096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028503" y="632460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84C1FA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Module 3</a:t>
            </a: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028503" y="982385"/>
            <a:ext cx="4458176" cy="557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Sharing Photos</a:t>
            </a:r>
            <a:endParaRPr lang="en-US" sz="3500" dirty="0">
              <a:latin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028503" y="1610916"/>
            <a:ext cx="4207073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The Share Icon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8028503" y="2324219"/>
            <a:ext cx="5888593" cy="1027271"/>
          </a:xfrm>
          <a:prstGeom prst="roundRect">
            <a:avLst>
              <a:gd name="adj" fmla="val 15624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8206740" y="2502456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Square with arrow</a:t>
            </a: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8206740" y="2887980"/>
            <a:ext cx="553212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This is the universal share icon on iPhone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028503" y="3618905"/>
            <a:ext cx="3235285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210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028503" y="4220647"/>
            <a:ext cx="5888593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Sharing creates a copy. It does not remove the original from your phone.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8028503" y="4773335"/>
            <a:ext cx="4345424" cy="445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Texting a Photo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8005643" y="5463778"/>
            <a:ext cx="45720" cy="716518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8252460" y="5486638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Best for 1–2 photos</a:t>
            </a: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8252460" y="5872163"/>
            <a:ext cx="566463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Quick and convenient for sharing with friends and family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8028503" y="6424851"/>
            <a:ext cx="3235285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2100" dirty="0">
              <a:latin typeface="Arial" panose="020B0604020202020204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8028503" y="7026593"/>
            <a:ext cx="588859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Texting is quick and convenient, but it may slightly reduce photo quality.</a:t>
            </a:r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135FB3-BC65-AA9B-44BE-F3E97180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9" y="1140094"/>
            <a:ext cx="6765942" cy="53545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2229088"/>
            <a:ext cx="6436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Emailing a Photo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793790" y="3146822"/>
            <a:ext cx="7556421" cy="1568648"/>
          </a:xfrm>
          <a:prstGeom prst="roundRect">
            <a:avLst>
              <a:gd name="adj" fmla="val 6995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770930" y="3146822"/>
            <a:ext cx="91440" cy="1568648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83588" y="336804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540AD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Better for quality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83588" y="3859173"/>
            <a:ext cx="70454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Email preserves photo quality better than texting, making it ideal when someone wants to print your photos.</a:t>
            </a: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93790" y="5013127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3790" y="568285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569ECE-675B-56B7-E03B-3226F3DF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173" y="1288974"/>
            <a:ext cx="5278455" cy="55635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2" y="374572"/>
            <a:ext cx="5667077" cy="71885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97104"/>
            <a:ext cx="55970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Sharing Multiple Photos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4148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can select multiple photos at once — the phone will guide you step by step.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80730"/>
            <a:ext cx="62944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Common Sharing Mistakes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997643"/>
            <a:ext cx="13042821" cy="1251109"/>
          </a:xfrm>
          <a:prstGeom prst="roundRect">
            <a:avLst>
              <a:gd name="adj" fmla="val 877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3997643"/>
            <a:ext cx="91440" cy="1251109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421886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Sending screenshots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83588" y="4709993"/>
            <a:ext cx="125318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Screenshots are pictures of pictures. They work, but they're usually not ideal.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1754"/>
            <a:ext cx="51499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Privacy &amp; Oversharing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17846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rgbClr val="84C1FA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Pause before sending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64874" y="4176713"/>
            <a:ext cx="627935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Once a photo is shared, you may not be able to take it back. A pause is a powerful tool.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54687" y="384929"/>
            <a:ext cx="3500318" cy="437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Undo Expectations</a:t>
            </a:r>
            <a:endParaRPr kumimoji="0" lang="en-US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254687" y="1102400"/>
            <a:ext cx="10121027" cy="850225"/>
          </a:xfrm>
          <a:prstGeom prst="roundRect">
            <a:avLst>
              <a:gd name="adj" fmla="val 14821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394585" y="1242298"/>
            <a:ext cx="268688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Sharing is often permanent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394585" y="1588770"/>
            <a:ext cx="9841230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Not everything has an undo button. That's normal — not dangerous.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87" y="2110026"/>
            <a:ext cx="10121027" cy="53428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429658"/>
            <a:ext cx="7438589" cy="71334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032760"/>
            <a:ext cx="1060490" cy="373142"/>
          </a:xfrm>
          <a:prstGeom prst="roundRect">
            <a:avLst>
              <a:gd name="adj" fmla="val 38297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912852" y="3092291"/>
            <a:ext cx="82236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MODULE 4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485198"/>
            <a:ext cx="57276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Finding Things Again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19933" y="381119"/>
            <a:ext cx="3455194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Spotlight Search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2319933" y="1089303"/>
            <a:ext cx="138113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Light" pitchFamily="34" charset="-122"/>
                <a:cs typeface="Arial" panose="020B0604020202020204" pitchFamily="34" charset="0"/>
              </a:rPr>
              <a:t>01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2319933" y="1308973"/>
            <a:ext cx="9990415" cy="1524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319933" y="1408509"/>
            <a:ext cx="1768793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Swipe down to search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2319933" y="1707237"/>
            <a:ext cx="9990415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Spotlight is one of the most powerful tools on the iPhone. It finds apps, photos, and contacts instantly.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933" y="2187297"/>
            <a:ext cx="9990415" cy="50397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20944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Finding Lost Apps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4325541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Search first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12086" y="4375071"/>
            <a:ext cx="763202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Most apps are not deleted — just moved.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EAE9E-2B1D-45C0-E476-91A29FBBD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7B9722B-AAA2-0667-A9F4-4057A62624EE}"/>
              </a:ext>
            </a:extLst>
          </p:cNvPr>
          <p:cNvGrpSpPr/>
          <p:nvPr/>
        </p:nvGrpSpPr>
        <p:grpSpPr>
          <a:xfrm>
            <a:off x="816651" y="1594695"/>
            <a:ext cx="13042820" cy="5563431"/>
            <a:chOff x="793790" y="3015496"/>
            <a:chExt cx="13042820" cy="5563432"/>
          </a:xfrm>
        </p:grpSpPr>
        <p:sp>
          <p:nvSpPr>
            <p:cNvPr id="2" name="Text 0">
              <a:extLst>
                <a:ext uri="{FF2B5EF4-FFF2-40B4-BE49-F238E27FC236}">
                  <a16:creationId xmlns:a16="http://schemas.microsoft.com/office/drawing/2014/main" id="{71410042-D04E-BE3D-CD62-E0F7028019B2}"/>
                </a:ext>
              </a:extLst>
            </p:cNvPr>
            <p:cNvSpPr/>
            <p:nvPr/>
          </p:nvSpPr>
          <p:spPr>
            <a:xfrm>
              <a:off x="793790" y="3015496"/>
              <a:ext cx="6068497" cy="5891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4600"/>
                </a:lnSpc>
                <a:defRPr/>
              </a:pPr>
              <a:r>
                <a:rPr lang="en-US" sz="3700" dirty="0">
                  <a:solidFill>
                    <a:srgbClr val="030303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Meet Jim Kallaugher: </a:t>
              </a:r>
              <a:r>
                <a:rPr lang="en-US" sz="37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CSC Member &amp; Volunteer</a:t>
              </a:r>
              <a:endParaRPr lang="en-US" sz="37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" name="Shape 1">
              <a:extLst>
                <a:ext uri="{FF2B5EF4-FFF2-40B4-BE49-F238E27FC236}">
                  <a16:creationId xmlns:a16="http://schemas.microsoft.com/office/drawing/2014/main" id="{37A031A9-4F30-BFD0-D1AD-FACF8F4F9A3E}"/>
                </a:ext>
              </a:extLst>
            </p:cNvPr>
            <p:cNvSpPr/>
            <p:nvPr/>
          </p:nvSpPr>
          <p:spPr>
            <a:xfrm>
              <a:off x="793790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" name="Shape 2">
              <a:extLst>
                <a:ext uri="{FF2B5EF4-FFF2-40B4-BE49-F238E27FC236}">
                  <a16:creationId xmlns:a16="http://schemas.microsoft.com/office/drawing/2014/main" id="{5D9F45EF-3BBE-C631-741C-A5750EF2AC96}"/>
                </a:ext>
              </a:extLst>
            </p:cNvPr>
            <p:cNvSpPr/>
            <p:nvPr/>
          </p:nvSpPr>
          <p:spPr>
            <a:xfrm>
              <a:off x="982266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5" name="Image 1" descr="preencoded.png">
              <a:extLst>
                <a:ext uri="{FF2B5EF4-FFF2-40B4-BE49-F238E27FC236}">
                  <a16:creationId xmlns:a16="http://schemas.microsoft.com/office/drawing/2014/main" id="{53C7F804-A77A-8707-5015-A32FC8E6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761" y="4231362"/>
              <a:ext cx="254437" cy="254437"/>
            </a:xfrm>
            <a:prstGeom prst="rect">
              <a:avLst/>
            </a:prstGeom>
          </p:spPr>
        </p:pic>
        <p:sp>
          <p:nvSpPr>
            <p:cNvPr id="6" name="Text 3">
              <a:extLst>
                <a:ext uri="{FF2B5EF4-FFF2-40B4-BE49-F238E27FC236}">
                  <a16:creationId xmlns:a16="http://schemas.microsoft.com/office/drawing/2014/main" id="{B92A167B-2BA9-D579-09CD-98FF630A8D20}"/>
                </a:ext>
              </a:extLst>
            </p:cNvPr>
            <p:cNvSpPr/>
            <p:nvPr/>
          </p:nvSpPr>
          <p:spPr>
            <a:xfrm>
              <a:off x="1008162" y="4706124"/>
              <a:ext cx="2356842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2300"/>
                </a:lnSpc>
                <a:defRPr/>
              </a:pPr>
              <a:r>
                <a:rPr lang="en-US" sz="1850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Red Glen Electronics</a:t>
              </a:r>
              <a:endParaRPr lang="en-US" sz="185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Text 4">
              <a:extLst>
                <a:ext uri="{FF2B5EF4-FFF2-40B4-BE49-F238E27FC236}">
                  <a16:creationId xmlns:a16="http://schemas.microsoft.com/office/drawing/2014/main" id="{DE19DC6A-B954-7620-38A9-31117768825D}"/>
                </a:ext>
              </a:extLst>
            </p:cNvPr>
            <p:cNvSpPr/>
            <p:nvPr/>
          </p:nvSpPr>
          <p:spPr>
            <a:xfrm>
              <a:off x="1008162" y="5050334"/>
              <a:ext cx="3845004" cy="9051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Founder and operator, with</a:t>
              </a:r>
              <a:b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</a:b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friendly </a:t>
              </a: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“Home Tech Help for Hire” </a:t>
              </a:r>
              <a:r>
                <a:rPr lang="en-US" sz="20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</a:t>
              </a: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or Boomers.</a:t>
              </a:r>
              <a:b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</a:br>
              <a:endParaRPr lang="en-US" sz="20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Shape 5">
              <a:extLst>
                <a:ext uri="{FF2B5EF4-FFF2-40B4-BE49-F238E27FC236}">
                  <a16:creationId xmlns:a16="http://schemas.microsoft.com/office/drawing/2014/main" id="{206D784A-8550-322A-914D-E1BE8A902B52}"/>
                </a:ext>
              </a:extLst>
            </p:cNvPr>
            <p:cNvSpPr/>
            <p:nvPr/>
          </p:nvSpPr>
          <p:spPr>
            <a:xfrm>
              <a:off x="5213827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Shape 6">
              <a:extLst>
                <a:ext uri="{FF2B5EF4-FFF2-40B4-BE49-F238E27FC236}">
                  <a16:creationId xmlns:a16="http://schemas.microsoft.com/office/drawing/2014/main" id="{F0CF68A1-D199-FBC2-C0C5-5AB9970E056C}"/>
                </a:ext>
              </a:extLst>
            </p:cNvPr>
            <p:cNvSpPr/>
            <p:nvPr/>
          </p:nvSpPr>
          <p:spPr>
            <a:xfrm>
              <a:off x="5392698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0" name="Image 2" descr="preencoded.png">
              <a:extLst>
                <a:ext uri="{FF2B5EF4-FFF2-40B4-BE49-F238E27FC236}">
                  <a16:creationId xmlns:a16="http://schemas.microsoft.com/office/drawing/2014/main" id="{050158B5-95E5-3A7B-6F64-B0427CA6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48193" y="4231362"/>
              <a:ext cx="254437" cy="254437"/>
            </a:xfrm>
            <a:prstGeom prst="rect">
              <a:avLst/>
            </a:prstGeom>
          </p:spPr>
        </p:pic>
        <p:sp>
          <p:nvSpPr>
            <p:cNvPr id="11" name="Text 7">
              <a:extLst>
                <a:ext uri="{FF2B5EF4-FFF2-40B4-BE49-F238E27FC236}">
                  <a16:creationId xmlns:a16="http://schemas.microsoft.com/office/drawing/2014/main" id="{EED90184-B368-E7A0-B7F6-957FFA802C3F}"/>
                </a:ext>
              </a:extLst>
            </p:cNvPr>
            <p:cNvSpPr/>
            <p:nvPr/>
          </p:nvSpPr>
          <p:spPr>
            <a:xfrm>
              <a:off x="5392698" y="4730948"/>
              <a:ext cx="2356842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2300"/>
                </a:lnSpc>
                <a:defRPr/>
              </a:pPr>
              <a:r>
                <a:rPr lang="en-US" sz="1850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Weekly Tech Tuesdays</a:t>
              </a:r>
              <a:endParaRPr lang="en-US" sz="185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Text 8">
              <a:extLst>
                <a:ext uri="{FF2B5EF4-FFF2-40B4-BE49-F238E27FC236}">
                  <a16:creationId xmlns:a16="http://schemas.microsoft.com/office/drawing/2014/main" id="{57D71759-1FCC-9031-5A26-C6729528ABDB}"/>
                </a:ext>
              </a:extLst>
            </p:cNvPr>
            <p:cNvSpPr/>
            <p:nvPr/>
          </p:nvSpPr>
          <p:spPr>
            <a:xfrm>
              <a:off x="5392698" y="5113436"/>
              <a:ext cx="3845004" cy="9051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Volunteer</a:t>
              </a:r>
              <a:r>
                <a:rPr lang="en-US" sz="20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tech support </a:t>
              </a: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and guidance to community members on Tuesday afternoons.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Shape 9">
              <a:extLst>
                <a:ext uri="{FF2B5EF4-FFF2-40B4-BE49-F238E27FC236}">
                  <a16:creationId xmlns:a16="http://schemas.microsoft.com/office/drawing/2014/main" id="{AE8D95F0-1C6E-1E35-1651-93C139683446}"/>
                </a:ext>
              </a:extLst>
            </p:cNvPr>
            <p:cNvSpPr/>
            <p:nvPr/>
          </p:nvSpPr>
          <p:spPr>
            <a:xfrm>
              <a:off x="9614654" y="3887391"/>
              <a:ext cx="4221956" cy="2443877"/>
            </a:xfrm>
            <a:prstGeom prst="roundRect">
              <a:avLst>
                <a:gd name="adj" fmla="val 1157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FC83B78D-1EA7-62C3-83BB-88C314F4D4C2}"/>
                </a:ext>
              </a:extLst>
            </p:cNvPr>
            <p:cNvSpPr/>
            <p:nvPr/>
          </p:nvSpPr>
          <p:spPr>
            <a:xfrm>
              <a:off x="9803130" y="4075867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chemeClr val="accent1">
                <a:lumMod val="75000"/>
              </a:schemeClr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5" name="Image 3" descr="preencoded.png">
              <a:extLst>
                <a:ext uri="{FF2B5EF4-FFF2-40B4-BE49-F238E27FC236}">
                  <a16:creationId xmlns:a16="http://schemas.microsoft.com/office/drawing/2014/main" id="{A0B619FB-2FB0-5A7D-EB51-6329A8AC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58626" y="4231362"/>
              <a:ext cx="254437" cy="254437"/>
            </a:xfrm>
            <a:prstGeom prst="rect">
              <a:avLst/>
            </a:prstGeom>
          </p:spPr>
        </p:pic>
        <p:sp>
          <p:nvSpPr>
            <p:cNvPr id="16" name="Text 11">
              <a:extLst>
                <a:ext uri="{FF2B5EF4-FFF2-40B4-BE49-F238E27FC236}">
                  <a16:creationId xmlns:a16="http://schemas.microsoft.com/office/drawing/2014/main" id="{14BB6562-8868-8261-D8C1-11DCBA34D5CA}"/>
                </a:ext>
              </a:extLst>
            </p:cNvPr>
            <p:cNvSpPr/>
            <p:nvPr/>
          </p:nvSpPr>
          <p:spPr>
            <a:xfrm>
              <a:off x="9803130" y="4730948"/>
              <a:ext cx="2640687" cy="29468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defTabSz="914364">
                <a:lnSpc>
                  <a:spcPts val="2300"/>
                </a:lnSpc>
                <a:defRPr/>
              </a:pPr>
              <a:r>
                <a:rPr lang="en-US" sz="1850" b="1" dirty="0">
                  <a:solidFill>
                    <a:srgbClr val="464646"/>
                  </a:solidFill>
                  <a:latin typeface="Arial" panose="020B0604020202020204" pitchFamily="34" charset="0"/>
                  <a:ea typeface="DM Sans Semi Bold" pitchFamily="34" charset="-122"/>
                  <a:cs typeface="Arial" panose="020B0604020202020204" pitchFamily="34" charset="0"/>
                  <a:sym typeface="Arial"/>
                </a:rPr>
                <a:t>Monthly Tech Presentations</a:t>
              </a:r>
              <a:endParaRPr lang="en-US" sz="185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Text 12">
              <a:extLst>
                <a:ext uri="{FF2B5EF4-FFF2-40B4-BE49-F238E27FC236}">
                  <a16:creationId xmlns:a16="http://schemas.microsoft.com/office/drawing/2014/main" id="{205F5829-8CBE-B7D7-9438-73D4D600E5EC}"/>
                </a:ext>
              </a:extLst>
            </p:cNvPr>
            <p:cNvSpPr/>
            <p:nvPr/>
          </p:nvSpPr>
          <p:spPr>
            <a:xfrm>
              <a:off x="9803130" y="5072740"/>
              <a:ext cx="3845004" cy="12054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Conduct </a:t>
              </a:r>
              <a:r>
                <a:rPr lang="en-US" sz="2000" b="1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tech topic seminars </a:t>
              </a:r>
              <a:r>
                <a:rPr lang="en-US" sz="2000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for better understanding &amp; to encourage </a:t>
              </a:r>
              <a:r>
                <a:rPr lang="en-US" sz="2000" dirty="0">
                  <a:solidFill>
                    <a:prstClr val="black"/>
                  </a:solidFill>
                  <a:latin typeface="Aptos" panose="02110004020202020204"/>
                </a:rPr>
                <a:t>confidence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Text 13">
              <a:extLst>
                <a:ext uri="{FF2B5EF4-FFF2-40B4-BE49-F238E27FC236}">
                  <a16:creationId xmlns:a16="http://schemas.microsoft.com/office/drawing/2014/main" id="{6BDE9951-7348-CD0F-84C3-98A4BA554A2E}"/>
                </a:ext>
              </a:extLst>
            </p:cNvPr>
            <p:cNvSpPr/>
            <p:nvPr/>
          </p:nvSpPr>
          <p:spPr>
            <a:xfrm>
              <a:off x="888087" y="7118390"/>
              <a:ext cx="12760047" cy="60340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914364">
                <a:lnSpc>
                  <a:spcPts val="2350"/>
                </a:lnSpc>
                <a:defRPr/>
              </a:pPr>
              <a:r>
                <a:rPr lang="en-US" sz="2800" b="1" dirty="0">
                  <a:solidFill>
                    <a:srgbClr val="464646"/>
                  </a:solidFill>
                  <a:latin typeface="Arial" panose="020B0604020202020204" pitchFamily="34" charset="0"/>
                  <a:ea typeface="Inter Medium" pitchFamily="34" charset="-122"/>
                  <a:cs typeface="Arial" panose="020B0604020202020204" pitchFamily="34" charset="0"/>
                  <a:sym typeface="Arial"/>
                </a:rPr>
                <a:t>With </a:t>
              </a:r>
              <a:r>
                <a:rPr lang="en-US" sz="2800" b="1" dirty="0">
                  <a:solidFill>
                    <a:prstClr val="black"/>
                  </a:solidFill>
                  <a:latin typeface="Aptos" panose="02110004020202020204"/>
                </a:rPr>
                <a:t>25+ years of experience making technology clear, simple, and accessible.</a:t>
              </a:r>
              <a:endParaRPr lang="en-US" sz="28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EC9A27D5-A2B0-A4AF-541C-255FDCB7A437}"/>
                </a:ext>
              </a:extLst>
            </p:cNvPr>
            <p:cNvSpPr/>
            <p:nvPr/>
          </p:nvSpPr>
          <p:spPr>
            <a:xfrm>
              <a:off x="793790" y="6543318"/>
              <a:ext cx="22860" cy="1027509"/>
            </a:xfrm>
            <a:prstGeom prst="rect">
              <a:avLst/>
            </a:prstGeom>
            <a:solidFill>
              <a:srgbClr val="1C9770"/>
            </a:solidFill>
            <a:ln/>
          </p:spPr>
          <p:txBody>
            <a:bodyPr/>
            <a:lstStyle/>
            <a:p>
              <a:pPr defTabSz="9143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628CB4-9255-42AC-0256-D4CFBF89B489}"/>
                </a:ext>
              </a:extLst>
            </p:cNvPr>
            <p:cNvSpPr txBox="1"/>
            <p:nvPr/>
          </p:nvSpPr>
          <p:spPr>
            <a:xfrm>
              <a:off x="805219" y="8055708"/>
              <a:ext cx="8350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4">
                <a:buClr>
                  <a:srgbClr val="000000"/>
                </a:buClr>
                <a:defRPr/>
              </a:pPr>
              <a:endParaRPr lang="en-US" sz="2800" b="1" kern="0" dirty="0">
                <a:solidFill>
                  <a:srgbClr val="E97132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387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76726" y="376238"/>
            <a:ext cx="3415903" cy="42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Searching Photos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6726" y="1076444"/>
            <a:ext cx="341590" cy="3415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76726" y="1588770"/>
            <a:ext cx="2105739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Search by people or words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2376726" y="1884164"/>
            <a:ext cx="9876830" cy="218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 phone can search photos by faces, places, and even objects. It feels magical — but it's normal.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726" y="2256473"/>
            <a:ext cx="9876830" cy="48966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6754"/>
            <a:ext cx="68571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When Something Disappears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623667"/>
            <a:ext cx="13042821" cy="1999059"/>
          </a:xfrm>
          <a:prstGeom prst="roundRect">
            <a:avLst>
              <a:gd name="adj" fmla="val 8936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2148" y="382202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985617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61569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Stay calm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2148" y="5106829"/>
            <a:ext cx="126461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Panic causes more problems than the phone ever will.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9952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Don't Reinstall Apps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916442"/>
            <a:ext cx="13042821" cy="1413629"/>
          </a:xfrm>
          <a:prstGeom prst="roundRect">
            <a:avLst>
              <a:gd name="adj" fmla="val 12636"/>
            </a:avLst>
          </a:prstGeom>
          <a:solidFill>
            <a:srgbClr val="B5DAFC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193381"/>
            <a:ext cx="372070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2576" y="4164330"/>
            <a:ext cx="40682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Reinstalling causes problems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62576" y="4734758"/>
            <a:ext cx="120756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Reinstalling apps can erase data. Always ask first.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175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Recovery Mindset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17846"/>
            <a:ext cx="5602962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rgbClr val="0540AD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Phones are forgiving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888480" y="4176713"/>
            <a:ext cx="695563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iPhones are designed with recovery in mind. Mistakes are expected.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5999" y="384929"/>
            <a:ext cx="3485555" cy="435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When to Ask for Help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275999" y="1099542"/>
            <a:ext cx="10078283" cy="877372"/>
          </a:xfrm>
          <a:prstGeom prst="roundRect">
            <a:avLst>
              <a:gd name="adj" fmla="val 14302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30661" y="1254204"/>
            <a:ext cx="2091333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Asking is smart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430661" y="1599248"/>
            <a:ext cx="9768959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Asking for help is not failure — it's efficiency.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999" y="2133719"/>
            <a:ext cx="10078283" cy="514292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2" y="-88135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9152" y="-638978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834186" y="2842352"/>
            <a:ext cx="2344180" cy="878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WRAP-UP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720822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9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Part 2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73003"/>
            <a:ext cx="52323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What You Can Do Now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408991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438632" y="41270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Take photos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23986" y="408991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868829" y="41270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 photos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54302" y="408991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299144" y="41270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Share safely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759643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now understand how photos behave — and that alone removes most frustration.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06122" y="381119"/>
            <a:ext cx="3727490" cy="433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Accessibility Reminder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306122" y="1091327"/>
            <a:ext cx="4939665" cy="493633"/>
          </a:xfrm>
          <a:prstGeom prst="roundRect">
            <a:avLst>
              <a:gd name="adj" fmla="val 2526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44710" y="1229916"/>
            <a:ext cx="1732359" cy="21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Larger text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384375" y="1091327"/>
            <a:ext cx="4939784" cy="493633"/>
          </a:xfrm>
          <a:prstGeom prst="roundRect">
            <a:avLst>
              <a:gd name="adj" fmla="val 25268"/>
            </a:avLst>
          </a:prstGeom>
          <a:solidFill>
            <a:srgbClr val="CEE6FD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22964" y="1229916"/>
            <a:ext cx="1732359" cy="21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Zoom options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2306122" y="1740813"/>
            <a:ext cx="10018038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Your phone should adjust to you — not the other way around.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22" y="2173844"/>
            <a:ext cx="10018038" cy="51854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6903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Safety Basics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78594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530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Passcodes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3785949"/>
            <a:ext cx="496133" cy="4961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39144" y="4530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Find My iPhone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793790" y="5063490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These tools protect you, not Apple.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43131-A8BF-EC4F-1095-B8492F530CC9}"/>
              </a:ext>
            </a:extLst>
          </p:cNvPr>
          <p:cNvSpPr txBox="1"/>
          <p:nvPr/>
        </p:nvSpPr>
        <p:spPr>
          <a:xfrm>
            <a:off x="656080" y="6145291"/>
            <a:ext cx="435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Part 2 Epilogue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75999" y="384929"/>
            <a:ext cx="3485555" cy="435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Support Options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2275999" y="1099542"/>
            <a:ext cx="10078283" cy="877372"/>
          </a:xfrm>
          <a:prstGeom prst="roundRect">
            <a:avLst>
              <a:gd name="adj" fmla="val 8338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2260759" y="1099542"/>
            <a:ext cx="60960" cy="877372"/>
          </a:xfrm>
          <a:prstGeom prst="roundRect">
            <a:avLst>
              <a:gd name="adj" fmla="val 205842"/>
            </a:avLst>
          </a:prstGeom>
          <a:solidFill>
            <a:srgbClr val="84C1F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476381" y="1254204"/>
            <a:ext cx="2549962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Free Tech Tuesday 1-on-1s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2476381" y="1599248"/>
            <a:ext cx="9723239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Help is always available, and questions are always welcome.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999" y="2133719"/>
            <a:ext cx="10078283" cy="53357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906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84C1FA"/>
                </a:solidFill>
                <a:effectLst/>
                <a:uLnTx/>
                <a:uFillTx/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Module 1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98451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9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 Confidence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175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91C53"/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Final Reassurance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717846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5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You didn't break anything</a:t>
            </a:r>
            <a:endParaRPr kumimoji="0" lang="en-US" sz="53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64874" y="3779758"/>
            <a:ext cx="6279356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1E3063"/>
                </a:solidFill>
                <a:effectLst/>
                <a:uLnTx/>
                <a:uFillTx/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You didn't break anything — you learned something. In our next session, Part 3, we'll take this confidence and use it to make your iPhone more personal, more useful, and more secure.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2807"/>
            <a:ext cx="98339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Welcome Back: iPhone 101, Part 2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569720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2148" y="1768078"/>
            <a:ext cx="30584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iPhone Essentials Intro 101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414379" y="1569720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12737" y="1768078"/>
            <a:ext cx="51943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Part 2: Camera, Photos &amp; Everyday Mysteries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93790" y="2474952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92148" y="2673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Red Glen Electronics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14379" y="2474952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12737" y="2673310"/>
            <a:ext cx="40143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 Boomer Helping Fellow Boomers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3513" y="3479482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149209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532507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61833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3790" y="704171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8308"/>
            <a:ext cx="81674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Why Photos Cause Stress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715220"/>
            <a:ext cx="4215289" cy="814507"/>
          </a:xfrm>
          <a:prstGeom prst="roundRect">
            <a:avLst>
              <a:gd name="adj" fmla="val 13472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2715220"/>
            <a:ext cx="91440" cy="814507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83588" y="29364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move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7437" y="2715220"/>
            <a:ext cx="4215408" cy="814507"/>
          </a:xfrm>
          <a:prstGeom prst="roundRect">
            <a:avLst>
              <a:gd name="adj" fmla="val 13472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184577" y="2715220"/>
            <a:ext cx="91440" cy="814507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97235" y="29364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duplicate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1203" y="2715220"/>
            <a:ext cx="4215289" cy="814507"/>
          </a:xfrm>
          <a:prstGeom prst="roundRect">
            <a:avLst>
              <a:gd name="adj" fmla="val 13472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598343" y="2715220"/>
            <a:ext cx="91440" cy="814507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911001" y="2936438"/>
            <a:ext cx="36345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Photos seem to disappear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3827383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449711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0378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589621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0971"/>
            <a:ext cx="63163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Reassurance First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17063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You can't ruin photos by looking</a:t>
            </a:r>
            <a:endParaRPr lang="en-US" sz="535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53009" y="2161978"/>
            <a:ext cx="6279356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Nothing breaks easily</a:t>
            </a:r>
            <a:endParaRPr lang="en-US" sz="53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424720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09444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9527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681108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6" y="446183"/>
            <a:ext cx="5573433" cy="72160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5968"/>
            <a:ext cx="70625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Opening the Camera</a:t>
            </a:r>
            <a:endParaRPr lang="en-US" sz="390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93702"/>
            <a:ext cx="992267" cy="11907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192060"/>
            <a:ext cx="29652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Camera app takes photos</a:t>
            </a:r>
            <a:endParaRPr lang="en-US" sz="1950" dirty="0">
              <a:latin typeface="Arial" panose="020B0604020202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184446"/>
            <a:ext cx="992267" cy="119074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470815" y="3382804"/>
            <a:ext cx="25619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Does not store photos</a:t>
            </a:r>
            <a:endParaRPr lang="en-US" sz="1950" dirty="0">
              <a:latin typeface="Arial" panose="020B0604020202020204" pitchFamily="34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280190" y="4672846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280190" y="534257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280190" y="620089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2263"/>
            <a:ext cx="56277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Taking a Photo</a:t>
            </a:r>
            <a:endParaRPr lang="en-US" sz="3900" dirty="0">
              <a:latin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29176"/>
            <a:ext cx="6422231" cy="1562457"/>
          </a:xfrm>
          <a:prstGeom prst="roundRect">
            <a:avLst>
              <a:gd name="adj" fmla="val 1143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2148" y="31275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291126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9212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Tap the white button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14379" y="2929176"/>
            <a:ext cx="6422231" cy="1562457"/>
          </a:xfrm>
          <a:prstGeom prst="roundRect">
            <a:avLst>
              <a:gd name="adj" fmla="val 1143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612737" y="31275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6448" y="3291126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12737" y="392120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One tap = one photo</a:t>
            </a: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3790" y="4789289"/>
            <a:ext cx="35996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>
              <a:latin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3790" y="54590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93790" y="599979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RGE_Templa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9A67765-27D6-4EF2-936C-B5479059432A}" vid="{02E94EC6-BDC6-4D9F-A741-23865DE6E068}"/>
    </a:ext>
  </a:extLst>
</a:theme>
</file>

<file path=ppt/theme/theme2.xml><?xml version="1.0" encoding="utf-8"?>
<a:theme xmlns:a="http://schemas.openxmlformats.org/drawingml/2006/main" name="RGE_Training_Template_Lite_v1.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E8C12B79-EE0A-41C2-BFB9-6CB89314748B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1DB07735-DD6F-4A8B-B03E-6C6C0C278DE0}"/>
    </a:ext>
  </a:extLst>
</a:theme>
</file>

<file path=ppt/theme/theme4.xml><?xml version="1.0" encoding="utf-8"?>
<a:theme xmlns:a="http://schemas.openxmlformats.org/drawingml/2006/main" name="1_RGE_Training_Template_Lite_v1.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E8C12B79-EE0A-41C2-BFB9-6CB89314748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GE_Training_Template_Lite_v1.0.pptx" id="{42E762A7-1B6E-40E7-9E0A-D17817459069}" vid="{1DB07735-DD6F-4A8B-B03E-6C6C0C278DE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2379</Words>
  <Application>Microsoft Office PowerPoint</Application>
  <PresentationFormat>Custom</PresentationFormat>
  <Paragraphs>294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Aptos</vt:lpstr>
      <vt:lpstr>Arial</vt:lpstr>
      <vt:lpstr>Calibri</vt:lpstr>
      <vt:lpstr>Times New Roman</vt:lpstr>
      <vt:lpstr>Aptos Display</vt:lpstr>
      <vt:lpstr>Instrument Sans Semi Bold</vt:lpstr>
      <vt:lpstr>1_RGE_Template</vt:lpstr>
      <vt:lpstr>RGE_Training_Template_Lite_v1.0</vt:lpstr>
      <vt:lpstr>1_Office Theme</vt:lpstr>
      <vt:lpstr>1_RGE_Training_Template_Lite_v1.0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Jim Kallaugher</dc:creator>
  <cp:lastModifiedBy>Jim Kallaugher</cp:lastModifiedBy>
  <cp:revision>11</cp:revision>
  <dcterms:created xsi:type="dcterms:W3CDTF">2026-01-26T12:50:33Z</dcterms:created>
  <dcterms:modified xsi:type="dcterms:W3CDTF">2026-01-27T12:26:38Z</dcterms:modified>
</cp:coreProperties>
</file>