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8"/>
  </p:notesMasterIdLst>
  <p:sldIdLst>
    <p:sldId id="257" r:id="rId3"/>
    <p:sldId id="297" r:id="rId4"/>
    <p:sldId id="258" r:id="rId5"/>
    <p:sldId id="299" r:id="rId6"/>
    <p:sldId id="259" r:id="rId7"/>
    <p:sldId id="260" r:id="rId8"/>
    <p:sldId id="287" r:id="rId9"/>
    <p:sldId id="262" r:id="rId10"/>
    <p:sldId id="263" r:id="rId11"/>
    <p:sldId id="264" r:id="rId12"/>
    <p:sldId id="265" r:id="rId13"/>
    <p:sldId id="266" r:id="rId14"/>
    <p:sldId id="288" r:id="rId15"/>
    <p:sldId id="268" r:id="rId16"/>
    <p:sldId id="269" r:id="rId17"/>
    <p:sldId id="270" r:id="rId18"/>
    <p:sldId id="271" r:id="rId19"/>
    <p:sldId id="272" r:id="rId20"/>
    <p:sldId id="273" r:id="rId21"/>
    <p:sldId id="274" r:id="rId22"/>
    <p:sldId id="275" r:id="rId23"/>
    <p:sldId id="276" r:id="rId24"/>
    <p:sldId id="278" r:id="rId25"/>
    <p:sldId id="279" r:id="rId26"/>
    <p:sldId id="280" r:id="rId27"/>
    <p:sldId id="281" r:id="rId28"/>
    <p:sldId id="301" r:id="rId29"/>
    <p:sldId id="300" r:id="rId30"/>
    <p:sldId id="282" r:id="rId31"/>
    <p:sldId id="283" r:id="rId32"/>
    <p:sldId id="284" r:id="rId33"/>
    <p:sldId id="285" r:id="rId34"/>
    <p:sldId id="289" r:id="rId35"/>
    <p:sldId id="286" r:id="rId36"/>
    <p:sldId id="29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0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9" autoAdjust="0"/>
    <p:restoredTop sz="94660"/>
  </p:normalViewPr>
  <p:slideViewPr>
    <p:cSldViewPr snapToGrid="0">
      <p:cViewPr varScale="1">
        <p:scale>
          <a:sx n="118" d="100"/>
          <a:sy n="118" d="100"/>
        </p:scale>
        <p:origin x="946" y="288"/>
      </p:cViewPr>
      <p:guideLst/>
    </p:cSldViewPr>
  </p:slideViewPr>
  <p:notesTextViewPr>
    <p:cViewPr>
      <p:scale>
        <a:sx n="1" d="1"/>
        <a:sy n="1" d="1"/>
      </p:scale>
      <p:origin x="0" y="0"/>
    </p:cViewPr>
  </p:notesTextViewPr>
  <p:notesViewPr>
    <p:cSldViewPr snapToGrid="0">
      <p:cViewPr varScale="1">
        <p:scale>
          <a:sx n="101" d="100"/>
          <a:sy n="101" d="100"/>
        </p:scale>
        <p:origin x="4358" y="2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C232F533-B592-4C47-933B-EDB67E147EE0}" type="datetimeFigureOut">
              <a:rPr lang="en-US" smtClean="0"/>
              <a:pPr/>
              <a:t>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072EB2C-599D-4C78-96F8-D65C706084AF}" type="slidenum">
              <a:rPr lang="en-US" smtClean="0"/>
              <a:pPr/>
              <a:t>‹#›</a:t>
            </a:fld>
            <a:endParaRPr lang="en-US" dirty="0"/>
          </a:p>
        </p:txBody>
      </p:sp>
    </p:spTree>
    <p:extLst>
      <p:ext uri="{BB962C8B-B14F-4D97-AF65-F5344CB8AC3E}">
        <p14:creationId xmlns:p14="http://schemas.microsoft.com/office/powerpoint/2010/main" val="3950274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US" sz="1200" b="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SLIDE 1 — KEEPING YOUR PC / LAPTOP TUNED-UP-</a:t>
            </a:r>
            <a:br>
              <a:rPr lang="en-US" sz="1200" b="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br>
            <a:r>
              <a:rPr lang="en-US" sz="1200" b="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 Walk Thru Summary Notes</a:t>
            </a: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Computers don't “die” — they get overwhelmed</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Digital clutter + dust</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Big box myth: "You need a new one.”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Honest mechanic mindset</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Spa day vs ER visit</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computer talks to you. If it sounds like it’s trying to take off, it’s overheated and overwhelmed — not broken. That’s your cue to close things or check for dust.</a:t>
            </a:r>
          </a:p>
          <a:p>
            <a:endParaRPr lang="en-US" dirty="0"/>
          </a:p>
          <a:p>
            <a:r>
              <a:rPr lang="en-US" dirty="0"/>
              <a:t>Other times, if it’s continuous even after dusting, then it may be a hardware problem which require a tech review and repair</a:t>
            </a:r>
          </a:p>
          <a:p>
            <a:endParaRPr lang="en-US" dirty="0"/>
          </a:p>
          <a:p>
            <a:pPr lvl="0"/>
            <a:r>
              <a:rPr lang="en-US" dirty="0"/>
              <a:t>Jet engine sound = clue</a:t>
            </a:r>
          </a:p>
          <a:p>
            <a:pPr lvl="0"/>
            <a:r>
              <a:rPr lang="en-US" dirty="0"/>
              <a:t>Heat</a:t>
            </a:r>
          </a:p>
          <a:p>
            <a:pPr lvl="0"/>
            <a:r>
              <a:rPr lang="en-US" dirty="0"/>
              <a:t>Dust</a:t>
            </a:r>
          </a:p>
          <a:p>
            <a:pPr lvl="0"/>
            <a:r>
              <a:rPr lang="en-US" dirty="0"/>
              <a:t>Overwork</a:t>
            </a:r>
          </a:p>
          <a:p>
            <a:pPr lvl="0"/>
            <a:r>
              <a:rPr lang="en-US" dirty="0"/>
              <a:t>Noise = early warning</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 are annoying. They always pop up at the worst time. But they protect you from hackers and fix glitches. Skipping updates is like leaving your front door unlocked in a storm</a:t>
            </a:r>
            <a:br>
              <a:rPr lang="en-US" dirty="0"/>
            </a:br>
            <a:r>
              <a:rPr lang="en-US" dirty="0"/>
              <a:t>If you ever feel unsure about your security, that’s not a failure — that’s a hand-off moment. Get a second set of eyes before clicking anything scary</a:t>
            </a:r>
            <a:br>
              <a:rPr lang="en-US" dirty="0"/>
            </a:br>
            <a:r>
              <a:rPr lang="en-US" dirty="0"/>
              <a:t>.</a:t>
            </a:r>
          </a:p>
          <a:p>
            <a:endParaRPr lang="en-US" dirty="0"/>
          </a:p>
          <a:p>
            <a:pPr lvl="0"/>
            <a:r>
              <a:rPr lang="en-US" dirty="0"/>
              <a:t>Updates = flu shots</a:t>
            </a:r>
          </a:p>
          <a:p>
            <a:pPr lvl="0"/>
            <a:r>
              <a:rPr lang="en-US" dirty="0"/>
              <a:t>Boring but vital</a:t>
            </a:r>
          </a:p>
          <a:p>
            <a:pPr lvl="0"/>
            <a:r>
              <a:rPr lang="en-US" dirty="0"/>
              <a:t>Antivirus updates quietly</a:t>
            </a:r>
          </a:p>
          <a:p>
            <a:pPr lvl="0"/>
            <a:r>
              <a:rPr lang="en-US" dirty="0"/>
              <a:t>Smoke detector analogy</a:t>
            </a:r>
          </a:p>
          <a:p>
            <a:pPr lvl="0"/>
            <a:r>
              <a:rPr lang="en-US" dirty="0"/>
              <a:t>Updating = usually OK</a:t>
            </a:r>
          </a:p>
          <a:p>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more “Remind me tomorrow” for weeks on end. Next time it asks, click “Okay.” Five minutes of updating beats five days of problems.</a:t>
            </a:r>
          </a:p>
          <a:p>
            <a:endParaRPr lang="en-US" dirty="0"/>
          </a:p>
          <a:p>
            <a:pPr lvl="0"/>
            <a:r>
              <a:rPr lang="en-US" dirty="0"/>
              <a:t>“Remind me tomorrow” trap</a:t>
            </a:r>
          </a:p>
          <a:p>
            <a:pPr lvl="0"/>
            <a:r>
              <a:rPr lang="en-US" dirty="0"/>
              <a:t>Make a pact</a:t>
            </a:r>
          </a:p>
          <a:p>
            <a:pPr lvl="0"/>
            <a:r>
              <a:rPr lang="en-US" dirty="0"/>
              <a:t>Click OK</a:t>
            </a:r>
          </a:p>
          <a:p>
            <a:pPr lvl="0"/>
            <a:r>
              <a:rPr lang="en-US" dirty="0"/>
              <a:t>5 minutes now</a:t>
            </a:r>
          </a:p>
          <a:p>
            <a:pPr lvl="0"/>
            <a:r>
              <a:rPr lang="en-US" dirty="0"/>
              <a:t>Beats 5 days later</a:t>
            </a:r>
          </a:p>
          <a:p>
            <a:pPr lvl="0"/>
            <a:r>
              <a:rPr lang="en-US" dirty="0"/>
              <a:t>No guilt — we all do it</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87D8D-357E-F864-B454-61F9C4EB8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361B0-14BD-41DC-149A-9627E5B9C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CAF903-7945-B422-FDE7-95F471C6D6D3}"/>
              </a:ext>
            </a:extLst>
          </p:cNvPr>
          <p:cNvSpPr>
            <a:spLocks noGrp="1"/>
          </p:cNvSpPr>
          <p:nvPr>
            <p:ph type="body" idx="1"/>
          </p:nvPr>
        </p:nvSpPr>
        <p:spPr/>
        <p:txBody>
          <a:bodyPr/>
          <a:lstStyle/>
          <a:p>
            <a:r>
              <a:rPr lang="en-US" dirty="0"/>
              <a:t>We’ve cleaned the invisible stuff. Now let’s talk about the physical side. Computers breathe air to stay cool. If that air is full of dust and pet hair, the computer gets a fever.</a:t>
            </a:r>
          </a:p>
          <a:p>
            <a:endParaRPr lang="en-US" dirty="0"/>
          </a:p>
          <a:p>
            <a:pPr lvl="0"/>
            <a:r>
              <a:rPr lang="en-US" dirty="0"/>
              <a:t>Around the computer</a:t>
            </a:r>
          </a:p>
          <a:p>
            <a:pPr lvl="0"/>
            <a:r>
              <a:rPr lang="en-US" dirty="0"/>
              <a:t>Not inside</a:t>
            </a:r>
          </a:p>
          <a:p>
            <a:pPr lvl="0"/>
            <a:r>
              <a:rPr lang="en-US" dirty="0"/>
              <a:t>No screwdrivers</a:t>
            </a:r>
          </a:p>
          <a:p>
            <a:pPr lvl="0"/>
            <a:r>
              <a:rPr lang="en-US" dirty="0"/>
              <a:t>No bravery awards</a:t>
            </a:r>
          </a:p>
          <a:p>
            <a:br>
              <a:rPr lang="en-US" dirty="0"/>
            </a:br>
            <a:endParaRPr lang="en-US" dirty="0"/>
          </a:p>
          <a:p>
            <a:endParaRPr lang="en-US" dirty="0"/>
          </a:p>
        </p:txBody>
      </p:sp>
      <p:sp>
        <p:nvSpPr>
          <p:cNvPr id="4" name="Slide Number Placeholder 3">
            <a:extLst>
              <a:ext uri="{FF2B5EF4-FFF2-40B4-BE49-F238E27FC236}">
                <a16:creationId xmlns:a16="http://schemas.microsoft.com/office/drawing/2014/main" id="{96F6C2CA-B1A8-62E6-8B2E-A72CF18611F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86347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honest — who snacks while using their computer? Crumbs get under keys and cause sticky behavior. Turn the keyboard upside down and gently shake. You may discover last Tuesday’s muffin.</a:t>
            </a:r>
          </a:p>
          <a:p>
            <a:endParaRPr lang="en-US" dirty="0"/>
          </a:p>
          <a:p>
            <a:pPr lvl="0"/>
            <a:r>
              <a:rPr lang="en-US" dirty="0"/>
              <a:t>Crumbs happen</a:t>
            </a:r>
          </a:p>
          <a:p>
            <a:pPr lvl="0"/>
            <a:r>
              <a:rPr lang="en-US" dirty="0"/>
              <a:t>Dust happens</a:t>
            </a:r>
          </a:p>
          <a:p>
            <a:pPr lvl="0"/>
            <a:r>
              <a:rPr lang="en-US" dirty="0"/>
              <a:t>Canned air helps</a:t>
            </a:r>
          </a:p>
          <a:p>
            <a:pPr lvl="0"/>
            <a:r>
              <a:rPr lang="en-US" dirty="0"/>
              <a:t>Better airflow</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$5 can of compressed air is one of the best investments you can make. Short bursts into the vents will blow out dust and help your computer cool down.</a:t>
            </a:r>
          </a:p>
          <a:p>
            <a:endParaRPr lang="en-US" dirty="0"/>
          </a:p>
          <a:p>
            <a:pPr lvl="0"/>
            <a:r>
              <a:rPr lang="en-US" dirty="0"/>
              <a:t>Dust = heat</a:t>
            </a:r>
          </a:p>
          <a:p>
            <a:pPr lvl="0"/>
            <a:r>
              <a:rPr lang="en-US" dirty="0"/>
              <a:t>Heat = slow</a:t>
            </a:r>
          </a:p>
          <a:p>
            <a:pPr lvl="0"/>
            <a:r>
              <a:rPr lang="en-US" dirty="0"/>
              <a:t>Short bursts</a:t>
            </a:r>
          </a:p>
          <a:p>
            <a:pPr lvl="0"/>
            <a:r>
              <a:rPr lang="en-US" dirty="0"/>
              <a:t>Gentle</a:t>
            </a:r>
          </a:p>
          <a:p>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Never spray liquid directly on the screen. Spray a microfiber cloth lightly and wipe gently. Liquids that seep inside can damage electronics.</a:t>
            </a:r>
          </a:p>
          <a:p>
            <a:pPr>
              <a:buNone/>
            </a:pPr>
            <a:endParaRPr lang="en-US" dirty="0"/>
          </a:p>
          <a:p>
            <a:pPr lvl="0"/>
            <a:r>
              <a:rPr lang="en-US" dirty="0"/>
              <a:t>Spray cloth</a:t>
            </a:r>
          </a:p>
          <a:p>
            <a:pPr lvl="0"/>
            <a:r>
              <a:rPr lang="en-US" dirty="0"/>
              <a:t>Not screen</a:t>
            </a:r>
          </a:p>
          <a:p>
            <a:pPr lvl="0"/>
            <a:r>
              <a:rPr lang="en-US" dirty="0"/>
              <a:t>Liquid sneaks inside</a:t>
            </a:r>
          </a:p>
          <a:p>
            <a:pPr>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canned air upright. Shaking it or turning it upside down can spray freezing liquid onto delicate parts. Calm, short bursts are the way to go.</a:t>
            </a:r>
          </a:p>
          <a:p>
            <a:endParaRPr lang="en-US" dirty="0"/>
          </a:p>
          <a:p>
            <a:pPr lvl="0"/>
            <a:r>
              <a:rPr lang="en-US" dirty="0"/>
              <a:t>Can upright</a:t>
            </a:r>
          </a:p>
          <a:p>
            <a:pPr lvl="0"/>
            <a:r>
              <a:rPr lang="en-US" dirty="0"/>
              <a:t>Don’t shake</a:t>
            </a:r>
          </a:p>
          <a:p>
            <a:pPr lvl="0"/>
            <a:r>
              <a:rPr lang="en-US" dirty="0"/>
              <a:t>No upside-down spray</a:t>
            </a:r>
          </a:p>
          <a:p>
            <a:pPr lvl="0"/>
            <a:r>
              <a:rPr lang="en-US" dirty="0"/>
              <a:t>Calm, steady bursts</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hard drive that’s almost full is like an attic you can’t walk through. Your computer needs breathing room — ideally 15% free space — just to function properly.</a:t>
            </a:r>
          </a:p>
          <a:p>
            <a:endParaRPr lang="en-US" dirty="0"/>
          </a:p>
          <a:p>
            <a:r>
              <a:rPr lang="en-US" dirty="0"/>
              <a:t>If your space is less than 15%, review ways to trim data with a technician</a:t>
            </a:r>
          </a:p>
          <a:p>
            <a:endParaRPr lang="en-US" dirty="0"/>
          </a:p>
          <a:p>
            <a:pPr lvl="0"/>
            <a:r>
              <a:rPr lang="en-US" dirty="0"/>
              <a:t>Storage = attic</a:t>
            </a:r>
          </a:p>
          <a:p>
            <a:pPr lvl="0"/>
            <a:r>
              <a:rPr lang="en-US" dirty="0"/>
              <a:t>Fills slowly</a:t>
            </a:r>
          </a:p>
          <a:p>
            <a:pPr lvl="0"/>
            <a:r>
              <a:rPr lang="en-US" dirty="0"/>
              <a:t>One day: no room</a:t>
            </a:r>
          </a:p>
          <a:p>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Best done with a technician:</a:t>
            </a:r>
            <a:endParaRPr lang="en-US" dirty="0"/>
          </a:p>
          <a:p>
            <a:endParaRPr lang="en-US" dirty="0"/>
          </a:p>
          <a:p>
            <a:r>
              <a:rPr lang="en-US" dirty="0"/>
              <a:t>One short video can take more space than thousands of emails. You don’t need to delete memories — just move older ones to an external drive or the cloud.</a:t>
            </a:r>
            <a:br>
              <a:rPr lang="en-US" dirty="0"/>
            </a:br>
            <a:br>
              <a:rPr lang="en-US" dirty="0"/>
            </a:br>
            <a:r>
              <a:rPr lang="en-US" dirty="0"/>
              <a:t>If unsure how to use an external hard drive or the cloud, discuss with a technician</a:t>
            </a:r>
          </a:p>
          <a:p>
            <a:endParaRPr lang="en-US" dirty="0"/>
          </a:p>
          <a:p>
            <a:pPr lvl="0"/>
            <a:r>
              <a:rPr lang="en-US" dirty="0"/>
              <a:t>Precious files</a:t>
            </a:r>
          </a:p>
          <a:p>
            <a:pPr lvl="0"/>
            <a:r>
              <a:rPr lang="en-US" dirty="0"/>
              <a:t>Need backups</a:t>
            </a:r>
          </a:p>
          <a:p>
            <a:pPr lvl="0"/>
            <a:r>
              <a:rPr lang="en-US" dirty="0"/>
              <a:t>Not forgotten clutter</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E41A-0963-8F0F-7477-A6F5D1DF3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A37565-4B6B-6FAD-2C00-19092725CDD5}"/>
              </a:ext>
            </a:extLst>
          </p:cNvPr>
          <p:cNvSpPr>
            <a:spLocks noGrp="1" noRot="1" noChangeAspect="1"/>
          </p:cNvSpPr>
          <p:nvPr>
            <p:ph type="sldImg"/>
          </p:nvPr>
        </p:nvSpPr>
        <p:spPr>
          <a:xfrm>
            <a:off x="779463" y="1200150"/>
            <a:ext cx="5756275" cy="3238500"/>
          </a:xfrm>
          <a:prstGeom prst="rect">
            <a:avLst/>
          </a:prstGeom>
          <a:noFill/>
          <a:ln w="12700">
            <a:solidFill>
              <a:prstClr val="black"/>
            </a:solidFill>
          </a:ln>
        </p:spPr>
        <p:txBody>
          <a:bodyPr lIns="95006" tIns="47503" rIns="95006" bIns="47503"/>
          <a:lstStyle/>
          <a:p>
            <a:endParaRPr lang="en-US"/>
          </a:p>
        </p:txBody>
      </p:sp>
      <p:sp>
        <p:nvSpPr>
          <p:cNvPr id="3" name="Notes Placeholder 2">
            <a:extLst>
              <a:ext uri="{FF2B5EF4-FFF2-40B4-BE49-F238E27FC236}">
                <a16:creationId xmlns:a16="http://schemas.microsoft.com/office/drawing/2014/main" id="{FA3D5071-4F20-B997-EBD9-7DF73B374BCC}"/>
              </a:ext>
            </a:extLst>
          </p:cNvPr>
          <p:cNvSpPr>
            <a:spLocks noGrp="1"/>
          </p:cNvSpPr>
          <p:nvPr>
            <p:ph type="body" idx="1"/>
          </p:nvPr>
        </p:nvSpPr>
        <p:spPr>
          <a:xfrm>
            <a:off x="730956" y="4620370"/>
            <a:ext cx="5853289" cy="3780681"/>
          </a:xfrm>
          <a:prstGeom prst="rect">
            <a:avLst/>
          </a:prstGeom>
        </p:spPr>
        <p:txBody>
          <a:bodyPr lIns="67664" tIns="33832" rIns="67664" bIns="33832"/>
          <a:lstStyle/>
          <a:p>
            <a:r>
              <a:rPr lang="en-US" dirty="0">
                <a:effectLst/>
              </a:rPr>
              <a:t>Hi, I'm Jim Kay-la-her, a </a:t>
            </a:r>
            <a:r>
              <a:rPr lang="en-US" b="1" i="1" dirty="0">
                <a:effectLst/>
              </a:rPr>
              <a:t>Senior Center Member, Volunteer, and Home Tech Support Consultant </a:t>
            </a:r>
            <a:r>
              <a:rPr lang="en-US" dirty="0">
                <a:effectLst/>
              </a:rPr>
              <a:t>representing Red Glen Electronics. </a:t>
            </a:r>
            <a:br>
              <a:rPr lang="en-US" dirty="0">
                <a:effectLst/>
              </a:rPr>
            </a:br>
            <a:br>
              <a:rPr lang="en-US" dirty="0">
                <a:effectLst/>
              </a:rPr>
            </a:br>
            <a:r>
              <a:rPr lang="en-US" b="1" i="1" dirty="0">
                <a:effectLst/>
              </a:rPr>
              <a:t>Red Glen Electronics</a:t>
            </a:r>
            <a:r>
              <a:rPr lang="en-US" dirty="0">
                <a:effectLst/>
              </a:rPr>
              <a:t>: I founded Red Glen Electronics as a friendly "Home Tech Help for Hire" for Boomers.</a:t>
            </a:r>
          </a:p>
          <a:p>
            <a:endParaRPr lang="en-US" dirty="0"/>
          </a:p>
          <a:p>
            <a:r>
              <a:rPr lang="en-US" dirty="0">
                <a:effectLst/>
              </a:rPr>
              <a:t> "</a:t>
            </a:r>
            <a:r>
              <a:rPr lang="en-US" b="1" i="1" dirty="0">
                <a:effectLst/>
              </a:rPr>
              <a:t>Tech Tuesday" afternoons</a:t>
            </a:r>
            <a:r>
              <a:rPr lang="en-US" dirty="0">
                <a:effectLst/>
              </a:rPr>
              <a:t>: I'm here every Tuesday afternoon for appointments. I offer hands-on tech support or one-on-one training as a regular volunteer. </a:t>
            </a:r>
          </a:p>
          <a:p>
            <a:endParaRPr lang="en-US" dirty="0"/>
          </a:p>
          <a:p>
            <a:r>
              <a:rPr lang="en-US" b="1" i="1" dirty="0">
                <a:effectLst/>
              </a:rPr>
              <a:t>Monthly Tech Seminars</a:t>
            </a:r>
            <a:r>
              <a:rPr lang="en-US" dirty="0">
                <a:effectLst/>
              </a:rPr>
              <a:t>: Every month, I'll lead tech topic seminars for a better understanding and to encourage confidence</a:t>
            </a:r>
          </a:p>
        </p:txBody>
      </p:sp>
    </p:spTree>
    <p:extLst>
      <p:ext uri="{BB962C8B-B14F-4D97-AF65-F5344CB8AC3E}">
        <p14:creationId xmlns:p14="http://schemas.microsoft.com/office/powerpoint/2010/main" val="3741558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forget this folder exists. Old menus, forms, and duplicates pile up. If you’ve already used it, move it or delete it.</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Deleting moves files to the trash — they’re still in the house. Empty the Recycle Bin or Trash to actually get space back.</a:t>
            </a:r>
            <a:br>
              <a:rPr lang="en-US" dirty="0"/>
            </a:br>
            <a:br>
              <a:rPr lang="en-US" dirty="0"/>
            </a:br>
            <a:r>
              <a:rPr lang="en-US" dirty="0"/>
              <a:t>Do this monthly, but always review before clearing in case there’s something you need to “UNDELETE”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haven’t used a program in years, uninstall it. It’s taking up space and sometimes running quietly in the background.</a:t>
            </a:r>
          </a:p>
          <a:p>
            <a:endParaRPr lang="en-US" dirty="0"/>
          </a:p>
          <a:p>
            <a:r>
              <a:rPr lang="en-US" dirty="0"/>
              <a:t>Again, get a technical review for programs that can be safely deleted</a:t>
            </a:r>
          </a:p>
          <a:p>
            <a:endParaRPr lang="en-US" dirty="0"/>
          </a:p>
          <a:p>
            <a:r>
              <a:rPr lang="en-US" b="1" dirty="0"/>
              <a:t>Best done with a technician:</a:t>
            </a:r>
          </a:p>
          <a:p>
            <a:endParaRPr lang="en-US" b="1" dirty="0"/>
          </a:p>
          <a:p>
            <a:pPr lvl="0"/>
            <a:r>
              <a:rPr lang="en-US" dirty="0"/>
              <a:t>Old software lingers</a:t>
            </a:r>
          </a:p>
          <a:p>
            <a:pPr lvl="0"/>
            <a:r>
              <a:rPr lang="en-US" dirty="0"/>
              <a:t>Takes space</a:t>
            </a:r>
          </a:p>
          <a:p>
            <a:pPr lvl="0"/>
            <a:r>
              <a:rPr lang="en-US" dirty="0"/>
              <a:t>Can slow things</a:t>
            </a:r>
          </a:p>
          <a:p>
            <a:pPr lvl="0"/>
            <a:r>
              <a:rPr lang="en-US" dirty="0"/>
              <a:t>If unsure — ask</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not deleting these programs — just telling them they can wait. This is one of the fastest ways to make an older computer feel younger</a:t>
            </a:r>
            <a:br>
              <a:rPr lang="en-US" dirty="0"/>
            </a:br>
            <a:br>
              <a:rPr lang="en-US" dirty="0"/>
            </a:br>
            <a:r>
              <a:rPr lang="en-US" dirty="0"/>
              <a:t>A technical review is recommended to ensure only non-essential programs are taken off the “auto-start” list.</a:t>
            </a:r>
          </a:p>
          <a:p>
            <a:endParaRPr lang="en-US" dirty="0"/>
          </a:p>
          <a:p>
            <a:r>
              <a:rPr lang="en-US" b="1" dirty="0"/>
              <a:t>Best done with a technician:</a:t>
            </a:r>
          </a:p>
          <a:p>
            <a:endParaRPr lang="en-US" b="1" dirty="0"/>
          </a:p>
          <a:p>
            <a:pPr lvl="0"/>
            <a:r>
              <a:rPr lang="en-US" dirty="0"/>
              <a:t>Start automatically</a:t>
            </a:r>
          </a:p>
          <a:p>
            <a:pPr lvl="0"/>
            <a:r>
              <a:rPr lang="en-US" dirty="0"/>
              <a:t>Often unnecessary</a:t>
            </a:r>
          </a:p>
          <a:p>
            <a:pPr lvl="0"/>
            <a:r>
              <a:rPr lang="en-US" dirty="0"/>
              <a:t>Guided fix</a:t>
            </a:r>
          </a:p>
          <a:p>
            <a:pPr lvl="0"/>
            <a:r>
              <a:rPr lang="en-US" dirty="0"/>
              <a:t>Not DIY today</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antivirus programs don’t mean more safety — they can actually fight each other. One good program, run monthly, is enough.</a:t>
            </a:r>
          </a:p>
          <a:p>
            <a:endParaRPr lang="en-US" dirty="0"/>
          </a:p>
          <a:p>
            <a:endParaRPr lang="en-US" dirty="0"/>
          </a:p>
          <a:p>
            <a:r>
              <a:rPr lang="en-US" dirty="0"/>
              <a:t>This should always be up to date – get a technical expert involved if you’re not sure what the state of your anti-virus is.</a:t>
            </a:r>
          </a:p>
          <a:p>
            <a:endParaRPr lang="en-US" dirty="0"/>
          </a:p>
          <a:p>
            <a:r>
              <a:rPr lang="en-US" b="1" dirty="0"/>
              <a:t>Best done with a technician:</a:t>
            </a:r>
          </a:p>
          <a:p>
            <a:endParaRPr lang="en-US" b="1" dirty="0"/>
          </a:p>
          <a:p>
            <a:pPr lvl="0"/>
            <a:r>
              <a:rPr lang="en-US" dirty="0"/>
              <a:t>Security = habit</a:t>
            </a:r>
          </a:p>
          <a:p>
            <a:pPr lvl="0"/>
            <a:r>
              <a:rPr lang="en-US" dirty="0"/>
              <a:t>No buying today</a:t>
            </a:r>
          </a:p>
          <a:p>
            <a:pPr lvl="0"/>
            <a:r>
              <a:rPr lang="en-US" dirty="0"/>
              <a:t>Built-in often enough</a:t>
            </a:r>
          </a:p>
          <a:p>
            <a:pPr lvl="0"/>
            <a:r>
              <a:rPr lang="en-US" dirty="0"/>
              <a:t>Keep it updated</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Windows and Macs include cleanup tools. Think of them as built-in housekeeping services. They safely remove junk for you.</a:t>
            </a:r>
          </a:p>
          <a:p>
            <a:endParaRPr lang="en-US" dirty="0"/>
          </a:p>
          <a:p>
            <a:pPr lvl="0"/>
            <a:r>
              <a:rPr lang="en-US" dirty="0"/>
              <a:t>Get a review before using.</a:t>
            </a:r>
            <a:br>
              <a:rPr lang="en-US" dirty="0"/>
            </a:br>
            <a:br>
              <a:rPr lang="en-US" dirty="0"/>
            </a:br>
            <a:r>
              <a:rPr lang="en-US" dirty="0"/>
              <a:t>Cleanup tools are already there</a:t>
            </a:r>
          </a:p>
          <a:p>
            <a:pPr lvl="0"/>
            <a:r>
              <a:rPr lang="en-US" dirty="0"/>
              <a:t>You paid for them</a:t>
            </a:r>
          </a:p>
          <a:p>
            <a:pPr lvl="0"/>
            <a:r>
              <a:rPr lang="en-US" dirty="0"/>
              <a:t>Let the computer help itself</a:t>
            </a:r>
          </a:p>
          <a:p>
            <a:endParaRPr lang="en-US" dirty="0"/>
          </a:p>
          <a:p>
            <a:endParaRPr lang="en-US" dirty="0"/>
          </a:p>
          <a:p>
            <a:r>
              <a:rPr lang="en-US" b="1" dirty="0"/>
              <a:t>Best done with a technician: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If a website acts strangely, clearing the browser cache often fixes it. It’s like erasing old chalk so the new lesson shows clearly.</a:t>
            </a:r>
          </a:p>
          <a:p>
            <a:pPr>
              <a:buNone/>
            </a:pP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 name="TextBox 5">
            <a:extLst>
              <a:ext uri="{FF2B5EF4-FFF2-40B4-BE49-F238E27FC236}">
                <a16:creationId xmlns:a16="http://schemas.microsoft.com/office/drawing/2014/main" id="{129B7752-CC42-891D-0F68-8BAF8EE8907C}"/>
              </a:ext>
            </a:extLst>
          </p:cNvPr>
          <p:cNvSpPr txBox="1"/>
          <p:nvPr/>
        </p:nvSpPr>
        <p:spPr>
          <a:xfrm>
            <a:off x="685800" y="5121464"/>
            <a:ext cx="3430352" cy="1974323"/>
          </a:xfrm>
          <a:prstGeom prst="rect">
            <a:avLst/>
          </a:prstGeom>
          <a:noFill/>
        </p:spPr>
        <p:txBody>
          <a:bodyPr wrap="square">
            <a:spAutoFit/>
          </a:bodyPr>
          <a:lstStyle/>
          <a:p>
            <a:pPr marL="0" marR="0">
              <a:lnSpc>
                <a:spcPct val="107000"/>
              </a:lnSpc>
              <a:spcAft>
                <a:spcPts val="800"/>
              </a:spcAft>
              <a:buNone/>
            </a:pPr>
            <a:r>
              <a:rPr lang="en-US" sz="1200" b="1" kern="100" dirty="0">
                <a:effectLst/>
                <a:latin typeface="Arial" panose="020B0604020202020204" pitchFamily="34" charset="0"/>
                <a:ea typeface="Aptos" panose="020B0004020202020204" pitchFamily="34" charset="0"/>
                <a:cs typeface="Times New Roman" panose="02020603050405020304" pitchFamily="18" charset="0"/>
              </a:rPr>
              <a:t>- </a:t>
            </a:r>
            <a:r>
              <a:rPr lang="en-US" sz="1200" b="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Best done with a technician:</a:t>
            </a: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Cache speeds sites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Too much slows things down</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Clearing = refresh</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Chalkboard analogy</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ACBFD-98AC-5048-A035-B8690BDFF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50CE1-F106-44FF-8671-AEC27E73DF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EC666-D00F-3FDC-61CE-6F72FA93E488}"/>
              </a:ext>
            </a:extLst>
          </p:cNvPr>
          <p:cNvSpPr>
            <a:spLocks noGrp="1"/>
          </p:cNvSpPr>
          <p:nvPr>
            <p:ph type="body" idx="1"/>
          </p:nvPr>
        </p:nvSpPr>
        <p:spPr/>
        <p:txBody>
          <a:bodyPr/>
          <a:lstStyle/>
          <a:p>
            <a:pPr>
              <a:buNone/>
            </a:pPr>
            <a:r>
              <a:rPr lang="en-US" dirty="0"/>
              <a:t>The </a:t>
            </a:r>
            <a:r>
              <a:rPr lang="en-US" b="1" dirty="0"/>
              <a:t>Cache</a:t>
            </a:r>
            <a:r>
              <a:rPr lang="en-US" dirty="0"/>
              <a:t> is a "Memory Bank" for fast loading, while </a:t>
            </a:r>
            <a:r>
              <a:rPr lang="en-US" b="1" dirty="0"/>
              <a:t>Cookies</a:t>
            </a:r>
            <a:r>
              <a:rPr lang="en-US" dirty="0"/>
              <a:t> are an "ID Badge" for your logins.</a:t>
            </a:r>
          </a:p>
          <a:p>
            <a:pPr>
              <a:buNone/>
            </a:pPr>
            <a:r>
              <a:rPr lang="en-US" dirty="0"/>
              <a:t>The Cache saves the </a:t>
            </a:r>
            <a:r>
              <a:rPr lang="en-US" b="1" dirty="0"/>
              <a:t>building</a:t>
            </a:r>
            <a:r>
              <a:rPr lang="en-US" dirty="0"/>
              <a:t> for everyone, but Cookies remember the </a:t>
            </a:r>
            <a:r>
              <a:rPr lang="en-US" b="1" dirty="0"/>
              <a:t>person</a:t>
            </a:r>
            <a:r>
              <a:rPr lang="en-US" dirty="0"/>
              <a:t> inside.</a:t>
            </a:r>
          </a:p>
          <a:p>
            <a:pPr>
              <a:buNone/>
            </a:pP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B7BFFB88-87BF-2776-0317-158E9A09D4E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 name="TextBox 5">
            <a:extLst>
              <a:ext uri="{FF2B5EF4-FFF2-40B4-BE49-F238E27FC236}">
                <a16:creationId xmlns:a16="http://schemas.microsoft.com/office/drawing/2014/main" id="{826BCBF3-F915-0688-0D00-8674C2C4F930}"/>
              </a:ext>
            </a:extLst>
          </p:cNvPr>
          <p:cNvSpPr txBox="1"/>
          <p:nvPr/>
        </p:nvSpPr>
        <p:spPr>
          <a:xfrm>
            <a:off x="685800" y="5608422"/>
            <a:ext cx="3430352" cy="1974323"/>
          </a:xfrm>
          <a:prstGeom prst="rect">
            <a:avLst/>
          </a:prstGeom>
          <a:noFill/>
        </p:spPr>
        <p:txBody>
          <a:bodyPr wrap="square">
            <a:spAutoFit/>
          </a:bodyPr>
          <a:lstStyle/>
          <a:p>
            <a:pPr marL="0" marR="0">
              <a:lnSpc>
                <a:spcPct val="107000"/>
              </a:lnSpc>
              <a:spcAft>
                <a:spcPts val="800"/>
              </a:spcAft>
              <a:buNone/>
            </a:pPr>
            <a:r>
              <a:rPr lang="en-US" sz="1200" b="1" kern="100" dirty="0">
                <a:effectLst/>
                <a:latin typeface="Arial" panose="020B0604020202020204" pitchFamily="34" charset="0"/>
                <a:ea typeface="Aptos" panose="020B0004020202020204" pitchFamily="34" charset="0"/>
                <a:cs typeface="Times New Roman" panose="02020603050405020304" pitchFamily="18" charset="0"/>
              </a:rPr>
              <a:t>— Cache vs Cookies</a:t>
            </a: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Cache = building</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Cookies = person</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Cache big</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Cookies tiny</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9981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FC9C9-4F81-B2DF-4D44-01CD62DFF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C9026-182E-D808-AEE2-E2B58F3D7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1DE46-4D1B-FFFB-1100-E57F6C58C610}"/>
              </a:ext>
            </a:extLst>
          </p:cNvPr>
          <p:cNvSpPr>
            <a:spLocks noGrp="1"/>
          </p:cNvSpPr>
          <p:nvPr>
            <p:ph type="body" idx="1"/>
          </p:nvPr>
        </p:nvSpPr>
        <p:spPr/>
        <p:txBody>
          <a:bodyPr/>
          <a:lstStyle/>
          <a:p>
            <a:pPr>
              <a:buNone/>
            </a:pPr>
            <a:r>
              <a:rPr lang="en-US" dirty="0"/>
              <a:t>The </a:t>
            </a:r>
            <a:r>
              <a:rPr lang="en-US" b="1" dirty="0"/>
              <a:t>Cache</a:t>
            </a:r>
            <a:r>
              <a:rPr lang="en-US" dirty="0"/>
              <a:t> stores general data that can clutter storage, while </a:t>
            </a:r>
            <a:r>
              <a:rPr lang="en-US" b="1" dirty="0"/>
              <a:t>Cookies</a:t>
            </a:r>
            <a:r>
              <a:rPr lang="en-US" dirty="0"/>
              <a:t> are tiny files for personal settings.</a:t>
            </a:r>
          </a:p>
          <a:p>
            <a:pPr>
              <a:buNone/>
            </a:pPr>
            <a:r>
              <a:rPr lang="en-US" dirty="0"/>
              <a:t>A "Spa Day" clears the large Cache files, while clearing Cookies resets your identity on sites.</a:t>
            </a:r>
          </a:p>
          <a:p>
            <a:pPr>
              <a:buNone/>
            </a:pP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EC51443A-D792-6DA8-CC74-6016F99DB45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61449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a computer really is ready for retirement. The question is whether it needs a tune-up or a replacement.</a:t>
            </a:r>
          </a:p>
          <a:p>
            <a:endParaRPr lang="en-US" dirty="0"/>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Practical decisions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Not cheap</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Not wasteful</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29100"/>
            <a:ext cx="5486400" cy="4830020"/>
          </a:xfrm>
        </p:spPr>
        <p:txBody>
          <a:bodyPr/>
          <a:lstStyle/>
          <a:p>
            <a:pPr marL="342900" marR="0" lvl="0" indent="-342900">
              <a:lnSpc>
                <a:spcPct val="107000"/>
              </a:lnSpc>
              <a:buSzPts val="1000"/>
              <a:buFont typeface="Symbol" panose="05050102010706020507" pitchFamily="18" charset="2"/>
              <a:buChar char=""/>
              <a:tabLst>
                <a:tab pos="457200" algn="l"/>
              </a:tabLst>
            </a:pPr>
            <a:r>
              <a:rPr lang="en-US" sz="1000" b="1" kern="100" dirty="0">
                <a:effectLst/>
                <a:latin typeface="Arial" panose="020B0604020202020204" pitchFamily="34" charset="0"/>
                <a:ea typeface="Aptos" panose="020B0004020202020204" pitchFamily="34" charset="0"/>
                <a:cs typeface="Times New Roman" panose="02020603050405020304" pitchFamily="18" charset="0"/>
              </a:rPr>
              <a:t>SLIDE 3 — What Today Is / Is Not-- Key Points of Seminar Summary Why We're Here Today</a:t>
            </a:r>
            <a:br>
              <a:rPr lang="en-US" sz="1000" b="1" kern="100" dirty="0">
                <a:effectLst/>
                <a:latin typeface="Arial" panose="020B0604020202020204" pitchFamily="34" charset="0"/>
                <a:ea typeface="Aptos" panose="020B0004020202020204" pitchFamily="34" charset="0"/>
                <a:cs typeface="Times New Roman" panose="02020603050405020304" pitchFamily="18" charset="0"/>
              </a:rPr>
            </a:br>
            <a:r>
              <a:rPr lang="en-US" sz="1000" kern="100" dirty="0">
                <a:effectLst/>
                <a:latin typeface="Arial" panose="020B0604020202020204" pitchFamily="34" charset="0"/>
                <a:ea typeface="Aptos" panose="020B0004020202020204" pitchFamily="34" charset="0"/>
                <a:cs typeface="Times New Roman" panose="02020603050405020304" pitchFamily="18" charset="0"/>
              </a:rPr>
              <a:t>This isn't about learning computer code or becoming an IT expert</a:t>
            </a:r>
            <a:br>
              <a:rPr lang="en-US" sz="1000" kern="100" dirty="0">
                <a:effectLst/>
                <a:latin typeface="Arial" panose="020B0604020202020204" pitchFamily="34" charset="0"/>
                <a:ea typeface="Aptos" panose="020B0004020202020204" pitchFamily="34" charset="0"/>
                <a:cs typeface="Times New Roman" panose="02020603050405020304" pitchFamily="18" charset="0"/>
              </a:rPr>
            </a:br>
            <a:r>
              <a:rPr lang="en-US" sz="1000" kern="100" dirty="0">
                <a:effectLst/>
                <a:latin typeface="Arial" panose="020B0604020202020204" pitchFamily="34" charset="0"/>
                <a:ea typeface="Aptos" panose="020B0004020202020204" pitchFamily="34" charset="0"/>
                <a:cs typeface="Times New Roman" panose="02020603050405020304" pitchFamily="18" charset="0"/>
              </a:rPr>
              <a:t>It </a:t>
            </a:r>
            <a:r>
              <a:rPr lang="en-US" sz="1000" i="1" kern="100" dirty="0">
                <a:effectLst/>
                <a:latin typeface="Arial" panose="020B0604020202020204" pitchFamily="34" charset="0"/>
                <a:ea typeface="Aptos" panose="020B0004020202020204" pitchFamily="34" charset="0"/>
                <a:cs typeface="Times New Roman" panose="02020603050405020304" pitchFamily="18" charset="0"/>
              </a:rPr>
              <a:t>is</a:t>
            </a:r>
            <a:r>
              <a:rPr lang="en-US" sz="1000" kern="100" dirty="0">
                <a:effectLst/>
                <a:latin typeface="Arial" panose="020B0604020202020204" pitchFamily="34" charset="0"/>
                <a:ea typeface="Aptos" panose="020B0004020202020204" pitchFamily="34" charset="0"/>
                <a:cs typeface="Times New Roman" panose="02020603050405020304" pitchFamily="18" charset="0"/>
              </a:rPr>
              <a:t> about building confidence</a:t>
            </a:r>
            <a:br>
              <a:rPr lang="en-US" sz="1000" kern="100" dirty="0">
                <a:effectLst/>
                <a:latin typeface="Arial" panose="020B0604020202020204" pitchFamily="34" charset="0"/>
                <a:ea typeface="Aptos" panose="020B0004020202020204" pitchFamily="34" charset="0"/>
                <a:cs typeface="Times New Roman" panose="02020603050405020304" pitchFamily="18" charset="0"/>
              </a:rPr>
            </a:br>
            <a:r>
              <a:rPr lang="en-US" sz="1000" kern="100" dirty="0">
                <a:effectLst/>
                <a:latin typeface="Arial" panose="020B0604020202020204" pitchFamily="34" charset="0"/>
                <a:ea typeface="Aptos" panose="020B0004020202020204" pitchFamily="34" charset="0"/>
                <a:cs typeface="Times New Roman" panose="02020603050405020304" pitchFamily="18" charset="0"/>
              </a:rPr>
              <a:t>Think of this as </a:t>
            </a:r>
            <a:r>
              <a:rPr lang="en-US" sz="1000" b="1" kern="100" dirty="0">
                <a:effectLst/>
                <a:latin typeface="Arial" panose="020B0604020202020204" pitchFamily="34" charset="0"/>
                <a:ea typeface="Aptos" panose="020B0004020202020204" pitchFamily="34" charset="0"/>
                <a:cs typeface="Times New Roman" panose="02020603050405020304" pitchFamily="18" charset="0"/>
              </a:rPr>
              <a:t>basic car maintenance for your computer</a:t>
            </a:r>
            <a:r>
              <a:rPr lang="en-US" sz="1000" kern="100" dirty="0">
                <a:effectLst/>
                <a:latin typeface="Arial" panose="020B0604020202020204" pitchFamily="34" charset="0"/>
                <a:ea typeface="Aptos" panose="020B0004020202020204" pitchFamily="34" charset="0"/>
                <a:cs typeface="Times New Roman" panose="02020603050405020304" pitchFamily="18" charset="0"/>
              </a:rPr>
              <a:t> — keeping it out of the emergency room</a:t>
            </a:r>
            <a:br>
              <a:rPr lang="en-US" sz="1000" kern="100" dirty="0">
                <a:effectLst/>
                <a:latin typeface="Arial" panose="020B0604020202020204" pitchFamily="34" charset="0"/>
                <a:ea typeface="Aptos" panose="020B0004020202020204" pitchFamily="34" charset="0"/>
                <a:cs typeface="Times New Roman" panose="02020603050405020304" pitchFamily="18" charset="0"/>
              </a:rPr>
            </a:br>
            <a:r>
              <a:rPr lang="en-US" sz="1000" kern="100" dirty="0">
                <a:effectLst/>
                <a:latin typeface="Arial" panose="020B0604020202020204" pitchFamily="34" charset="0"/>
                <a:ea typeface="Aptos" panose="020B0004020202020204" pitchFamily="34" charset="0"/>
                <a:cs typeface="Times New Roman" panose="02020603050405020304" pitchFamily="18" charset="0"/>
              </a:rPr>
              <a:t> </a:t>
            </a:r>
            <a:r>
              <a:rPr lang="en-US" sz="1000" b="1" kern="100" dirty="0">
                <a:effectLst/>
                <a:latin typeface="Arial" panose="020B0604020202020204" pitchFamily="34" charset="0"/>
                <a:ea typeface="Aptos" panose="020B0004020202020204" pitchFamily="34" charset="0"/>
                <a:cs typeface="Times New Roman" panose="02020603050405020304" pitchFamily="18" charset="0"/>
              </a:rPr>
              <a:t>Just Like Car Maintenance</a:t>
            </a:r>
            <a:br>
              <a:rPr lang="en-US" sz="1000" b="1" kern="100" dirty="0">
                <a:effectLst/>
                <a:latin typeface="Arial" panose="020B0604020202020204" pitchFamily="34" charset="0"/>
                <a:ea typeface="Aptos" panose="020B0004020202020204" pitchFamily="34" charset="0"/>
                <a:cs typeface="Times New Roman" panose="02020603050405020304" pitchFamily="18" charset="0"/>
              </a:rPr>
            </a:br>
            <a:r>
              <a:rPr lang="en-US" sz="1000" b="1" kern="100" dirty="0">
                <a:effectLst/>
                <a:latin typeface="Arial" panose="020B0604020202020204" pitchFamily="34" charset="0"/>
                <a:ea typeface="Aptos" panose="020B0004020202020204" pitchFamily="34" charset="0"/>
                <a:cs typeface="Times New Roman" panose="02020603050405020304" pitchFamily="18" charset="0"/>
              </a:rPr>
              <a:t>Things we can do ourselves:</a:t>
            </a:r>
            <a:br>
              <a:rPr lang="en-US" sz="1000" b="1" kern="100" dirty="0">
                <a:effectLst/>
                <a:latin typeface="Arial" panose="020B0604020202020204" pitchFamily="34" charset="0"/>
                <a:ea typeface="Aptos" panose="020B0004020202020204" pitchFamily="34" charset="0"/>
                <a:cs typeface="Times New Roman" panose="02020603050405020304" pitchFamily="18" charset="0"/>
              </a:rPr>
            </a:br>
            <a:r>
              <a:rPr lang="en-US" sz="1000" kern="100" dirty="0">
                <a:effectLst/>
                <a:latin typeface="Arial" panose="020B0604020202020204" pitchFamily="34" charset="0"/>
                <a:ea typeface="Aptos" panose="020B0004020202020204" pitchFamily="34" charset="0"/>
                <a:cs typeface="Times New Roman" panose="02020603050405020304" pitchFamily="18" charset="0"/>
              </a:rPr>
              <a:t>Windshield washer fluid</a:t>
            </a:r>
            <a:br>
              <a:rPr lang="en-US" sz="1000" kern="100" dirty="0">
                <a:effectLst/>
                <a:latin typeface="Arial" panose="020B0604020202020204" pitchFamily="34" charset="0"/>
                <a:ea typeface="Aptos" panose="020B0004020202020204" pitchFamily="34" charset="0"/>
                <a:cs typeface="Times New Roman" panose="02020603050405020304" pitchFamily="18" charset="0"/>
              </a:rPr>
            </a:br>
            <a:r>
              <a:rPr lang="en-US" sz="1000" kern="100" dirty="0">
                <a:effectLst/>
                <a:latin typeface="Arial" panose="020B0604020202020204" pitchFamily="34" charset="0"/>
                <a:ea typeface="Aptos" panose="020B0004020202020204" pitchFamily="34" charset="0"/>
                <a:cs typeface="Times New Roman" panose="02020603050405020304" pitchFamily="18" charset="0"/>
              </a:rPr>
              <a:t>Tire pressure</a:t>
            </a:r>
            <a:br>
              <a:rPr lang="en-US" sz="1000" kern="100" dirty="0">
                <a:effectLst/>
                <a:latin typeface="Arial" panose="020B0604020202020204" pitchFamily="34" charset="0"/>
                <a:ea typeface="Aptos" panose="020B0004020202020204" pitchFamily="34" charset="0"/>
                <a:cs typeface="Times New Roman" panose="02020603050405020304" pitchFamily="18" charset="0"/>
              </a:rPr>
            </a:br>
            <a:r>
              <a:rPr lang="en-US" sz="1000" kern="100" dirty="0">
                <a:effectLst/>
                <a:latin typeface="Arial" panose="020B0604020202020204" pitchFamily="34" charset="0"/>
                <a:ea typeface="Aptos" panose="020B0004020202020204" pitchFamily="34" charset="0"/>
                <a:cs typeface="Times New Roman" panose="02020603050405020304" pitchFamily="18" charset="0"/>
              </a:rPr>
              <a:t>Car wash</a:t>
            </a:r>
            <a:br>
              <a:rPr lang="en-US" sz="1000" kern="100" dirty="0">
                <a:effectLst/>
                <a:latin typeface="Arial" panose="020B0604020202020204" pitchFamily="34" charset="0"/>
                <a:ea typeface="Aptos" panose="020B0004020202020204" pitchFamily="34" charset="0"/>
                <a:cs typeface="Times New Roman" panose="02020603050405020304" pitchFamily="18" charset="0"/>
              </a:rPr>
            </a:br>
            <a:r>
              <a:rPr lang="en-US" sz="1000" b="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Things for a mechanic:</a:t>
            </a:r>
            <a:br>
              <a:rPr lang="en-US" sz="1000" b="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br>
            <a:r>
              <a:rPr lang="en-US" sz="1000" kern="100" dirty="0">
                <a:effectLst/>
                <a:latin typeface="Arial" panose="020B0604020202020204" pitchFamily="34" charset="0"/>
                <a:ea typeface="Aptos" panose="020B0004020202020204" pitchFamily="34" charset="0"/>
                <a:cs typeface="Times New Roman" panose="02020603050405020304" pitchFamily="18" charset="0"/>
              </a:rPr>
              <a:t>Oil changes</a:t>
            </a:r>
            <a:br>
              <a:rPr lang="en-US" sz="1000" kern="100" dirty="0">
                <a:effectLst/>
                <a:latin typeface="Arial" panose="020B0604020202020204" pitchFamily="34" charset="0"/>
                <a:ea typeface="Aptos" panose="020B0004020202020204" pitchFamily="34" charset="0"/>
                <a:cs typeface="Times New Roman" panose="02020603050405020304" pitchFamily="18" charset="0"/>
              </a:rPr>
            </a:br>
            <a:r>
              <a:rPr lang="en-US" sz="1000" kern="100" dirty="0">
                <a:effectLst/>
                <a:latin typeface="Arial" panose="020B0604020202020204" pitchFamily="34" charset="0"/>
                <a:ea typeface="Aptos" panose="020B0004020202020204" pitchFamily="34" charset="0"/>
                <a:cs typeface="Times New Roman" panose="02020603050405020304" pitchFamily="18" charset="0"/>
              </a:rPr>
              <a:t>New tires</a:t>
            </a:r>
            <a:br>
              <a:rPr lang="en-US" sz="1000" kern="100" dirty="0">
                <a:effectLst/>
                <a:latin typeface="Arial" panose="020B0604020202020204" pitchFamily="34" charset="0"/>
                <a:ea typeface="Aptos" panose="020B0004020202020204" pitchFamily="34" charset="0"/>
                <a:cs typeface="Times New Roman" panose="02020603050405020304" pitchFamily="18" charset="0"/>
              </a:rPr>
            </a:br>
            <a:r>
              <a:rPr lang="en-US" sz="1000" kern="100" dirty="0">
                <a:effectLst/>
                <a:latin typeface="Arial" panose="020B0604020202020204" pitchFamily="34" charset="0"/>
                <a:ea typeface="Aptos" panose="020B0004020202020204" pitchFamily="34" charset="0"/>
                <a:cs typeface="Times New Roman" panose="02020603050405020304" pitchFamily="18" charset="0"/>
              </a:rPr>
              <a:t>Battery replacement</a:t>
            </a:r>
            <a:br>
              <a:rPr lang="en-US" sz="1000" kern="100" dirty="0">
                <a:effectLst/>
                <a:latin typeface="Arial" panose="020B0604020202020204" pitchFamily="34" charset="0"/>
                <a:ea typeface="Aptos" panose="020B0004020202020204" pitchFamily="34" charset="0"/>
                <a:cs typeface="Times New Roman" panose="02020603050405020304" pitchFamily="18" charset="0"/>
              </a:rPr>
            </a:br>
            <a:r>
              <a:rPr lang="en-US" sz="1000" kern="100" dirty="0">
                <a:effectLst/>
                <a:latin typeface="Arial" panose="020B0604020202020204" pitchFamily="34" charset="0"/>
                <a:ea typeface="Aptos" panose="020B0004020202020204" pitchFamily="34" charset="0"/>
                <a:cs typeface="Times New Roman" panose="02020603050405020304" pitchFamily="18" charset="0"/>
              </a:rPr>
              <a:t>Engine repair</a:t>
            </a:r>
            <a:br>
              <a:rPr lang="en-US" sz="1000" kern="100" dirty="0">
                <a:effectLst/>
                <a:latin typeface="Arial" panose="020B0604020202020204" pitchFamily="34" charset="0"/>
                <a:ea typeface="Aptos" panose="020B0004020202020204" pitchFamily="34" charset="0"/>
                <a:cs typeface="Times New Roman" panose="02020603050405020304" pitchFamily="18" charset="0"/>
              </a:rPr>
            </a:br>
            <a:r>
              <a:rPr lang="en-US" sz="1000" b="1" kern="100" dirty="0">
                <a:effectLst/>
                <a:latin typeface="Arial" panose="020B0604020202020204" pitchFamily="34" charset="0"/>
                <a:ea typeface="Aptos" panose="020B0004020202020204" pitchFamily="34" charset="0"/>
                <a:cs typeface="Times New Roman" panose="02020603050405020304" pitchFamily="18" charset="0"/>
              </a:rPr>
              <a:t>Computers Work the Same Way</a:t>
            </a:r>
            <a:br>
              <a:rPr lang="en-US" sz="1000" b="1" kern="100" dirty="0">
                <a:effectLst/>
                <a:latin typeface="Arial" panose="020B0604020202020204" pitchFamily="34" charset="0"/>
                <a:ea typeface="Aptos" panose="020B0004020202020204" pitchFamily="34" charset="0"/>
                <a:cs typeface="Times New Roman" panose="02020603050405020304" pitchFamily="18" charset="0"/>
              </a:rPr>
            </a:br>
            <a:r>
              <a:rPr lang="en-US" sz="1000" b="1" kern="100" dirty="0">
                <a:effectLst/>
                <a:latin typeface="Arial" panose="020B0604020202020204" pitchFamily="34" charset="0"/>
                <a:ea typeface="Aptos" panose="020B0004020202020204" pitchFamily="34" charset="0"/>
                <a:cs typeface="Times New Roman" panose="02020603050405020304" pitchFamily="18" charset="0"/>
              </a:rPr>
              <a:t>Safe to do yourself: </a:t>
            </a:r>
            <a:br>
              <a:rPr lang="en-US" sz="1000" b="1" kern="100" dirty="0">
                <a:effectLst/>
                <a:latin typeface="Arial" panose="020B0604020202020204" pitchFamily="34" charset="0"/>
                <a:ea typeface="Aptos" panose="020B0004020202020204" pitchFamily="34" charset="0"/>
                <a:cs typeface="Times New Roman" panose="02020603050405020304" pitchFamily="18" charset="0"/>
              </a:rPr>
            </a:br>
            <a:r>
              <a:rPr lang="en-US" sz="1000" kern="100" dirty="0">
                <a:ea typeface="Aptos" panose="020B0004020202020204" pitchFamily="34" charset="0"/>
                <a:cs typeface="Times New Roman" panose="02020603050405020304" pitchFamily="18" charset="0"/>
              </a:rPr>
              <a:t>Restart your computer</a:t>
            </a:r>
          </a:p>
          <a:p>
            <a:pPr marR="0" lvl="0">
              <a:lnSpc>
                <a:spcPct val="107000"/>
              </a:lnSpc>
              <a:buSzPts val="1000"/>
              <a:tabLst>
                <a:tab pos="457200" algn="l"/>
              </a:tabLst>
            </a:pPr>
            <a:r>
              <a:rPr lang="en-US" sz="1000" kern="100" dirty="0">
                <a:ea typeface="Aptos" panose="020B0004020202020204" pitchFamily="34" charset="0"/>
                <a:cs typeface="Times New Roman" panose="02020603050405020304" pitchFamily="18" charset="0"/>
              </a:rPr>
              <a:t>	Manage browser tabs</a:t>
            </a:r>
          </a:p>
          <a:p>
            <a:pPr marR="0" lvl="0">
              <a:lnSpc>
                <a:spcPct val="107000"/>
              </a:lnSpc>
              <a:buSzPts val="1000"/>
              <a:tabLst>
                <a:tab pos="457200" algn="l"/>
              </a:tabLst>
            </a:pPr>
            <a:r>
              <a:rPr lang="en-US" sz="1000" kern="100" dirty="0">
                <a:ea typeface="Aptos" panose="020B0004020202020204" pitchFamily="34" charset="0"/>
                <a:cs typeface="Times New Roman" panose="02020603050405020304" pitchFamily="18" charset="0"/>
              </a:rPr>
              <a:t>	Run monthly virus scans</a:t>
            </a:r>
          </a:p>
          <a:p>
            <a:pPr marR="0" lvl="0">
              <a:lnSpc>
                <a:spcPct val="107000"/>
              </a:lnSpc>
              <a:buSzPts val="1000"/>
              <a:tabLst>
                <a:tab pos="457200" algn="l"/>
              </a:tabLst>
            </a:pPr>
            <a:r>
              <a:rPr lang="en-US" sz="1000" kern="100" dirty="0">
                <a:ea typeface="Aptos" panose="020B0004020202020204" pitchFamily="34" charset="0"/>
                <a:cs typeface="Times New Roman" panose="02020603050405020304" pitchFamily="18" charset="0"/>
              </a:rPr>
              <a:t>	Install system updates</a:t>
            </a:r>
          </a:p>
          <a:p>
            <a:pPr>
              <a:lnSpc>
                <a:spcPct val="107000"/>
              </a:lnSpc>
            </a:pPr>
            <a:r>
              <a:rPr lang="en-US" sz="1000" kern="100" dirty="0">
                <a:ea typeface="Aptos" panose="020B0004020202020204" pitchFamily="34" charset="0"/>
                <a:cs typeface="Times New Roman" panose="02020603050405020304" pitchFamily="18" charset="0"/>
              </a:rPr>
              <a:t>             Clean keyboards, screens, and dust</a:t>
            </a:r>
            <a:br>
              <a:rPr lang="en-US" sz="1000" kern="100" dirty="0">
                <a:ea typeface="Aptos" panose="020B0004020202020204" pitchFamily="34" charset="0"/>
                <a:cs typeface="Times New Roman" panose="02020603050405020304" pitchFamily="18" charset="0"/>
              </a:rPr>
            </a:br>
            <a:r>
              <a:rPr lang="en-US" sz="1000" b="1" kern="100" dirty="0">
                <a:highlight>
                  <a:srgbClr val="FFFF00"/>
                </a:highlight>
                <a:ea typeface="Aptos" panose="020B0004020202020204" pitchFamily="34" charset="0"/>
                <a:cs typeface="Times New Roman" panose="02020603050405020304" pitchFamily="18" charset="0"/>
              </a:rPr>
              <a:t>Best done with a technician:</a:t>
            </a:r>
            <a:endParaRPr lang="en-US" sz="1000" kern="100" dirty="0">
              <a:ea typeface="Aptos" panose="020B0004020202020204" pitchFamily="34" charset="0"/>
              <a:cs typeface="Times New Roman" panose="02020603050405020304" pitchFamily="18" charset="0"/>
            </a:endParaRPr>
          </a:p>
          <a:p>
            <a:pPr marR="0" lvl="0">
              <a:lnSpc>
                <a:spcPct val="107000"/>
              </a:lnSpc>
              <a:buSzPts val="1000"/>
              <a:tabLst>
                <a:tab pos="457200" algn="l"/>
              </a:tabLst>
            </a:pPr>
            <a:r>
              <a:rPr lang="en-US" sz="1000" kern="100" dirty="0">
                <a:ea typeface="Aptos" panose="020B0004020202020204" pitchFamily="34" charset="0"/>
                <a:cs typeface="Times New Roman" panose="02020603050405020304" pitchFamily="18" charset="0"/>
              </a:rPr>
              <a:t>	Deleting unused programs</a:t>
            </a:r>
          </a:p>
          <a:p>
            <a:pPr marR="0" lvl="0">
              <a:lnSpc>
                <a:spcPct val="107000"/>
              </a:lnSpc>
              <a:buSzPts val="1000"/>
              <a:tabLst>
                <a:tab pos="457200" algn="l"/>
              </a:tabLst>
            </a:pPr>
            <a:r>
              <a:rPr lang="en-US" sz="1000" kern="100" dirty="0">
                <a:ea typeface="Aptos" panose="020B0004020202020204" pitchFamily="34" charset="0"/>
                <a:cs typeface="Times New Roman" panose="02020603050405020304" pitchFamily="18" charset="0"/>
              </a:rPr>
              <a:t>	Changing start-up behavior</a:t>
            </a:r>
          </a:p>
          <a:p>
            <a:pPr marR="0" lvl="0">
              <a:lnSpc>
                <a:spcPct val="107000"/>
              </a:lnSpc>
              <a:buSzPts val="1000"/>
              <a:tabLst>
                <a:tab pos="457200" algn="l"/>
              </a:tabLst>
            </a:pPr>
            <a:r>
              <a:rPr lang="en-US" sz="1000" kern="100" dirty="0">
                <a:ea typeface="Aptos" panose="020B0004020202020204" pitchFamily="34" charset="0"/>
                <a:cs typeface="Times New Roman" panose="02020603050405020304" pitchFamily="18" charset="0"/>
              </a:rPr>
              <a:t>	Security/anti-virus decisions</a:t>
            </a:r>
          </a:p>
          <a:p>
            <a:pPr marR="0" lvl="0">
              <a:lnSpc>
                <a:spcPct val="107000"/>
              </a:lnSpc>
              <a:buSzPts val="1000"/>
              <a:tabLst>
                <a:tab pos="457200" algn="l"/>
              </a:tabLst>
            </a:pPr>
            <a:r>
              <a:rPr lang="en-US" sz="1000" kern="100" dirty="0">
                <a:ea typeface="Aptos" panose="020B0004020202020204" pitchFamily="34" charset="0"/>
                <a:cs typeface="Times New Roman" panose="02020603050405020304" pitchFamily="18" charset="0"/>
              </a:rPr>
              <a:t>	Browser internals (clearing cache)</a:t>
            </a:r>
          </a:p>
          <a:p>
            <a:pPr marR="0" lvl="0">
              <a:lnSpc>
                <a:spcPct val="107000"/>
              </a:lnSpc>
              <a:buSzPts val="1000"/>
              <a:tabLst>
                <a:tab pos="457200" algn="l"/>
              </a:tabLst>
            </a:pPr>
            <a:r>
              <a:rPr lang="en-US" sz="1000" kern="100" dirty="0">
                <a:ea typeface="Aptos" panose="020B0004020202020204" pitchFamily="34" charset="0"/>
                <a:cs typeface="Times New Roman" panose="02020603050405020304" pitchFamily="18" charset="0"/>
              </a:rPr>
              <a:t>	Managing storage space</a:t>
            </a:r>
          </a:p>
          <a:p>
            <a:pPr marR="0" lvl="0">
              <a:lnSpc>
                <a:spcPct val="107000"/>
              </a:lnSpc>
              <a:buSzPts val="1000"/>
              <a:tabLst>
                <a:tab pos="457200" algn="l"/>
              </a:tabLst>
            </a:pPr>
            <a:br>
              <a:rPr lang="en-US" sz="1000" kern="100" dirty="0">
                <a:ea typeface="Aptos" panose="020B0004020202020204" pitchFamily="34" charset="0"/>
                <a:cs typeface="Times New Roman" panose="02020603050405020304" pitchFamily="18" charset="0"/>
              </a:rPr>
            </a:br>
            <a:br>
              <a:rPr lang="en-US" sz="1000" kern="100" dirty="0">
                <a:ea typeface="Aptos" panose="020B0004020202020204" pitchFamily="34" charset="0"/>
                <a:cs typeface="Times New Roman" panose="02020603050405020304" pitchFamily="18" charset="0"/>
              </a:rPr>
            </a:br>
            <a:br>
              <a:rPr lang="en-US" sz="1000" kern="100" dirty="0">
                <a:ea typeface="Aptos" panose="020B0004020202020204" pitchFamily="34" charset="0"/>
                <a:cs typeface="Times New Roman" panose="02020603050405020304" pitchFamily="18" charset="0"/>
              </a:rPr>
            </a:br>
            <a:endParaRPr lang="en-US" sz="1000" kern="100" dirty="0">
              <a:ea typeface="Aptos" panose="020B0004020202020204" pitchFamily="34" charset="0"/>
              <a:cs typeface="Times New Roman" panose="02020603050405020304" pitchFamily="18" charset="0"/>
            </a:endParaRPr>
          </a:p>
          <a:p>
            <a:pPr marL="0" marR="0">
              <a:lnSpc>
                <a:spcPct val="107000"/>
              </a:lnSpc>
              <a:spcAft>
                <a:spcPts val="800"/>
              </a:spcAft>
              <a:buNone/>
            </a:pPr>
            <a:br>
              <a:rPr lang="en-US" sz="1000" b="1" kern="100" dirty="0">
                <a:effectLst/>
                <a:latin typeface="Arial" panose="020B0604020202020204" pitchFamily="34" charset="0"/>
                <a:ea typeface="Aptos" panose="020B0004020202020204" pitchFamily="34" charset="0"/>
                <a:cs typeface="Times New Roman" panose="02020603050405020304" pitchFamily="18" charset="0"/>
              </a:rPr>
            </a:br>
            <a:endParaRPr lang="en-US" sz="10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Under 5 years old? Almost always worth fixing. Over 5+ years and struggling? The hardware may be outdated.</a:t>
            </a:r>
          </a:p>
          <a:p>
            <a:endParaRPr lang="en-US" dirty="0"/>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Under 5 = fix</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5+ = aging hardware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Not failure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Time doing its thing</a:t>
            </a:r>
          </a:p>
          <a:p>
            <a:pPr marL="0" marR="0" algn="ctr">
              <a:lnSpc>
                <a:spcPct val="107000"/>
              </a:lnSpc>
              <a:spcAft>
                <a:spcPts val="800"/>
              </a:spcAft>
              <a:buNone/>
            </a:pPr>
            <a:br>
              <a:rPr lang="en-US" sz="1200" kern="100" dirty="0">
                <a:effectLst/>
                <a:latin typeface="Arial" panose="020B0604020202020204" pitchFamily="34" charset="0"/>
                <a:ea typeface="Aptos" panose="020B0004020202020204" pitchFamily="34" charset="0"/>
                <a:cs typeface="Times New Roman" panose="02020603050405020304" pitchFamily="18" charset="0"/>
              </a:rPr>
            </a:b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 your grandkid sits down and says, “Wow… what is this?” — that’s your sign. If they can make it run faster, you just need a Spa Day.</a:t>
            </a:r>
          </a:p>
          <a:p>
            <a:endParaRPr lang="en-US" dirty="0"/>
          </a:p>
          <a:p>
            <a:pPr lvl="0"/>
            <a:r>
              <a:rPr lang="en-US" dirty="0"/>
              <a:t>Wow… what is this?”</a:t>
            </a:r>
          </a:p>
          <a:p>
            <a:pPr lvl="0"/>
            <a:r>
              <a:rPr lang="en-US" dirty="0"/>
              <a:t>Museum-ready joke</a:t>
            </a:r>
          </a:p>
          <a:p>
            <a:pPr lvl="0"/>
            <a:r>
              <a:rPr lang="en-US" dirty="0"/>
              <a:t>If faster = spa day</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Quick Checklist -- Walk Thru Key Parts of </a:t>
            </a:r>
            <a:r>
              <a:rPr lang="en-US" b="1" dirty="0" err="1"/>
              <a:t>HandOut</a:t>
            </a:r>
            <a:br>
              <a:rPr lang="en-US" b="1" dirty="0"/>
            </a:br>
            <a:r>
              <a:rPr lang="en-US" b="1" dirty="0"/>
              <a:t>Easy Maintenance</a:t>
            </a:r>
            <a:endParaRPr lang="en-US" dirty="0"/>
          </a:p>
          <a:p>
            <a:pPr marL="171450" lvl="0" indent="-171450">
              <a:buFont typeface="Arial" panose="020B0604020202020204" pitchFamily="34" charset="0"/>
              <a:buChar char="•"/>
            </a:pPr>
            <a:r>
              <a:rPr lang="en-US" dirty="0"/>
              <a:t>Restart weekly</a:t>
            </a:r>
          </a:p>
          <a:p>
            <a:pPr marL="171450" lvl="0" indent="-171450">
              <a:buFont typeface="Arial" panose="020B0604020202020204" pitchFamily="34" charset="0"/>
              <a:buChar char="•"/>
            </a:pPr>
            <a:r>
              <a:rPr lang="en-US" dirty="0"/>
              <a:t>Dust seasonally</a:t>
            </a:r>
          </a:p>
          <a:p>
            <a:pPr marL="171450" lvl="0" indent="-171450">
              <a:buFont typeface="Arial" panose="020B0604020202020204" pitchFamily="34" charset="0"/>
              <a:buChar char="•"/>
            </a:pPr>
            <a:r>
              <a:rPr lang="en-US" dirty="0"/>
              <a:t>Empty trash</a:t>
            </a:r>
          </a:p>
          <a:p>
            <a:pPr marL="171450" marR="0" lvl="0" indent="-171450">
              <a:lnSpc>
                <a:spcPct val="107000"/>
              </a:lnSpc>
              <a:spcAft>
                <a:spcPts val="800"/>
              </a:spcAft>
              <a:buSzPts val="1000"/>
              <a:buFont typeface="Arial" panose="020B0604020202020204" pitchFamily="34" charset="0"/>
              <a:buChar char="•"/>
              <a:tabLst>
                <a:tab pos="457200" algn="l"/>
              </a:tabLst>
            </a:pPr>
            <a:r>
              <a:rPr lang="en-US" dirty="0"/>
              <a:t>Restart to prevent half of the problems</a:t>
            </a:r>
            <a:br>
              <a:rPr lang="en-US" dirty="0"/>
            </a:br>
            <a:br>
              <a:rPr lang="en-US" dirty="0"/>
            </a:br>
            <a:r>
              <a:rPr lang="en-US" sz="1200" b="1" kern="100" dirty="0">
                <a:effectLst/>
                <a:highlight>
                  <a:srgbClr val="FFFF00"/>
                </a:highlight>
                <a:latin typeface="Arial" panose="020B0604020202020204" pitchFamily="34" charset="0"/>
                <a:ea typeface="Aptos" panose="020B0004020202020204" pitchFamily="34" charset="0"/>
                <a:cs typeface="Times New Roman" panose="02020603050405020304" pitchFamily="18" charset="0"/>
              </a:rPr>
              <a:t>Best done with a technician:</a:t>
            </a:r>
            <a:endParaRPr lang="en-US" sz="1200" kern="100" dirty="0">
              <a:effectLst/>
              <a:latin typeface="Arial" panose="020B06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Deleting unused programs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Changing start-up behavior</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Security/anti-virus decisions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Browser internals (clearing cache)</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Managing storage space</a:t>
            </a:r>
          </a:p>
          <a:p>
            <a:pPr lvl="0"/>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02119-8B26-2D5E-EC96-C97A844A5A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E7D75-76C7-1510-0F4E-EFCEF3E7B398}"/>
              </a:ext>
            </a:extLst>
          </p:cNvPr>
          <p:cNvSpPr>
            <a:spLocks noGrp="1" noRot="1" noChangeAspect="1"/>
          </p:cNvSpPr>
          <p:nvPr>
            <p:ph type="sldImg"/>
          </p:nvPr>
        </p:nvSpPr>
        <p:spPr>
          <a:xfrm>
            <a:off x="566738" y="1046163"/>
            <a:ext cx="5486400" cy="3086100"/>
          </a:xfrm>
        </p:spPr>
      </p:sp>
      <p:sp>
        <p:nvSpPr>
          <p:cNvPr id="3" name="Notes Placeholder 2">
            <a:extLst>
              <a:ext uri="{FF2B5EF4-FFF2-40B4-BE49-F238E27FC236}">
                <a16:creationId xmlns:a16="http://schemas.microsoft.com/office/drawing/2014/main" id="{BCAB25AB-0954-B126-2598-91D1E78ACC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3B484E-60A2-6397-BA66-14463B03B42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6" name="TextBox 5">
            <a:extLst>
              <a:ext uri="{FF2B5EF4-FFF2-40B4-BE49-F238E27FC236}">
                <a16:creationId xmlns:a16="http://schemas.microsoft.com/office/drawing/2014/main" id="{97BEA6A9-BB78-9A4F-836E-A7EAFBE703D3}"/>
              </a:ext>
            </a:extLst>
          </p:cNvPr>
          <p:cNvSpPr txBox="1"/>
          <p:nvPr/>
        </p:nvSpPr>
        <p:spPr>
          <a:xfrm>
            <a:off x="789954" y="5274531"/>
            <a:ext cx="3430352" cy="876074"/>
          </a:xfrm>
          <a:prstGeom prst="rect">
            <a:avLst/>
          </a:prstGeom>
          <a:noFill/>
        </p:spPr>
        <p:txBody>
          <a:bodyPr wrap="square">
            <a:spAutoFit/>
          </a:bodyPr>
          <a:lstStyle/>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No small questions</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Someone else is thinking it</a:t>
            </a:r>
          </a:p>
          <a:p>
            <a:pPr marL="342900" marR="0" lvl="0" indent="-342900">
              <a:lnSpc>
                <a:spcPct val="107000"/>
              </a:lnSpc>
              <a:spcAft>
                <a:spcPts val="800"/>
              </a:spcAft>
              <a:buSzPts val="1000"/>
              <a:buFont typeface="Symbol" panose="05050102010706020507" pitchFamily="18" charset="2"/>
              <a:buChar char=""/>
              <a:tabLst>
                <a:tab pos="457200" algn="l"/>
              </a:tabLst>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You're in charge</a:t>
            </a:r>
          </a:p>
        </p:txBody>
      </p:sp>
    </p:spTree>
    <p:extLst>
      <p:ext uri="{BB962C8B-B14F-4D97-AF65-F5344CB8AC3E}">
        <p14:creationId xmlns:p14="http://schemas.microsoft.com/office/powerpoint/2010/main" val="2955871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should serve you — not intimidate you. The computer may smell your fear sometimes… but it can’t survive you pulling the plug.</a:t>
            </a:r>
          </a:p>
          <a:p>
            <a:endParaRPr lang="en-US" dirty="0"/>
          </a:p>
          <a:p>
            <a:r>
              <a:rPr lang="en-US" dirty="0"/>
              <a:t> Thank you for coming, and give your laptop a Spa Day.</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BD82A-5E32-347B-55F2-AA47B4164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32E33-C9BE-4509-78FC-AE5AC31FF2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4878B-A41C-E696-7393-69A058407E91}"/>
              </a:ext>
            </a:extLst>
          </p:cNvPr>
          <p:cNvSpPr>
            <a:spLocks noGrp="1"/>
          </p:cNvSpPr>
          <p:nvPr>
            <p:ph type="body" idx="1"/>
          </p:nvPr>
        </p:nvSpPr>
        <p:spPr/>
        <p:txBody>
          <a:bodyPr/>
          <a:lstStyle/>
          <a:p>
            <a:r>
              <a:rPr lang="en-US" dirty="0"/>
              <a:t>Suggested Questions </a:t>
            </a:r>
            <a:r>
              <a:rPr lang="en-US"/>
              <a:t>for Consideration</a:t>
            </a:r>
            <a:endParaRPr lang="en-US" dirty="0"/>
          </a:p>
        </p:txBody>
      </p:sp>
      <p:sp>
        <p:nvSpPr>
          <p:cNvPr id="4" name="Slide Number Placeholder 3">
            <a:extLst>
              <a:ext uri="{FF2B5EF4-FFF2-40B4-BE49-F238E27FC236}">
                <a16:creationId xmlns:a16="http://schemas.microsoft.com/office/drawing/2014/main" id="{D532B42C-DCF1-F0F7-F4B2-6CCF4D31053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3580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5FEEE-4BA6-95D6-8F7F-2CAD3FA05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2DC7E-71B1-8F7A-FC9E-B24998205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32F15-1102-098A-B0A1-5B316C3D2812}"/>
              </a:ext>
            </a:extLst>
          </p:cNvPr>
          <p:cNvSpPr>
            <a:spLocks noGrp="1"/>
          </p:cNvSpPr>
          <p:nvPr>
            <p:ph type="body" idx="1"/>
          </p:nvPr>
        </p:nvSpPr>
        <p:spPr>
          <a:xfrm>
            <a:off x="685800" y="4400550"/>
            <a:ext cx="5486400" cy="4142868"/>
          </a:xfrm>
        </p:spPr>
        <p:txBody>
          <a:bodyPr/>
          <a:lstStyle/>
          <a:p>
            <a:pPr marL="0" marR="0">
              <a:lnSpc>
                <a:spcPct val="107000"/>
              </a:lnSpc>
              <a:spcAft>
                <a:spcPts val="800"/>
              </a:spcAft>
              <a:buNone/>
            </a:pPr>
            <a:r>
              <a:rPr lang="en-US" sz="1200" kern="100" dirty="0">
                <a:effectLst/>
                <a:latin typeface="Arial" panose="020B0604020202020204" pitchFamily="34" charset="0"/>
                <a:ea typeface="Aptos" panose="020B0004020202020204" pitchFamily="34" charset="0"/>
                <a:cs typeface="Times New Roman" panose="02020603050405020304" pitchFamily="18" charset="0"/>
              </a:rPr>
              <a:t>“</a:t>
            </a:r>
            <a:r>
              <a:rPr lang="en-US" sz="1100" kern="100" dirty="0">
                <a:effectLst/>
                <a:latin typeface="Arial" panose="020B0604020202020204" pitchFamily="34" charset="0"/>
                <a:ea typeface="Aptos" panose="020B0004020202020204" pitchFamily="34" charset="0"/>
                <a:cs typeface="Times New Roman" panose="02020603050405020304" pitchFamily="18" charset="0"/>
              </a:rPr>
              <a:t>Before we go any further, I want to slow down for a second — because this slide is essential.</a:t>
            </a:r>
          </a:p>
          <a:p>
            <a:pPr marL="0" marR="0">
              <a:lnSpc>
                <a:spcPct val="107000"/>
              </a:lnSpc>
              <a:spcAft>
                <a:spcPts val="800"/>
              </a:spcAft>
              <a:buNone/>
            </a:pPr>
            <a:br>
              <a:rPr lang="en-US" sz="1100" kern="100" dirty="0">
                <a:effectLst/>
                <a:latin typeface="Arial" panose="020B0604020202020204" pitchFamily="34" charset="0"/>
                <a:ea typeface="Aptos" panose="020B0004020202020204" pitchFamily="34" charset="0"/>
                <a:cs typeface="Times New Roman" panose="02020603050405020304" pitchFamily="18" charset="0"/>
              </a:rPr>
            </a:br>
            <a:r>
              <a:rPr lang="en-US" sz="1100" kern="100" dirty="0">
                <a:effectLst/>
                <a:latin typeface="Arial" panose="020B0604020202020204" pitchFamily="34" charset="0"/>
                <a:ea typeface="Aptos" panose="020B0004020202020204" pitchFamily="34" charset="0"/>
                <a:cs typeface="Times New Roman" panose="02020603050405020304" pitchFamily="18" charset="0"/>
              </a:rPr>
              <a:t>“Today is about simple, safe habits you can do yourself — the kind of things that keep your computer running well without taking risks.”</a:t>
            </a:r>
          </a:p>
          <a:p>
            <a:pPr marL="0" marR="0">
              <a:lnSpc>
                <a:spcPct val="107000"/>
              </a:lnSpc>
              <a:spcAft>
                <a:spcPts val="800"/>
              </a:spcAft>
              <a:buNone/>
            </a:pPr>
            <a:br>
              <a:rPr lang="en-US" sz="1100" kern="100" dirty="0">
                <a:effectLst/>
                <a:latin typeface="Arial" panose="020B0604020202020204" pitchFamily="34" charset="0"/>
                <a:ea typeface="Aptos" panose="020B0004020202020204" pitchFamily="34" charset="0"/>
                <a:cs typeface="Times New Roman" panose="02020603050405020304" pitchFamily="18" charset="0"/>
              </a:rPr>
            </a:br>
            <a:r>
              <a:rPr lang="en-US" sz="1100" kern="100" dirty="0">
                <a:effectLst/>
                <a:latin typeface="Arial" panose="020B0604020202020204" pitchFamily="34" charset="0"/>
                <a:ea typeface="Aptos" panose="020B0004020202020204" pitchFamily="34" charset="0"/>
                <a:cs typeface="Times New Roman" panose="02020603050405020304" pitchFamily="18" charset="0"/>
              </a:rPr>
              <a:t>“We’re not fixing anything. We’re not opening the computer. And we’re definitely not doing anything that could break it.”</a:t>
            </a:r>
          </a:p>
          <a:p>
            <a:pPr marL="0" marR="0">
              <a:lnSpc>
                <a:spcPct val="107000"/>
              </a:lnSpc>
              <a:spcAft>
                <a:spcPts val="800"/>
              </a:spcAft>
              <a:buNone/>
            </a:pPr>
            <a:br>
              <a:rPr lang="en-US" sz="1100" kern="100" dirty="0">
                <a:effectLst/>
                <a:latin typeface="Arial" panose="020B0604020202020204" pitchFamily="34" charset="0"/>
                <a:ea typeface="Aptos" panose="020B0004020202020204" pitchFamily="34" charset="0"/>
                <a:cs typeface="Times New Roman" panose="02020603050405020304" pitchFamily="18" charset="0"/>
              </a:rPr>
            </a:br>
            <a:r>
              <a:rPr lang="en-US" sz="1100" kern="100" dirty="0">
                <a:effectLst/>
                <a:latin typeface="Arial" panose="020B0604020202020204" pitchFamily="34" charset="0"/>
                <a:ea typeface="Aptos" panose="020B0004020202020204" pitchFamily="34" charset="0"/>
                <a:cs typeface="Times New Roman" panose="02020603050405020304" pitchFamily="18" charset="0"/>
              </a:rPr>
              <a:t>“This is also not a sales pitch. No one is leaving here being told they need to buy a new computer or new software.”</a:t>
            </a:r>
            <a:br>
              <a:rPr lang="en-US" sz="1100" kern="100" dirty="0">
                <a:effectLst/>
                <a:latin typeface="Arial" panose="020B0604020202020204" pitchFamily="34" charset="0"/>
                <a:ea typeface="Aptos" panose="020B0004020202020204" pitchFamily="34" charset="0"/>
                <a:cs typeface="Times New Roman" panose="02020603050405020304" pitchFamily="18" charset="0"/>
              </a:rPr>
            </a:br>
            <a:r>
              <a:rPr lang="en-US" sz="1100" kern="100" dirty="0">
                <a:effectLst/>
                <a:latin typeface="Arial" panose="020B0604020202020204" pitchFamily="34" charset="0"/>
                <a:ea typeface="Aptos" panose="020B0004020202020204" pitchFamily="34" charset="0"/>
                <a:cs typeface="Times New Roman" panose="02020603050405020304" pitchFamily="18" charset="0"/>
              </a:rPr>
              <a:t>“If your computer has ever acted up, that doesn’t mean you did anything wrong. Computers are like cars — they need routine care.”</a:t>
            </a:r>
            <a:br>
              <a:rPr lang="en-US" sz="1100" kern="100" dirty="0">
                <a:effectLst/>
                <a:latin typeface="Arial" panose="020B0604020202020204" pitchFamily="34" charset="0"/>
                <a:ea typeface="Aptos" panose="020B0004020202020204" pitchFamily="34" charset="0"/>
                <a:cs typeface="Times New Roman" panose="02020603050405020304" pitchFamily="18" charset="0"/>
              </a:rPr>
            </a:br>
            <a:r>
              <a:rPr lang="en-US" sz="1100" kern="100" dirty="0">
                <a:effectLst/>
                <a:latin typeface="Arial" panose="020B0604020202020204" pitchFamily="34" charset="0"/>
                <a:ea typeface="Aptos" panose="020B0004020202020204" pitchFamily="34" charset="0"/>
                <a:cs typeface="Times New Roman" panose="02020603050405020304" pitchFamily="18" charset="0"/>
              </a:rPr>
              <a:t>“Think of today as giving your computer a spa day, not an emergency room visit.”</a:t>
            </a:r>
          </a:p>
          <a:p>
            <a:pPr marL="0" marR="0">
              <a:lnSpc>
                <a:spcPct val="107000"/>
              </a:lnSpc>
              <a:spcAft>
                <a:spcPts val="800"/>
              </a:spcAft>
              <a:buNone/>
            </a:pPr>
            <a:br>
              <a:rPr lang="en-US" sz="1100" kern="100" dirty="0">
                <a:effectLst/>
                <a:latin typeface="Arial" panose="020B0604020202020204" pitchFamily="34" charset="0"/>
                <a:ea typeface="Aptos" panose="020B0004020202020204" pitchFamily="34" charset="0"/>
                <a:cs typeface="Times New Roman" panose="02020603050405020304" pitchFamily="18" charset="0"/>
              </a:rPr>
            </a:br>
            <a:r>
              <a:rPr lang="en-US" sz="1100" kern="100" dirty="0">
                <a:effectLst/>
                <a:latin typeface="Arial" panose="020B0604020202020204" pitchFamily="34" charset="0"/>
                <a:ea typeface="Aptos" panose="020B0004020202020204" pitchFamily="34" charset="0"/>
                <a:cs typeface="Times New Roman" panose="02020603050405020304" pitchFamily="18" charset="0"/>
              </a:rPr>
              <a:t>“If at any point something sounds unfamiliar, that’s okay. You don’t have to remember everything — I’ll highlight the few things that really matter.”</a:t>
            </a:r>
            <a:br>
              <a:rPr lang="en-US" sz="1100" kern="100" dirty="0">
                <a:effectLst/>
                <a:latin typeface="Arial" panose="020B0604020202020204" pitchFamily="34" charset="0"/>
                <a:ea typeface="Aptos" panose="020B0004020202020204" pitchFamily="34" charset="0"/>
                <a:cs typeface="Times New Roman" panose="02020603050405020304" pitchFamily="18" charset="0"/>
              </a:rPr>
            </a:br>
            <a:r>
              <a:rPr lang="en-US" sz="1100" kern="100" dirty="0">
                <a:effectLst/>
                <a:latin typeface="Arial" panose="020B0604020202020204" pitchFamily="34" charset="0"/>
                <a:ea typeface="Aptos" panose="020B0004020202020204" pitchFamily="34" charset="0"/>
                <a:cs typeface="Times New Roman" panose="02020603050405020304" pitchFamily="18" charset="0"/>
              </a:rPr>
              <a:t>“And if a question pops into your head</a:t>
            </a:r>
            <a:r>
              <a:rPr lang="en-US" sz="1200" kern="100" dirty="0">
                <a:effectLst/>
                <a:latin typeface="Arial" panose="020B0604020202020204" pitchFamily="34" charset="0"/>
                <a:ea typeface="Aptos" panose="020B0004020202020204" pitchFamily="34" charset="0"/>
                <a:cs typeface="Times New Roman" panose="02020603050405020304" pitchFamily="18" charset="0"/>
              </a:rPr>
              <a:t> later, that’s normal. There are no bad questions here.”</a:t>
            </a:r>
          </a:p>
          <a:p>
            <a:endParaRPr lang="en-US" dirty="0"/>
          </a:p>
        </p:txBody>
      </p:sp>
      <p:sp>
        <p:nvSpPr>
          <p:cNvPr id="4" name="Slide Number Placeholder 3">
            <a:extLst>
              <a:ext uri="{FF2B5EF4-FFF2-40B4-BE49-F238E27FC236}">
                <a16:creationId xmlns:a16="http://schemas.microsoft.com/office/drawing/2014/main" id="{F0BE53BC-DFD0-2787-B1A4-BC13C082955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5951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the oldest joke in tech support — and it’s a joke because it works. If you remember only one thing today, let it be this: restarting fixes about half of all strange computer problems. It clears out the cobwebs and lets the computer start fresh.</a:t>
            </a:r>
          </a:p>
          <a:p>
            <a:endParaRPr lang="en-US" dirty="0"/>
          </a:p>
          <a:p>
            <a:pPr lvl="0"/>
            <a:r>
              <a:rPr lang="en-US" dirty="0"/>
              <a:t>Restart fixes </a:t>
            </a:r>
            <a:r>
              <a:rPr lang="en-US" i="1" dirty="0"/>
              <a:t>a lot</a:t>
            </a:r>
            <a:endParaRPr lang="en-US" dirty="0"/>
          </a:p>
          <a:p>
            <a:pPr lvl="0"/>
            <a:r>
              <a:rPr lang="en-US" dirty="0"/>
              <a:t>Sounds silly</a:t>
            </a:r>
          </a:p>
          <a:p>
            <a:pPr lvl="0"/>
            <a:r>
              <a:rPr lang="en-US" dirty="0"/>
              <a:t>Works often</a:t>
            </a:r>
          </a:p>
          <a:p>
            <a:pPr lvl="0"/>
            <a:r>
              <a:rPr lang="en-US" dirty="0"/>
              <a:t>Clears memory</a:t>
            </a:r>
          </a:p>
          <a:p>
            <a:pPr lvl="0"/>
            <a:r>
              <a:rPr lang="en-US" dirty="0"/>
              <a:t>Resets stuck programs</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us just close the laptop lid. That’s Sleep mode. The computer is still half-awake, still holding onto problems. A Restart is a deep, dreamless sleep. The Red Glen Rule: restart your computer at least once a week.</a:t>
            </a:r>
          </a:p>
          <a:p>
            <a:endParaRPr lang="en-US" dirty="0"/>
          </a:p>
          <a:p>
            <a:pPr lvl="0"/>
            <a:r>
              <a:rPr lang="en-US" dirty="0"/>
              <a:t>Sleep = nap</a:t>
            </a:r>
          </a:p>
          <a:p>
            <a:pPr lvl="0"/>
            <a:r>
              <a:rPr lang="en-US" dirty="0"/>
              <a:t>Problems linger</a:t>
            </a:r>
          </a:p>
          <a:p>
            <a:pPr lvl="0"/>
            <a:r>
              <a:rPr lang="en-US" dirty="0"/>
              <a:t>Restart = deep sleep</a:t>
            </a:r>
          </a:p>
          <a:p>
            <a:pPr lvl="0"/>
            <a:r>
              <a:rPr lang="en-US" dirty="0"/>
              <a:t>Fresh start</a:t>
            </a:r>
          </a:p>
          <a:p>
            <a:pPr lvl="0"/>
            <a:r>
              <a:rPr lang="en-US" dirty="0"/>
              <a:t>Restart first, always</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FB3E9-6A6D-B7AC-7B43-C1D59B258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9202B-32AD-E4CF-70C5-B44D5983C1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040CE-4E32-FF44-D8AF-92B300DA066D}"/>
              </a:ext>
            </a:extLst>
          </p:cNvPr>
          <p:cNvSpPr>
            <a:spLocks noGrp="1"/>
          </p:cNvSpPr>
          <p:nvPr>
            <p:ph type="body" idx="1"/>
          </p:nvPr>
        </p:nvSpPr>
        <p:spPr/>
        <p:txBody>
          <a:bodyPr/>
          <a:lstStyle/>
          <a:p>
            <a:r>
              <a:rPr lang="en-US" dirty="0"/>
              <a:t>Hitchhikers are programs that start up without asking. You turn on your computer to check email, and suddenly Spotify, printer tools, and half the internet jump in the car. They steal speed before you’ve even begun.</a:t>
            </a:r>
          </a:p>
          <a:p>
            <a:endParaRPr lang="en-US" dirty="0"/>
          </a:p>
          <a:p>
            <a:r>
              <a:rPr lang="en-US" b="1" dirty="0"/>
              <a:t>Gentle Warning</a:t>
            </a:r>
            <a:endParaRPr lang="en-US" dirty="0"/>
          </a:p>
          <a:p>
            <a:pPr lvl="0"/>
            <a:r>
              <a:rPr lang="en-US" dirty="0"/>
              <a:t>Some fixes need guidance</a:t>
            </a:r>
          </a:p>
          <a:p>
            <a:pPr lvl="0"/>
            <a:r>
              <a:rPr lang="en-US" dirty="0"/>
              <a:t>Startup programs</a:t>
            </a:r>
          </a:p>
          <a:p>
            <a:pPr lvl="0"/>
            <a:r>
              <a:rPr lang="en-US" dirty="0"/>
              <a:t>Cache clears</a:t>
            </a:r>
          </a:p>
          <a:p>
            <a:pPr lvl="0"/>
            <a:r>
              <a:rPr lang="en-US" dirty="0"/>
              <a:t>Uninstalls</a:t>
            </a:r>
          </a:p>
          <a:p>
            <a:pPr lvl="0"/>
            <a:r>
              <a:rPr lang="en-US" dirty="0"/>
              <a:t>Tech Tuesday = smart move</a:t>
            </a:r>
          </a:p>
          <a:p>
            <a:br>
              <a:rPr lang="en-US" dirty="0"/>
            </a:br>
            <a:endParaRPr lang="en-US" dirty="0"/>
          </a:p>
          <a:p>
            <a:endParaRPr lang="en-US" dirty="0"/>
          </a:p>
        </p:txBody>
      </p:sp>
      <p:sp>
        <p:nvSpPr>
          <p:cNvPr id="4" name="Slide Number Placeholder 3">
            <a:extLst>
              <a:ext uri="{FF2B5EF4-FFF2-40B4-BE49-F238E27FC236}">
                <a16:creationId xmlns:a16="http://schemas.microsoft.com/office/drawing/2014/main" id="{B1998DEE-22C0-B3EC-B29E-2868F53F3CC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985879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We’re all guilty of this. Each open tab uses memory. Think of each one as a grandkid in the kitchen. One or two is lovely. Fifty? Flour on the ceiling and no one can find the spatulas. If you’re not using it right now — close it.</a:t>
            </a:r>
          </a:p>
          <a:p>
            <a:endParaRPr lang="en-US" dirty="0"/>
          </a:p>
          <a:p>
            <a:endParaRPr lang="en-US" dirty="0"/>
          </a:p>
          <a:p>
            <a:pPr lvl="0"/>
            <a:r>
              <a:rPr lang="en-US" dirty="0"/>
              <a:t>Tabs use memory</a:t>
            </a:r>
          </a:p>
          <a:p>
            <a:pPr lvl="0"/>
            <a:r>
              <a:rPr lang="en-US" dirty="0"/>
              <a:t>Few = fine</a:t>
            </a:r>
          </a:p>
          <a:p>
            <a:pPr lvl="0"/>
            <a:r>
              <a:rPr lang="en-US" dirty="0"/>
              <a:t>Many = chaos</a:t>
            </a:r>
          </a:p>
          <a:p>
            <a:pPr lvl="0"/>
            <a:r>
              <a:rPr lang="en-US" dirty="0"/>
              <a:t>Grocery analogy</a:t>
            </a:r>
          </a:p>
          <a:p>
            <a:pPr lvl="0"/>
            <a:r>
              <a:rPr lang="en-US" dirty="0"/>
              <a:t>Close what you’re not using</a:t>
            </a:r>
          </a:p>
          <a:p>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near the clock on your screen. Every tiny icon is a program currently running and taking a paycheck from your computer’s power. If you don’t recognize it, it probably doesn’t need to be running.</a:t>
            </a:r>
            <a:br>
              <a:rPr lang="en-US" dirty="0"/>
            </a:br>
            <a:br>
              <a:rPr lang="en-US" dirty="0"/>
            </a:br>
            <a:r>
              <a:rPr lang="en-US" dirty="0"/>
              <a:t>Jot down what doesn’t look right, and review with a technician</a:t>
            </a:r>
          </a:p>
          <a:p>
            <a:endParaRPr lang="en-US" dirty="0"/>
          </a:p>
          <a:p>
            <a:pPr lvl="0"/>
            <a:r>
              <a:rPr lang="en-US" dirty="0"/>
              <a:t>Area by the clock</a:t>
            </a:r>
          </a:p>
          <a:p>
            <a:pPr lvl="0"/>
            <a:r>
              <a:rPr lang="en-US" dirty="0"/>
              <a:t>Background programs</a:t>
            </a:r>
          </a:p>
          <a:p>
            <a:pPr lvl="0"/>
            <a:r>
              <a:rPr lang="en-US" dirty="0"/>
              <a:t>Too many = slow leaks</a:t>
            </a:r>
          </a:p>
          <a:p>
            <a:pPr lvl="0"/>
            <a:r>
              <a:rPr lang="en-US" dirty="0"/>
              <a:t>Not fixing today</a:t>
            </a:r>
          </a:p>
          <a:p>
            <a:pPr lvl="0"/>
            <a:r>
              <a:rPr lang="en-US" dirty="0"/>
              <a:t>Just notice</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C549471-FCC5-1152-63C0-FC6EED0DB35E}"/>
              </a:ext>
            </a:extLst>
          </p:cNvPr>
          <p:cNvSpPr/>
          <p:nvPr userDrawn="1"/>
        </p:nvSpPr>
        <p:spPr>
          <a:xfrm>
            <a:off x="9623669" y="4572000"/>
            <a:ext cx="2286000" cy="2286000"/>
          </a:xfrm>
          <a:prstGeom prst="ellipse">
            <a:avLst/>
          </a:prstGeom>
          <a:solidFill>
            <a:srgbClr val="EBF0FF"/>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a:extLst>
              <a:ext uri="{FF2B5EF4-FFF2-40B4-BE49-F238E27FC236}">
                <a16:creationId xmlns:a16="http://schemas.microsoft.com/office/drawing/2014/main" id="{45281E2D-DD31-4F93-B2EF-35F2B4BB9259}"/>
              </a:ext>
            </a:extLst>
          </p:cNvPr>
          <p:cNvSpPr/>
          <p:nvPr userDrawn="1"/>
        </p:nvSpPr>
        <p:spPr>
          <a:xfrm>
            <a:off x="0" y="-109415"/>
            <a:ext cx="12192000" cy="1359877"/>
          </a:xfrm>
          <a:prstGeom prst="rect">
            <a:avLst/>
          </a:prstGeom>
          <a:gradFill flip="none" rotWithShape="1">
            <a:gsLst>
              <a:gs pos="0">
                <a:srgbClr val="151B99"/>
              </a:gs>
              <a:gs pos="100000">
                <a:srgbClr val="7896FF"/>
              </a:gs>
            </a:gsLst>
            <a:lin ang="5400000" scaled="1"/>
            <a:tileRect/>
          </a:gra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a:extLst>
              <a:ext uri="{FF2B5EF4-FFF2-40B4-BE49-F238E27FC236}">
                <a16:creationId xmlns:a16="http://schemas.microsoft.com/office/drawing/2014/main" id="{FBA5268A-F150-C615-6C56-7278A76F8134}"/>
              </a:ext>
            </a:extLst>
          </p:cNvPr>
          <p:cNvSpPr txBox="1"/>
          <p:nvPr userDrawn="1"/>
        </p:nvSpPr>
        <p:spPr>
          <a:xfrm>
            <a:off x="1016000" y="508000"/>
            <a:ext cx="10160000" cy="461665"/>
          </a:xfrm>
          <a:prstGeom prst="rect">
            <a:avLst/>
          </a:prstGeom>
          <a:noFill/>
        </p:spPr>
        <p:txBody>
          <a:bodyPr vert="horz" rtlCol="0">
            <a:spAutoFit/>
          </a:bodyPr>
          <a:lstStyle/>
          <a:p>
            <a:r>
              <a:rPr lang="en-US" sz="2400" dirty="0">
                <a:solidFill>
                  <a:srgbClr val="FFFFFF"/>
                </a:solidFill>
                <a:latin typeface="Arial" panose="020B0604020202020204" pitchFamily="34" charset="0"/>
                <a:cs typeface="Arial" panose="020B0604020202020204" pitchFamily="34" charset="0"/>
              </a:rPr>
              <a:t>Red Glen Electronics • Simplifying Technology, One Device at a Time</a:t>
            </a:r>
          </a:p>
        </p:txBody>
      </p:sp>
      <p:cxnSp>
        <p:nvCxnSpPr>
          <p:cNvPr id="8" name="Straight Connector 7">
            <a:extLst>
              <a:ext uri="{FF2B5EF4-FFF2-40B4-BE49-F238E27FC236}">
                <a16:creationId xmlns:a16="http://schemas.microsoft.com/office/drawing/2014/main" id="{EBEC448C-D320-4B4C-94BC-20B366DAFC18}"/>
              </a:ext>
            </a:extLst>
          </p:cNvPr>
          <p:cNvCxnSpPr/>
          <p:nvPr userDrawn="1"/>
        </p:nvCxnSpPr>
        <p:spPr>
          <a:xfrm>
            <a:off x="1016000" y="1250462"/>
            <a:ext cx="10160000" cy="0"/>
          </a:xfrm>
          <a:prstGeom prst="line">
            <a:avLst/>
          </a:prstGeom>
          <a:ln w="15875">
            <a:solidFill>
              <a:srgbClr val="151B99"/>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23A84C9-E851-0029-4D3A-D15352DD44AB}"/>
              </a:ext>
            </a:extLst>
          </p:cNvPr>
          <p:cNvSpPr txBox="1"/>
          <p:nvPr userDrawn="1"/>
        </p:nvSpPr>
        <p:spPr>
          <a:xfrm>
            <a:off x="968967" y="6349998"/>
            <a:ext cx="10160000" cy="384721"/>
          </a:xfrm>
          <a:prstGeom prst="rect">
            <a:avLst/>
          </a:prstGeom>
          <a:noFill/>
        </p:spPr>
        <p:txBody>
          <a:bodyPr vert="horz" rtlCol="0">
            <a:spAutoFit/>
          </a:bodyPr>
          <a:lstStyle/>
          <a:p>
            <a:r>
              <a:rPr lang="en-US" sz="1900" dirty="0">
                <a:solidFill>
                  <a:srgbClr val="5F5F5F"/>
                </a:solidFill>
                <a:latin typeface="Arial" panose="020B0604020202020204" pitchFamily="34" charset="0"/>
              </a:rPr>
              <a:t>📞 860-776-3306    ✉️ RGE4Help@gmail.com    🌐 www.redglenelectronics.com</a:t>
            </a:r>
          </a:p>
        </p:txBody>
      </p:sp>
      <p:pic>
        <p:nvPicPr>
          <p:cNvPr id="3" name="Picture 2" descr="A group of electronic devices&#10;&#10;AI-generated content may be incorrect.">
            <a:extLst>
              <a:ext uri="{FF2B5EF4-FFF2-40B4-BE49-F238E27FC236}">
                <a16:creationId xmlns:a16="http://schemas.microsoft.com/office/drawing/2014/main" id="{217217B4-E5CA-39F1-0A5F-7FB79026B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50400" y="5195735"/>
            <a:ext cx="2597455" cy="1455763"/>
          </a:xfrm>
          <a:prstGeom prst="rect">
            <a:avLst/>
          </a:prstGeom>
        </p:spPr>
      </p:pic>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1934" y="0"/>
            <a:ext cx="1185708" cy="1185708"/>
          </a:xfrm>
          <a:prstGeom prst="rect">
            <a:avLst/>
          </a:prstGeom>
        </p:spPr>
      </p:pic>
    </p:spTree>
    <p:extLst>
      <p:ext uri="{BB962C8B-B14F-4D97-AF65-F5344CB8AC3E}">
        <p14:creationId xmlns:p14="http://schemas.microsoft.com/office/powerpoint/2010/main" val="2438146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1/5/2026</a:t>
            </a:fld>
            <a:endParaRPr lang="en-US" dirty="0"/>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409608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1/5/2026</a:t>
            </a:fld>
            <a:endParaRPr lang="en-US" dirty="0"/>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1523342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838200" y="365125"/>
            <a:ext cx="7734300" cy="5811838"/>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1/5/2026</a:t>
            </a:fld>
            <a:endParaRPr lang="en-US" dirty="0"/>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15911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p>
            <a:fld id="{A721FEAC-3942-4E79-B049-3CEF7FADF8E2}" type="datetimeFigureOut">
              <a:rPr lang="en-US" smtClean="0"/>
              <a:t>1/5/2026</a:t>
            </a:fld>
            <a:endParaRPr lang="en-US"/>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256267242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p>
            <a:fld id="{A721FEAC-3942-4E79-B049-3CEF7FADF8E2}" type="datetimeFigureOut">
              <a:rPr lang="en-US" smtClean="0"/>
              <a:t>1/5/2026</a:t>
            </a:fld>
            <a:endParaRPr lang="en-US"/>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0321034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182" indent="0">
              <a:buNone/>
              <a:defRPr sz="2000">
                <a:solidFill>
                  <a:schemeClr val="tx1">
                    <a:tint val="82000"/>
                  </a:schemeClr>
                </a:solidFill>
              </a:defRPr>
            </a:lvl2pPr>
            <a:lvl3pPr marL="914363" indent="0">
              <a:buNone/>
              <a:defRPr sz="1800">
                <a:solidFill>
                  <a:schemeClr val="tx1">
                    <a:tint val="82000"/>
                  </a:schemeClr>
                </a:solidFill>
              </a:defRPr>
            </a:lvl3pPr>
            <a:lvl4pPr marL="1371545" indent="0">
              <a:buNone/>
              <a:defRPr sz="1600">
                <a:solidFill>
                  <a:schemeClr val="tx1">
                    <a:tint val="82000"/>
                  </a:schemeClr>
                </a:solidFill>
              </a:defRPr>
            </a:lvl4pPr>
            <a:lvl5pPr marL="1828727" indent="0">
              <a:buNone/>
              <a:defRPr sz="1600">
                <a:solidFill>
                  <a:schemeClr val="tx1">
                    <a:tint val="82000"/>
                  </a:schemeClr>
                </a:solidFill>
              </a:defRPr>
            </a:lvl5pPr>
            <a:lvl6pPr marL="2285909" indent="0">
              <a:buNone/>
              <a:defRPr sz="1600">
                <a:solidFill>
                  <a:schemeClr val="tx1">
                    <a:tint val="82000"/>
                  </a:schemeClr>
                </a:solidFill>
              </a:defRPr>
            </a:lvl6pPr>
            <a:lvl7pPr marL="2743090" indent="0">
              <a:buNone/>
              <a:defRPr sz="1600">
                <a:solidFill>
                  <a:schemeClr val="tx1">
                    <a:tint val="82000"/>
                  </a:schemeClr>
                </a:solidFill>
              </a:defRPr>
            </a:lvl7pPr>
            <a:lvl8pPr marL="3200272" indent="0">
              <a:buNone/>
              <a:defRPr sz="1600">
                <a:solidFill>
                  <a:schemeClr val="tx1">
                    <a:tint val="82000"/>
                  </a:schemeClr>
                </a:solidFill>
              </a:defRPr>
            </a:lvl8pPr>
            <a:lvl9pPr marL="3657454"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p>
            <a:fld id="{A721FEAC-3942-4E79-B049-3CEF7FADF8E2}" type="datetimeFigureOut">
              <a:rPr lang="en-US" smtClean="0"/>
              <a:t>1/5/2026</a:t>
            </a:fld>
            <a:endParaRPr lang="en-US"/>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43941428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p>
            <a:fld id="{A721FEAC-3942-4E79-B049-3CEF7FADF8E2}" type="datetimeFigureOut">
              <a:rPr lang="en-US" smtClean="0"/>
              <a:t>1/5/2026</a:t>
            </a:fld>
            <a:endParaRPr lang="en-US"/>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11624350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p>
            <a:fld id="{A721FEAC-3942-4E79-B049-3CEF7FADF8E2}" type="datetimeFigureOut">
              <a:rPr lang="en-US" smtClean="0"/>
              <a:t>1/5/2026</a:t>
            </a:fld>
            <a:endParaRPr lang="en-US"/>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72118181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p>
            <a:fld id="{A721FEAC-3942-4E79-B049-3CEF7FADF8E2}" type="datetimeFigureOut">
              <a:rPr lang="en-US" smtClean="0"/>
              <a:t>1/5/2026</a:t>
            </a:fld>
            <a:endParaRPr lang="en-US"/>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22479075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losing Slid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C549471-FCC5-1152-63C0-FC6EED0DB35E}"/>
              </a:ext>
            </a:extLst>
          </p:cNvPr>
          <p:cNvSpPr/>
          <p:nvPr/>
        </p:nvSpPr>
        <p:spPr>
          <a:xfrm>
            <a:off x="9571566" y="4572000"/>
            <a:ext cx="2286000" cy="2286000"/>
          </a:xfrm>
          <a:prstGeom prst="ellipse">
            <a:avLst/>
          </a:prstGeom>
          <a:solidFill>
            <a:srgbClr val="EBF0FF"/>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45281E2D-DD31-4F93-B2EF-35F2B4BB9259}"/>
              </a:ext>
            </a:extLst>
          </p:cNvPr>
          <p:cNvSpPr/>
          <p:nvPr/>
        </p:nvSpPr>
        <p:spPr>
          <a:xfrm>
            <a:off x="0" y="-109414"/>
            <a:ext cx="12192000" cy="1359877"/>
          </a:xfrm>
          <a:prstGeom prst="rect">
            <a:avLst/>
          </a:prstGeom>
          <a:gradFill flip="none" rotWithShape="1">
            <a:gsLst>
              <a:gs pos="0">
                <a:srgbClr val="151B99"/>
              </a:gs>
              <a:gs pos="100000">
                <a:srgbClr val="7896FF"/>
              </a:gs>
            </a:gsLst>
            <a:lin ang="5400000" scaled="1"/>
            <a:tileRect/>
          </a:gra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a:extLst>
              <a:ext uri="{FF2B5EF4-FFF2-40B4-BE49-F238E27FC236}">
                <a16:creationId xmlns:a16="http://schemas.microsoft.com/office/drawing/2014/main" id="{FBA5268A-F150-C615-6C56-7278A76F8134}"/>
              </a:ext>
            </a:extLst>
          </p:cNvPr>
          <p:cNvSpPr txBox="1"/>
          <p:nvPr/>
        </p:nvSpPr>
        <p:spPr>
          <a:xfrm>
            <a:off x="1016000" y="508001"/>
            <a:ext cx="10160000" cy="461665"/>
          </a:xfrm>
          <a:prstGeom prst="rect">
            <a:avLst/>
          </a:prstGeom>
          <a:noFill/>
        </p:spPr>
        <p:txBody>
          <a:bodyPr vert="horz" rtlCol="0">
            <a:spAutoFit/>
          </a:bodyPr>
          <a:lstStyle/>
          <a:p>
            <a:r>
              <a:rPr lang="en-US" sz="2400" dirty="0">
                <a:solidFill>
                  <a:srgbClr val="FFFFFF"/>
                </a:solidFill>
              </a:rPr>
              <a:t>Red Glen Electronics • Simplifying Technology, One Device at a Time</a:t>
            </a:r>
          </a:p>
        </p:txBody>
      </p:sp>
      <p:cxnSp>
        <p:nvCxnSpPr>
          <p:cNvPr id="8" name="Straight Connector 7">
            <a:extLst>
              <a:ext uri="{FF2B5EF4-FFF2-40B4-BE49-F238E27FC236}">
                <a16:creationId xmlns:a16="http://schemas.microsoft.com/office/drawing/2014/main" id="{EBEC448C-D320-4B4C-94BC-20B366DAFC18}"/>
              </a:ext>
            </a:extLst>
          </p:cNvPr>
          <p:cNvCxnSpPr/>
          <p:nvPr/>
        </p:nvCxnSpPr>
        <p:spPr>
          <a:xfrm>
            <a:off x="1016000" y="1250462"/>
            <a:ext cx="10160000" cy="0"/>
          </a:xfrm>
          <a:prstGeom prst="line">
            <a:avLst/>
          </a:prstGeom>
          <a:ln w="15875">
            <a:solidFill>
              <a:srgbClr val="151B99"/>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23A84C9-E851-0029-4D3A-D15352DD44AB}"/>
              </a:ext>
            </a:extLst>
          </p:cNvPr>
          <p:cNvSpPr txBox="1"/>
          <p:nvPr/>
        </p:nvSpPr>
        <p:spPr>
          <a:xfrm>
            <a:off x="968967" y="6349999"/>
            <a:ext cx="10160000" cy="384721"/>
          </a:xfrm>
          <a:prstGeom prst="rect">
            <a:avLst/>
          </a:prstGeom>
          <a:noFill/>
        </p:spPr>
        <p:txBody>
          <a:bodyPr vert="horz" rtlCol="0">
            <a:spAutoFit/>
          </a:bodyPr>
          <a:lstStyle/>
          <a:p>
            <a:r>
              <a:rPr lang="en-US" sz="1900" dirty="0">
                <a:solidFill>
                  <a:srgbClr val="5F5F5F"/>
                </a:solidFill>
              </a:rPr>
              <a:t>📞 860-776-3306    ✉️ RGE4Help@gmail.com    🌐 www.redglenelectronics.com</a:t>
            </a:r>
          </a:p>
        </p:txBody>
      </p:sp>
      <p:pic>
        <p:nvPicPr>
          <p:cNvPr id="3" name="Picture 2" descr="A group of electronic devices&#10;&#10;AI-generated content may be incorrect.">
            <a:extLst>
              <a:ext uri="{FF2B5EF4-FFF2-40B4-BE49-F238E27FC236}">
                <a16:creationId xmlns:a16="http://schemas.microsoft.com/office/drawing/2014/main" id="{217217B4-E5CA-39F1-0A5F-7FB79026B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1566" y="5247836"/>
            <a:ext cx="2484036" cy="1392197"/>
          </a:xfrm>
          <a:prstGeom prst="rect">
            <a:avLst/>
          </a:prstGeom>
        </p:spPr>
      </p:pic>
      <p:pic>
        <p:nvPicPr>
          <p:cNvPr id="5" name="Picture 4" descr="A blue square with white text and icons&#10;&#10;AI-generated content may be incorrect.">
            <a:extLst>
              <a:ext uri="{FF2B5EF4-FFF2-40B4-BE49-F238E27FC236}">
                <a16:creationId xmlns:a16="http://schemas.microsoft.com/office/drawing/2014/main" id="{5721BC14-4C9F-52B1-ECEB-08E4BB17A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2367" y="0"/>
            <a:ext cx="1197103" cy="1197103"/>
          </a:xfrm>
          <a:prstGeom prst="rect">
            <a:avLst/>
          </a:prstGeom>
        </p:spPr>
      </p:pic>
    </p:spTree>
    <p:extLst>
      <p:ext uri="{BB962C8B-B14F-4D97-AF65-F5344CB8AC3E}">
        <p14:creationId xmlns:p14="http://schemas.microsoft.com/office/powerpoint/2010/main" val="47256793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1A2C-BA4E-B58B-6EF6-EA0506FCAE47}"/>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C4F5DBC3-2839-D68F-ECB3-4F4A0DFC9BC0}"/>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6939E97-F1FB-0B9E-EB78-905BD67BBAA2}"/>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1/5/2026</a:t>
            </a:fld>
            <a:endParaRPr lang="en-US" dirty="0"/>
          </a:p>
        </p:txBody>
      </p:sp>
      <p:sp>
        <p:nvSpPr>
          <p:cNvPr id="5" name="Footer Placeholder 4">
            <a:extLst>
              <a:ext uri="{FF2B5EF4-FFF2-40B4-BE49-F238E27FC236}">
                <a16:creationId xmlns:a16="http://schemas.microsoft.com/office/drawing/2014/main" id="{585D59D6-969D-D58F-4E58-C1DE52A990EF}"/>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6DBBA14-7DBA-522D-AF8C-43BDA2AFC45B}"/>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2534698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p>
            <a:fld id="{A721FEAC-3942-4E79-B049-3CEF7FADF8E2}" type="datetimeFigureOut">
              <a:rPr lang="en-US" smtClean="0"/>
              <a:t>1/5/2026</a:t>
            </a:fld>
            <a:endParaRPr lang="en-US"/>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63653590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p>
            <a:fld id="{A721FEAC-3942-4E79-B049-3CEF7FADF8E2}" type="datetimeFigureOut">
              <a:rPr lang="en-US" smtClean="0"/>
              <a:t>1/5/2026</a:t>
            </a:fld>
            <a:endParaRPr lang="en-US"/>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49692166"/>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2F644-44CB-5382-F51F-8FD32FE90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BD4E1C-106E-6AC3-3424-9CEEBF6F6F50}"/>
              </a:ext>
            </a:extLst>
          </p:cNvPr>
          <p:cNvSpPr>
            <a:spLocks noGrp="1"/>
          </p:cNvSpPr>
          <p:nvPr>
            <p:ph type="pic" idx="1"/>
          </p:nvPr>
        </p:nvSpPr>
        <p:spPr>
          <a:xfrm>
            <a:off x="5183188" y="987426"/>
            <a:ext cx="6172200" cy="4873625"/>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A7D4FC0-3087-0BAB-0AF4-96ABC5C471DB}"/>
              </a:ext>
            </a:extLst>
          </p:cNvPr>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C23DE5-BDBA-8B07-49CC-70C159784CCD}"/>
              </a:ext>
            </a:extLst>
          </p:cNvPr>
          <p:cNvSpPr>
            <a:spLocks noGrp="1"/>
          </p:cNvSpPr>
          <p:nvPr>
            <p:ph type="dt" sz="half" idx="10"/>
          </p:nvPr>
        </p:nvSpPr>
        <p:spPr/>
        <p:txBody>
          <a:bodyPr/>
          <a:lstStyle/>
          <a:p>
            <a:fld id="{A721FEAC-3942-4E79-B049-3CEF7FADF8E2}" type="datetimeFigureOut">
              <a:rPr lang="en-US" smtClean="0"/>
              <a:t>1/5/2026</a:t>
            </a:fld>
            <a:endParaRPr lang="en-US"/>
          </a:p>
        </p:txBody>
      </p:sp>
      <p:sp>
        <p:nvSpPr>
          <p:cNvPr id="6" name="Footer Placeholder 5">
            <a:extLst>
              <a:ext uri="{FF2B5EF4-FFF2-40B4-BE49-F238E27FC236}">
                <a16:creationId xmlns:a16="http://schemas.microsoft.com/office/drawing/2014/main" id="{24D2F48F-55EF-264C-4BA3-E6E0B0B989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9FB1C-BE52-47AF-B958-289CD24E11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71269883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5A8-092C-8ED8-F1E5-6B3D7EF2D4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255AF0-6F01-150B-4491-4EB845E85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8AE0-6DE1-F88A-08D5-3AFF130578FC}"/>
              </a:ext>
            </a:extLst>
          </p:cNvPr>
          <p:cNvSpPr>
            <a:spLocks noGrp="1"/>
          </p:cNvSpPr>
          <p:nvPr>
            <p:ph type="dt" sz="half" idx="10"/>
          </p:nvPr>
        </p:nvSpPr>
        <p:spPr/>
        <p:txBody>
          <a:bodyPr/>
          <a:lstStyle/>
          <a:p>
            <a:fld id="{A721FEAC-3942-4E79-B049-3CEF7FADF8E2}" type="datetimeFigureOut">
              <a:rPr lang="en-US" smtClean="0"/>
              <a:t>1/5/2026</a:t>
            </a:fld>
            <a:endParaRPr lang="en-US"/>
          </a:p>
        </p:txBody>
      </p:sp>
      <p:sp>
        <p:nvSpPr>
          <p:cNvPr id="5" name="Footer Placeholder 4">
            <a:extLst>
              <a:ext uri="{FF2B5EF4-FFF2-40B4-BE49-F238E27FC236}">
                <a16:creationId xmlns:a16="http://schemas.microsoft.com/office/drawing/2014/main" id="{37E598C8-DCFD-BB7F-7561-8263D1FB6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BD4A79-BFE3-7DE0-A499-AE23DB731301}"/>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340639241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8630E-12D2-522E-EEE5-16AA07E6E1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CEA867-DAC2-5945-EBFF-F003C4BE96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361B8B-5C15-1449-B881-D6321A5F692A}"/>
              </a:ext>
            </a:extLst>
          </p:cNvPr>
          <p:cNvSpPr>
            <a:spLocks noGrp="1"/>
          </p:cNvSpPr>
          <p:nvPr>
            <p:ph type="dt" sz="half" idx="10"/>
          </p:nvPr>
        </p:nvSpPr>
        <p:spPr/>
        <p:txBody>
          <a:bodyPr/>
          <a:lstStyle/>
          <a:p>
            <a:fld id="{A721FEAC-3942-4E79-B049-3CEF7FADF8E2}" type="datetimeFigureOut">
              <a:rPr lang="en-US" smtClean="0"/>
              <a:t>1/5/2026</a:t>
            </a:fld>
            <a:endParaRPr lang="en-US"/>
          </a:p>
        </p:txBody>
      </p:sp>
      <p:sp>
        <p:nvSpPr>
          <p:cNvPr id="5" name="Footer Placeholder 4">
            <a:extLst>
              <a:ext uri="{FF2B5EF4-FFF2-40B4-BE49-F238E27FC236}">
                <a16:creationId xmlns:a16="http://schemas.microsoft.com/office/drawing/2014/main" id="{36D0FCDE-F643-B699-A320-D034D1FB88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CDE51-8698-5601-7F21-8D1DACB3BBEA}"/>
              </a:ext>
            </a:extLst>
          </p:cNvPr>
          <p:cNvSpPr>
            <a:spLocks noGrp="1"/>
          </p:cNvSpPr>
          <p:nvPr>
            <p:ph type="sldNum" sz="quarter" idx="12"/>
          </p:nvPr>
        </p:nvSpPr>
        <p:spPr/>
        <p:txBody>
          <a:bodyPr/>
          <a:lstStyle/>
          <a:p>
            <a:fld id="{A2291B92-A4D1-4655-AE1C-9622A0272A92}" type="slidenum">
              <a:rPr lang="en-US" smtClean="0"/>
              <a:t>‹#›</a:t>
            </a:fld>
            <a:endParaRPr lang="en-US"/>
          </a:p>
        </p:txBody>
      </p:sp>
    </p:spTree>
    <p:extLst>
      <p:ext uri="{BB962C8B-B14F-4D97-AF65-F5344CB8AC3E}">
        <p14:creationId xmlns:p14="http://schemas.microsoft.com/office/powerpoint/2010/main" val="18757500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4EC1-9FFF-9C6F-1472-C0CA24A5B7A5}"/>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9643AD8-8021-0336-8D69-2AEFFA15D1E7}"/>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349CAAE-049B-39DF-C670-094A0A358BE1}"/>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1/5/2026</a:t>
            </a:fld>
            <a:endParaRPr lang="en-US" dirty="0"/>
          </a:p>
        </p:txBody>
      </p:sp>
      <p:sp>
        <p:nvSpPr>
          <p:cNvPr id="5" name="Footer Placeholder 4">
            <a:extLst>
              <a:ext uri="{FF2B5EF4-FFF2-40B4-BE49-F238E27FC236}">
                <a16:creationId xmlns:a16="http://schemas.microsoft.com/office/drawing/2014/main" id="{2755319C-7FE7-A88C-23FD-AFD1BF70B806}"/>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AC01336-563A-CB92-6AF7-C6907FEA953F}"/>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172470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53651-17FB-58AA-F709-DEFB190B2E73}"/>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C5AD89E0-19DB-224B-F685-FE4C1526626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6C8957F3-0D2E-B604-F6A2-83079DBBA20B}"/>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1/5/2026</a:t>
            </a:fld>
            <a:endParaRPr lang="en-US" dirty="0"/>
          </a:p>
        </p:txBody>
      </p:sp>
      <p:sp>
        <p:nvSpPr>
          <p:cNvPr id="5" name="Footer Placeholder 4">
            <a:extLst>
              <a:ext uri="{FF2B5EF4-FFF2-40B4-BE49-F238E27FC236}">
                <a16:creationId xmlns:a16="http://schemas.microsoft.com/office/drawing/2014/main" id="{425BC35A-5FD5-0C41-3216-758A0DB96D8A}"/>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4D6572E-04E6-24A3-F252-27C597082B2F}"/>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319214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718CB-066F-BD66-2978-E65C924B79A2}"/>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AC43E3-29F2-9116-905B-E218BB7F104C}"/>
              </a:ext>
            </a:extLst>
          </p:cNvPr>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7443F01-02CD-FA88-8052-BD446CEA40C2}"/>
              </a:ext>
            </a:extLst>
          </p:cNvPr>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5083D07-DEDE-479C-4380-6011D353B443}"/>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1/5/2026</a:t>
            </a:fld>
            <a:endParaRPr lang="en-US" dirty="0"/>
          </a:p>
        </p:txBody>
      </p:sp>
      <p:sp>
        <p:nvSpPr>
          <p:cNvPr id="6" name="Footer Placeholder 5">
            <a:extLst>
              <a:ext uri="{FF2B5EF4-FFF2-40B4-BE49-F238E27FC236}">
                <a16:creationId xmlns:a16="http://schemas.microsoft.com/office/drawing/2014/main" id="{C5F50F95-D80F-CE9B-29EC-B50A8983586F}"/>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346BDF52-573C-BC39-E923-204F40AB06B7}"/>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403564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F344-A7F4-79B7-D257-3691E764F4DC}"/>
              </a:ext>
            </a:extLst>
          </p:cNvPr>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ED5115F-B5E7-2065-6A6A-CA4DA7DDFDCF}"/>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F909A4C-9728-99D8-3DB6-3A00CEC699AA}"/>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ECDAAB0-ED97-F103-9D30-899888C690C9}"/>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28C564A9-685A-8971-6A4B-F215685FAF0A}"/>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AB1FFB8-BEBF-A1B6-F684-1FB806C3F60A}"/>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1/5/2026</a:t>
            </a:fld>
            <a:endParaRPr lang="en-US" dirty="0"/>
          </a:p>
        </p:txBody>
      </p:sp>
      <p:sp>
        <p:nvSpPr>
          <p:cNvPr id="8" name="Footer Placeholder 7">
            <a:extLst>
              <a:ext uri="{FF2B5EF4-FFF2-40B4-BE49-F238E27FC236}">
                <a16:creationId xmlns:a16="http://schemas.microsoft.com/office/drawing/2014/main" id="{6B9AABCA-79FE-D21F-52F6-501526F09B21}"/>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9" name="Slide Number Placeholder 8">
            <a:extLst>
              <a:ext uri="{FF2B5EF4-FFF2-40B4-BE49-F238E27FC236}">
                <a16:creationId xmlns:a16="http://schemas.microsoft.com/office/drawing/2014/main" id="{74BA43C5-59F7-6B33-6E24-60D7F38EAE73}"/>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1787216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73F27-B0D7-2C24-7D9E-7F735470FA43}"/>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B11B1BD7-E930-5A74-A5B3-E45C1342DECA}"/>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1/5/2026</a:t>
            </a:fld>
            <a:endParaRPr lang="en-US" dirty="0"/>
          </a:p>
        </p:txBody>
      </p:sp>
      <p:sp>
        <p:nvSpPr>
          <p:cNvPr id="4" name="Footer Placeholder 3">
            <a:extLst>
              <a:ext uri="{FF2B5EF4-FFF2-40B4-BE49-F238E27FC236}">
                <a16:creationId xmlns:a16="http://schemas.microsoft.com/office/drawing/2014/main" id="{B6CDDB74-9D56-3417-0A47-C1316AAB50FA}"/>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5" name="Slide Number Placeholder 4">
            <a:extLst>
              <a:ext uri="{FF2B5EF4-FFF2-40B4-BE49-F238E27FC236}">
                <a16:creationId xmlns:a16="http://schemas.microsoft.com/office/drawing/2014/main" id="{3DB6CD5D-0993-4350-A595-8127D75765E8}"/>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1246446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53C705-38A1-C249-223C-18201B1CF461}"/>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1/5/2026</a:t>
            </a:fld>
            <a:endParaRPr lang="en-US" dirty="0"/>
          </a:p>
        </p:txBody>
      </p:sp>
      <p:sp>
        <p:nvSpPr>
          <p:cNvPr id="3" name="Footer Placeholder 2">
            <a:extLst>
              <a:ext uri="{FF2B5EF4-FFF2-40B4-BE49-F238E27FC236}">
                <a16:creationId xmlns:a16="http://schemas.microsoft.com/office/drawing/2014/main" id="{C4768CAA-C0CC-5E5B-FB27-1F85F27F358A}"/>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4" name="Slide Number Placeholder 3">
            <a:extLst>
              <a:ext uri="{FF2B5EF4-FFF2-40B4-BE49-F238E27FC236}">
                <a16:creationId xmlns:a16="http://schemas.microsoft.com/office/drawing/2014/main" id="{5077C922-3DE6-D5E0-B5A5-7F1F2FDD629B}"/>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3685095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98B92-73F7-EB60-E0C3-3B4D7DFCA03B}"/>
              </a:ext>
            </a:extLst>
          </p:cNvPr>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0575AA-1756-D110-DC7F-CE9E3B4D8D19}"/>
              </a:ext>
            </a:extLst>
          </p:cNvPr>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D29FEE7-1093-48F1-6596-5FE8BAC3B8C1}"/>
              </a:ext>
            </a:extLst>
          </p:cNvPr>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AEF8BC1-CEF3-4A85-9762-002577A9A5DA}"/>
              </a:ext>
            </a:extLst>
          </p:cNvPr>
          <p:cNvSpPr>
            <a:spLocks noGrp="1"/>
          </p:cNvSpPr>
          <p:nvPr>
            <p:ph type="dt" sz="half" idx="10"/>
          </p:nvPr>
        </p:nvSpPr>
        <p:spPr/>
        <p:txBody>
          <a:bodyPr/>
          <a:lstStyle>
            <a:lvl1pPr>
              <a:defRPr>
                <a:latin typeface="Arial" panose="020B0604020202020204" pitchFamily="34" charset="0"/>
              </a:defRPr>
            </a:lvl1pPr>
          </a:lstStyle>
          <a:p>
            <a:fld id="{A721FEAC-3942-4E79-B049-3CEF7FADF8E2}" type="datetimeFigureOut">
              <a:rPr lang="en-US" smtClean="0"/>
              <a:pPr/>
              <a:t>1/5/2026</a:t>
            </a:fld>
            <a:endParaRPr lang="en-US" dirty="0"/>
          </a:p>
        </p:txBody>
      </p:sp>
      <p:sp>
        <p:nvSpPr>
          <p:cNvPr id="6" name="Footer Placeholder 5">
            <a:extLst>
              <a:ext uri="{FF2B5EF4-FFF2-40B4-BE49-F238E27FC236}">
                <a16:creationId xmlns:a16="http://schemas.microsoft.com/office/drawing/2014/main" id="{B99819D6-5309-BF6A-1B2D-BAE500F625D5}"/>
              </a:ext>
            </a:extLst>
          </p:cNvPr>
          <p:cNvSpPr>
            <a:spLocks noGrp="1"/>
          </p:cNvSpPr>
          <p:nvPr>
            <p:ph type="ftr" sz="quarter" idx="11"/>
          </p:nvPr>
        </p:nvSpPr>
        <p:spPr/>
        <p:txBody>
          <a:bodyPr/>
          <a:lstStyle>
            <a:lvl1pPr>
              <a:defRPr>
                <a:latin typeface="Arial" panose="020B0604020202020204" pitchFamily="34" charset="0"/>
              </a:defRPr>
            </a:lvl1pPr>
          </a:lstStyle>
          <a:p>
            <a:endParaRPr lang="en-US" dirty="0"/>
          </a:p>
        </p:txBody>
      </p:sp>
      <p:sp>
        <p:nvSpPr>
          <p:cNvPr id="7" name="Slide Number Placeholder 6">
            <a:extLst>
              <a:ext uri="{FF2B5EF4-FFF2-40B4-BE49-F238E27FC236}">
                <a16:creationId xmlns:a16="http://schemas.microsoft.com/office/drawing/2014/main" id="{E7FEDA1F-344D-FA3C-F33B-12766EA15401}"/>
              </a:ext>
            </a:extLst>
          </p:cNvPr>
          <p:cNvSpPr>
            <a:spLocks noGrp="1"/>
          </p:cNvSpPr>
          <p:nvPr>
            <p:ph type="sldNum" sz="quarter" idx="12"/>
          </p:nvPr>
        </p:nvSpPr>
        <p:spPr/>
        <p:txBody>
          <a:bodyPr/>
          <a:lstStyle>
            <a:lvl1pPr>
              <a:defRPr>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4205574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A721FEAC-3942-4E79-B049-3CEF7FADF8E2}" type="datetimeFigureOut">
              <a:rPr lang="en-US" smtClean="0"/>
              <a:pPr/>
              <a:t>1/5/2026</a:t>
            </a:fld>
            <a:endParaRPr lang="en-US" dirty="0"/>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A2291B92-A4D1-4655-AE1C-9622A0272A92}" type="slidenum">
              <a:rPr lang="en-US" smtClean="0"/>
              <a:pPr/>
              <a:t>‹#›</a:t>
            </a:fld>
            <a:endParaRPr lang="en-US" dirty="0"/>
          </a:p>
        </p:txBody>
      </p:sp>
    </p:spTree>
    <p:extLst>
      <p:ext uri="{BB962C8B-B14F-4D97-AF65-F5344CB8AC3E}">
        <p14:creationId xmlns:p14="http://schemas.microsoft.com/office/powerpoint/2010/main" val="173396079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270773-52E5-6FAB-316B-FDF9598334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338ABB-DECF-882B-C1EC-5A6E9F9B30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C0179-A405-CC68-6200-776C8828BA7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21FEAC-3942-4E79-B049-3CEF7FADF8E2}" type="datetimeFigureOut">
              <a:rPr lang="en-US" smtClean="0"/>
              <a:t>1/5/2026</a:t>
            </a:fld>
            <a:endParaRPr lang="en-US"/>
          </a:p>
        </p:txBody>
      </p:sp>
      <p:sp>
        <p:nvSpPr>
          <p:cNvPr id="5" name="Footer Placeholder 4">
            <a:extLst>
              <a:ext uri="{FF2B5EF4-FFF2-40B4-BE49-F238E27FC236}">
                <a16:creationId xmlns:a16="http://schemas.microsoft.com/office/drawing/2014/main" id="{5E49B968-0F8D-C564-404B-64CD9F512A7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CD40A3-D70B-2C1C-1503-8F81FAB70165}"/>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291B92-A4D1-4655-AE1C-9622A0272A92}" type="slidenum">
              <a:rPr lang="en-US" smtClean="0"/>
              <a:t>‹#›</a:t>
            </a:fld>
            <a:endParaRPr lang="en-US"/>
          </a:p>
        </p:txBody>
      </p:sp>
    </p:spTree>
    <p:extLst>
      <p:ext uri="{BB962C8B-B14F-4D97-AF65-F5344CB8AC3E}">
        <p14:creationId xmlns:p14="http://schemas.microsoft.com/office/powerpoint/2010/main" val="36685632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374587" y="1455450"/>
            <a:ext cx="2244917" cy="3367376"/>
          </a:xfrm>
          <a:prstGeom prst="rect">
            <a:avLst/>
          </a:prstGeom>
        </p:spPr>
      </p:pic>
      <p:sp>
        <p:nvSpPr>
          <p:cNvPr id="3" name="Text 0"/>
          <p:cNvSpPr/>
          <p:nvPr/>
        </p:nvSpPr>
        <p:spPr>
          <a:xfrm>
            <a:off x="572496" y="3074430"/>
            <a:ext cx="8556399" cy="1428560"/>
          </a:xfrm>
          <a:prstGeom prst="rect">
            <a:avLst/>
          </a:prstGeom>
          <a:noFill/>
          <a:ln/>
        </p:spPr>
        <p:txBody>
          <a:bodyPr wrap="square" lIns="0" tIns="0" rIns="0" bIns="0" rtlCol="0" anchor="t"/>
          <a:lstStyle/>
          <a:p>
            <a:pPr defTabSz="761970">
              <a:lnSpc>
                <a:spcPts val="4625"/>
              </a:lnSpc>
            </a:pPr>
            <a:r>
              <a:rPr lang="en-US" sz="4400" b="1" dirty="0">
                <a:solidFill>
                  <a:srgbClr val="000000"/>
                </a:solidFill>
                <a:latin typeface="Arial" panose="020B0604020202020204" pitchFamily="34" charset="0"/>
                <a:ea typeface="Montserrat" pitchFamily="34" charset="-122"/>
                <a:cs typeface="Arial" panose="020B0604020202020204" pitchFamily="34" charset="0"/>
              </a:rPr>
              <a:t>KEEPING YOUR PC / LAPTOP TUNED-UP</a:t>
            </a:r>
            <a:endParaRPr lang="en-US" sz="4400" b="1" dirty="0">
              <a:solidFill>
                <a:prstClr val="black"/>
              </a:solidFill>
              <a:latin typeface="Arial" panose="020B0604020202020204" pitchFamily="34" charset="0"/>
            </a:endParaRPr>
          </a:p>
        </p:txBody>
      </p:sp>
      <p:sp>
        <p:nvSpPr>
          <p:cNvPr id="4" name="Text 1"/>
          <p:cNvSpPr/>
          <p:nvPr/>
        </p:nvSpPr>
        <p:spPr>
          <a:xfrm>
            <a:off x="887783" y="4197144"/>
            <a:ext cx="6297018" cy="944959"/>
          </a:xfrm>
          <a:prstGeom prst="rect">
            <a:avLst/>
          </a:prstGeom>
          <a:noFill/>
          <a:ln/>
        </p:spPr>
        <p:txBody>
          <a:bodyPr wrap="square" lIns="0" tIns="0" rIns="0" bIns="0" rtlCol="0" anchor="t"/>
          <a:lstStyle/>
          <a:p>
            <a:pPr defTabSz="761970">
              <a:lnSpc>
                <a:spcPts val="3708"/>
              </a:lnSpc>
            </a:pPr>
            <a:endParaRPr lang="en-US" sz="2958" dirty="0">
              <a:solidFill>
                <a:prstClr val="black"/>
              </a:solidFill>
              <a:latin typeface="Arial" panose="020B0604020202020204" pitchFamily="34" charset="0"/>
            </a:endParaRPr>
          </a:p>
        </p:txBody>
      </p:sp>
      <p:pic>
        <p:nvPicPr>
          <p:cNvPr id="6" name="Image 0" descr="preencoded.png">
            <a:extLst>
              <a:ext uri="{FF2B5EF4-FFF2-40B4-BE49-F238E27FC236}">
                <a16:creationId xmlns:a16="http://schemas.microsoft.com/office/drawing/2014/main" id="{EC69B473-C812-D295-D53D-047A7B0E610E}"/>
              </a:ext>
            </a:extLst>
          </p:cNvPr>
          <p:cNvPicPr>
            <a:picLocks noChangeAspect="1"/>
          </p:cNvPicPr>
          <p:nvPr/>
        </p:nvPicPr>
        <p:blipFill>
          <a:blip r:embed="rId4"/>
          <a:stretch>
            <a:fillRect/>
          </a:stretch>
        </p:blipFill>
        <p:spPr>
          <a:xfrm>
            <a:off x="9082727" y="1361641"/>
            <a:ext cx="2828636" cy="3930795"/>
          </a:xfrm>
          <a:prstGeom prst="rect">
            <a:avLst/>
          </a:prstGeom>
        </p:spPr>
      </p:pic>
      <p:sp>
        <p:nvSpPr>
          <p:cNvPr id="8" name="TextBox 7">
            <a:extLst>
              <a:ext uri="{FF2B5EF4-FFF2-40B4-BE49-F238E27FC236}">
                <a16:creationId xmlns:a16="http://schemas.microsoft.com/office/drawing/2014/main" id="{5D87A02E-C2B9-361A-4089-A34750CA01AB}"/>
              </a:ext>
            </a:extLst>
          </p:cNvPr>
          <p:cNvSpPr txBox="1"/>
          <p:nvPr/>
        </p:nvSpPr>
        <p:spPr>
          <a:xfrm>
            <a:off x="156379" y="4757866"/>
            <a:ext cx="9273145" cy="534570"/>
          </a:xfrm>
          <a:prstGeom prst="rect">
            <a:avLst/>
          </a:prstGeom>
          <a:noFill/>
        </p:spPr>
        <p:txBody>
          <a:bodyPr wrap="square">
            <a:spAutoFit/>
          </a:bodyPr>
          <a:lstStyle/>
          <a:p>
            <a:pPr marL="0" marR="0" lvl="0" indent="0" algn="l" defTabSz="761970" rtl="0" eaLnBrk="1" fontAlgn="auto" latinLnBrk="0" hangingPunct="1">
              <a:lnSpc>
                <a:spcPts val="3708"/>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B0AFF"/>
                </a:solidFill>
                <a:effectLst/>
                <a:uLnTx/>
                <a:uFillTx/>
                <a:latin typeface="Arial" panose="020B0604020202020204" pitchFamily="34" charset="0"/>
                <a:ea typeface="Montserrat" pitchFamily="34" charset="-122"/>
                <a:cs typeface="Arial" panose="020B0604020202020204" pitchFamily="34" charset="0"/>
              </a:rPr>
              <a:t>Give Your Computer a Spa Day — Not an ER Visit</a:t>
            </a:r>
            <a:endParaRPr kumimoji="0" lang="en-US" sz="2800" b="1" i="0" u="none" strike="noStrike" kern="1200" cap="none" spc="0" normalizeH="0" baseline="0" noProof="0" dirty="0">
              <a:ln>
                <a:noFill/>
              </a:ln>
              <a:solidFill>
                <a:srgbClr val="2B0AFF"/>
              </a:solidFill>
              <a:effectLst/>
              <a:uLnTx/>
              <a:uFillTx/>
              <a:latin typeface="Arial" panose="020B0604020202020204" pitchFamily="34" charset="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568825" y="1355603"/>
            <a:ext cx="4230629" cy="3762695"/>
          </a:xfrm>
          <a:prstGeom prst="rect">
            <a:avLst/>
          </a:prstGeom>
        </p:spPr>
      </p:pic>
      <p:sp>
        <p:nvSpPr>
          <p:cNvPr id="3" name="Text 0"/>
          <p:cNvSpPr/>
          <p:nvPr/>
        </p:nvSpPr>
        <p:spPr>
          <a:xfrm>
            <a:off x="661492" y="1493962"/>
            <a:ext cx="6967744" cy="1181298"/>
          </a:xfrm>
          <a:prstGeom prst="rect">
            <a:avLst/>
          </a:prstGeom>
          <a:noFill/>
          <a:ln/>
        </p:spPr>
        <p:txBody>
          <a:bodyPr wrap="squar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Listen to Your Computer</a:t>
            </a:r>
            <a:endParaRPr lang="en-US" sz="3708" b="1" dirty="0">
              <a:solidFill>
                <a:prstClr val="black"/>
              </a:solidFill>
              <a:latin typeface="Arial" panose="020B0604020202020204" pitchFamily="34" charset="0"/>
            </a:endParaRPr>
          </a:p>
        </p:txBody>
      </p:sp>
      <p:sp>
        <p:nvSpPr>
          <p:cNvPr id="4" name="Text 1"/>
          <p:cNvSpPr/>
          <p:nvPr/>
        </p:nvSpPr>
        <p:spPr>
          <a:xfrm>
            <a:off x="581891" y="3136356"/>
            <a:ext cx="7366000" cy="1630363"/>
          </a:xfrm>
          <a:prstGeom prst="rect">
            <a:avLst/>
          </a:prstGeom>
          <a:noFill/>
          <a:ln/>
        </p:spPr>
        <p:txBody>
          <a:bodyPr wrap="square" lIns="0" tIns="0" rIns="0" bIns="0" rtlCol="0" anchor="t"/>
          <a:lstStyle/>
          <a:p>
            <a:pPr defTabSz="761970">
              <a:lnSpc>
                <a:spcPts val="6416"/>
              </a:lnSpc>
            </a:pPr>
            <a:r>
              <a:rPr lang="en-US" sz="4800" dirty="0">
                <a:solidFill>
                  <a:srgbClr val="000000"/>
                </a:solidFill>
                <a:latin typeface="Arial" panose="020B0604020202020204" pitchFamily="34" charset="0"/>
                <a:ea typeface="Montserrat" pitchFamily="34" charset="-122"/>
                <a:cs typeface="Arial" panose="020B0604020202020204" pitchFamily="34" charset="0"/>
              </a:rPr>
              <a:t>Jet Engine = </a:t>
            </a:r>
            <a:r>
              <a:rPr lang="en-US" sz="4800" dirty="0">
                <a:solidFill>
                  <a:srgbClr val="2B0AFF"/>
                </a:solidFill>
                <a:latin typeface="Arial" panose="020B0604020202020204" pitchFamily="34" charset="0"/>
                <a:ea typeface="Montserrat" pitchFamily="34" charset="-122"/>
                <a:cs typeface="Arial" panose="020B0604020202020204" pitchFamily="34" charset="0"/>
              </a:rPr>
              <a:t>Overworked</a:t>
            </a:r>
            <a:endParaRPr lang="en-US" sz="4800" dirty="0">
              <a:solidFill>
                <a:prstClr val="black"/>
              </a:solidFill>
              <a:latin typeface="Arial" panose="020B0604020202020204" pitchFamily="34" charset="0"/>
            </a:endParaRPr>
          </a:p>
        </p:txBody>
      </p:sp>
      <p:sp>
        <p:nvSpPr>
          <p:cNvPr id="5" name="Text 2"/>
          <p:cNvSpPr/>
          <p:nvPr/>
        </p:nvSpPr>
        <p:spPr>
          <a:xfrm>
            <a:off x="661492" y="4362450"/>
            <a:ext cx="4773018" cy="1511697"/>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D36D0FBA-E0FB-50A9-CB3F-28C1A6AD62EC}"/>
              </a:ext>
            </a:extLst>
          </p:cNvPr>
          <p:cNvSpPr txBox="1"/>
          <p:nvPr/>
        </p:nvSpPr>
        <p:spPr>
          <a:xfrm>
            <a:off x="614218" y="5227816"/>
            <a:ext cx="8026400" cy="369332"/>
          </a:xfrm>
          <a:prstGeom prst="rect">
            <a:avLst/>
          </a:prstGeom>
          <a:noFill/>
        </p:spPr>
        <p:txBody>
          <a:bodyPr wrap="square" rtlCol="0">
            <a:spAutoFit/>
          </a:bodyPr>
          <a:lstStyle/>
          <a:p>
            <a:r>
              <a:rPr lang="en-US" b="1" dirty="0"/>
              <a:t>If it sounds like it’s working hard while you’re doing nothing, that’s a clue.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388764" y="1348509"/>
            <a:ext cx="2516907" cy="3775361"/>
          </a:xfrm>
          <a:prstGeom prst="rect">
            <a:avLst/>
          </a:prstGeom>
        </p:spPr>
      </p:pic>
      <p:sp>
        <p:nvSpPr>
          <p:cNvPr id="3" name="Text 0"/>
          <p:cNvSpPr/>
          <p:nvPr/>
        </p:nvSpPr>
        <p:spPr>
          <a:xfrm>
            <a:off x="635875" y="1448668"/>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Updates</a:t>
            </a:r>
            <a:endParaRPr lang="en-US" sz="3708" b="1" dirty="0">
              <a:solidFill>
                <a:prstClr val="black"/>
              </a:solidFill>
              <a:latin typeface="Arial" panose="020B0604020202020204" pitchFamily="34" charset="0"/>
            </a:endParaRPr>
          </a:p>
        </p:txBody>
      </p:sp>
      <p:sp>
        <p:nvSpPr>
          <p:cNvPr id="4" name="Text 1"/>
          <p:cNvSpPr/>
          <p:nvPr/>
        </p:nvSpPr>
        <p:spPr>
          <a:xfrm>
            <a:off x="610692" y="2474742"/>
            <a:ext cx="8528690" cy="2362795"/>
          </a:xfrm>
          <a:prstGeom prst="rect">
            <a:avLst/>
          </a:prstGeom>
          <a:noFill/>
          <a:ln/>
        </p:spPr>
        <p:txBody>
          <a:bodyPr wrap="square" lIns="0" tIns="0" rIns="0" bIns="0" rtlCol="0" anchor="t"/>
          <a:lstStyle/>
          <a:p>
            <a:pPr defTabSz="761970">
              <a:lnSpc>
                <a:spcPts val="9291"/>
              </a:lnSpc>
            </a:pPr>
            <a:r>
              <a:rPr lang="en-US" sz="6000" dirty="0">
                <a:solidFill>
                  <a:srgbClr val="000000"/>
                </a:solidFill>
                <a:latin typeface="Arial" panose="020B0604020202020204" pitchFamily="34" charset="0"/>
                <a:ea typeface="Montserrat" pitchFamily="34" charset="-122"/>
                <a:cs typeface="Arial" panose="020B0604020202020204" pitchFamily="34" charset="0"/>
              </a:rPr>
              <a:t>Updates = </a:t>
            </a:r>
            <a:r>
              <a:rPr lang="en-US" sz="6000" dirty="0">
                <a:solidFill>
                  <a:srgbClr val="2B0AFF"/>
                </a:solidFill>
                <a:latin typeface="Arial" panose="020B0604020202020204" pitchFamily="34" charset="0"/>
                <a:ea typeface="Montserrat" pitchFamily="34" charset="-122"/>
                <a:cs typeface="Arial" panose="020B0604020202020204" pitchFamily="34" charset="0"/>
              </a:rPr>
              <a:t>Flu Shots</a:t>
            </a:r>
            <a:endParaRPr lang="en-US" sz="6000" dirty="0">
              <a:solidFill>
                <a:prstClr val="black"/>
              </a:solidFill>
              <a:latin typeface="Arial" panose="020B0604020202020204" pitchFamily="34" charset="0"/>
            </a:endParaRPr>
          </a:p>
        </p:txBody>
      </p:sp>
      <p:sp>
        <p:nvSpPr>
          <p:cNvPr id="5" name="Text 2"/>
          <p:cNvSpPr/>
          <p:nvPr/>
        </p:nvSpPr>
        <p:spPr>
          <a:xfrm>
            <a:off x="661492" y="4622304"/>
            <a:ext cx="6297018" cy="1133773"/>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D0677382-8289-88DA-2395-34E10E761F51}"/>
              </a:ext>
            </a:extLst>
          </p:cNvPr>
          <p:cNvSpPr txBox="1"/>
          <p:nvPr/>
        </p:nvSpPr>
        <p:spPr>
          <a:xfrm>
            <a:off x="286329" y="4828020"/>
            <a:ext cx="9270487" cy="1200329"/>
          </a:xfrm>
          <a:prstGeom prst="rect">
            <a:avLst/>
          </a:prstGeom>
          <a:noFill/>
        </p:spPr>
        <p:txBody>
          <a:bodyPr wrap="none" rtlCol="0">
            <a:spAutoFit/>
          </a:bodyPr>
          <a:lstStyle/>
          <a:p>
            <a:r>
              <a:rPr lang="en-US" b="1" dirty="0"/>
              <a:t>Antivirus isn’t something you </a:t>
            </a:r>
            <a:r>
              <a:rPr lang="en-US" b="1" i="1" dirty="0"/>
              <a:t>install and forget</a:t>
            </a:r>
            <a:r>
              <a:rPr lang="en-US" b="1" dirty="0"/>
              <a:t>.</a:t>
            </a:r>
            <a:br>
              <a:rPr lang="en-US" b="1" dirty="0"/>
            </a:br>
            <a:r>
              <a:rPr lang="en-US" b="1" dirty="0"/>
              <a:t>It’s something you </a:t>
            </a:r>
            <a:r>
              <a:rPr lang="en-US" b="1" i="1" dirty="0"/>
              <a:t>let update quietly in the background</a:t>
            </a:r>
            <a:r>
              <a:rPr lang="en-US" b="1" dirty="0"/>
              <a:t> — like smoke detector batteries</a:t>
            </a:r>
            <a:br>
              <a:rPr lang="en-US" b="1" dirty="0"/>
            </a:br>
            <a:br>
              <a:rPr lang="en-US" b="1" dirty="0"/>
            </a:br>
            <a:r>
              <a:rPr lang="en-US" b="1" dirty="0">
                <a:solidFill>
                  <a:srgbClr val="2B0AFF"/>
                </a:solidFill>
              </a:rPr>
              <a:t>If your computer is updating itself regularly, you’re probably okay for everyday use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501451"/>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Stop Postponing</a:t>
            </a:r>
            <a:endParaRPr lang="en-US" sz="3708" b="1" dirty="0">
              <a:solidFill>
                <a:prstClr val="black"/>
              </a:solidFill>
              <a:latin typeface="Arial" panose="020B0604020202020204" pitchFamily="34" charset="0"/>
            </a:endParaRPr>
          </a:p>
        </p:txBody>
      </p:sp>
      <p:sp>
        <p:nvSpPr>
          <p:cNvPr id="3" name="Text 1"/>
          <p:cNvSpPr/>
          <p:nvPr/>
        </p:nvSpPr>
        <p:spPr>
          <a:xfrm>
            <a:off x="661492" y="2891109"/>
            <a:ext cx="6521252" cy="815182"/>
          </a:xfrm>
          <a:prstGeom prst="rect">
            <a:avLst/>
          </a:prstGeom>
          <a:noFill/>
          <a:ln/>
        </p:spPr>
        <p:txBody>
          <a:bodyPr wrap="none" lIns="0" tIns="0" rIns="0" bIns="0" rtlCol="0" anchor="t"/>
          <a:lstStyle/>
          <a:p>
            <a:pPr defTabSz="761970">
              <a:lnSpc>
                <a:spcPts val="6416"/>
              </a:lnSpc>
            </a:pPr>
            <a:r>
              <a:rPr lang="en-US" sz="5125" dirty="0">
                <a:solidFill>
                  <a:srgbClr val="2B0AFF"/>
                </a:solidFill>
                <a:latin typeface="Arial" panose="020B0604020202020204" pitchFamily="34" charset="0"/>
                <a:ea typeface="Montserrat" pitchFamily="34" charset="-122"/>
                <a:cs typeface="Arial" panose="020B0604020202020204" pitchFamily="34" charset="0"/>
              </a:rPr>
              <a:t>Let's Make a Pact</a:t>
            </a:r>
            <a:endParaRPr lang="en-US" sz="5125" dirty="0">
              <a:solidFill>
                <a:prstClr val="black"/>
              </a:solidFill>
              <a:latin typeface="Arial" panose="020B0604020202020204" pitchFamily="34" charset="0"/>
            </a:endParaRPr>
          </a:p>
        </p:txBody>
      </p:sp>
      <p:sp>
        <p:nvSpPr>
          <p:cNvPr id="4" name="Shape 2"/>
          <p:cNvSpPr/>
          <p:nvPr/>
        </p:nvSpPr>
        <p:spPr>
          <a:xfrm>
            <a:off x="592219" y="4150865"/>
            <a:ext cx="10869018" cy="1256606"/>
          </a:xfrm>
          <a:prstGeom prst="roundRect">
            <a:avLst>
              <a:gd name="adj" fmla="val 6318"/>
            </a:avLst>
          </a:prstGeom>
          <a:solidFill>
            <a:srgbClr val="BDB3FF"/>
          </a:solidFill>
          <a:ln/>
        </p:spPr>
        <p:txBody>
          <a:bodyPr/>
          <a:lstStyle/>
          <a:p>
            <a:pPr defTabSz="761970"/>
            <a:endParaRPr lang="en-US" sz="1500" dirty="0">
              <a:solidFill>
                <a:prstClr val="black"/>
              </a:solidFill>
              <a:latin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850503" y="4076898"/>
            <a:ext cx="295275" cy="236240"/>
          </a:xfrm>
          <a:prstGeom prst="rect">
            <a:avLst/>
          </a:prstGeom>
        </p:spPr>
      </p:pic>
      <p:sp>
        <p:nvSpPr>
          <p:cNvPr id="6" name="Text 3"/>
          <p:cNvSpPr/>
          <p:nvPr/>
        </p:nvSpPr>
        <p:spPr>
          <a:xfrm>
            <a:off x="1302462" y="4401244"/>
            <a:ext cx="10006707" cy="755848"/>
          </a:xfrm>
          <a:prstGeom prst="rect">
            <a:avLst/>
          </a:prstGeom>
          <a:noFill/>
          <a:ln/>
        </p:spPr>
        <p:txBody>
          <a:bodyPr wrap="square" lIns="0" tIns="0" rIns="0" bIns="0" rtlCol="0" anchor="t"/>
          <a:lstStyle/>
          <a:p>
            <a:pPr defTabSz="761970">
              <a:lnSpc>
                <a:spcPts val="2958"/>
              </a:lnSpc>
            </a:pPr>
            <a:r>
              <a:rPr lang="en-US" sz="1833" b="1" dirty="0">
                <a:solidFill>
                  <a:srgbClr val="000000"/>
                </a:solidFill>
                <a:latin typeface="Arial" panose="020B0604020202020204" pitchFamily="34" charset="0"/>
                <a:ea typeface="Heebo Light" pitchFamily="34" charset="-122"/>
                <a:cs typeface="Arial" panose="020B0604020202020204" pitchFamily="34" charset="0"/>
              </a:rPr>
              <a:t>No more "Remind me tomorrow" for weeks on end.</a:t>
            </a:r>
            <a:r>
              <a:rPr lang="en-US" sz="1833" dirty="0">
                <a:solidFill>
                  <a:srgbClr val="000000"/>
                </a:solidFill>
                <a:latin typeface="Arial" panose="020B0604020202020204" pitchFamily="34" charset="0"/>
                <a:ea typeface="Heebo Light" pitchFamily="34" charset="-122"/>
                <a:cs typeface="Arial" panose="020B0604020202020204" pitchFamily="34" charset="0"/>
              </a:rPr>
              <a:t> Next time it asks, click "Okay." Five minutes of updating beats five days of problems.</a:t>
            </a:r>
            <a:endParaRPr lang="en-US" sz="1833" dirty="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419EFCCB-7010-F3D0-EFC7-A7E7BE7A0F32}"/>
              </a:ext>
            </a:extLst>
          </p:cNvPr>
          <p:cNvSpPr txBox="1"/>
          <p:nvPr/>
        </p:nvSpPr>
        <p:spPr>
          <a:xfrm>
            <a:off x="687388" y="2151170"/>
            <a:ext cx="6469460" cy="369332"/>
          </a:xfrm>
          <a:prstGeom prst="rect">
            <a:avLst/>
          </a:prstGeom>
          <a:noFill/>
        </p:spPr>
        <p:txBody>
          <a:bodyPr wrap="square" rtlCol="0">
            <a:spAutoFit/>
          </a:bodyPr>
          <a:lstStyle/>
          <a:p>
            <a:r>
              <a:rPr lang="en-US" b="1" dirty="0"/>
              <a:t>You’re not in trouble — we’ve </a:t>
            </a:r>
            <a:r>
              <a:rPr lang="en-US" b="1" i="1" dirty="0"/>
              <a:t>all</a:t>
            </a:r>
            <a:r>
              <a:rPr lang="en-US" b="1" dirty="0"/>
              <a:t> done this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71825-F046-3BF7-ECBA-4E13B821E95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986B4010-73C8-6AB8-D72D-A6A01A07F188}"/>
              </a:ext>
            </a:extLst>
          </p:cNvPr>
          <p:cNvSpPr/>
          <p:nvPr/>
        </p:nvSpPr>
        <p:spPr>
          <a:xfrm>
            <a:off x="661492" y="1814315"/>
            <a:ext cx="4725492" cy="590649"/>
          </a:xfrm>
          <a:prstGeom prst="rect">
            <a:avLst/>
          </a:prstGeom>
          <a:noFill/>
          <a:ln/>
        </p:spPr>
        <p:txBody>
          <a:bodyPr wrap="none" lIns="0" tIns="0" rIns="0" bIns="0" rtlCol="0" anchor="t"/>
          <a:lstStyle/>
          <a:p>
            <a:pPr defTabSz="761970">
              <a:lnSpc>
                <a:spcPts val="4625"/>
              </a:lnSpc>
            </a:pPr>
            <a:endParaRPr lang="en-US" sz="3708" dirty="0">
              <a:solidFill>
                <a:prstClr val="black"/>
              </a:solidFill>
              <a:latin typeface="Arial" panose="020B0604020202020204" pitchFamily="34" charset="0"/>
            </a:endParaRPr>
          </a:p>
        </p:txBody>
      </p:sp>
      <p:sp>
        <p:nvSpPr>
          <p:cNvPr id="3" name="Text 1">
            <a:extLst>
              <a:ext uri="{FF2B5EF4-FFF2-40B4-BE49-F238E27FC236}">
                <a16:creationId xmlns:a16="http://schemas.microsoft.com/office/drawing/2014/main" id="{4B22B3AC-51F0-8C64-C8C8-27EC27846E9A}"/>
              </a:ext>
            </a:extLst>
          </p:cNvPr>
          <p:cNvSpPr/>
          <p:nvPr/>
        </p:nvSpPr>
        <p:spPr>
          <a:xfrm>
            <a:off x="661492" y="2688432"/>
            <a:ext cx="6521252" cy="815182"/>
          </a:xfrm>
          <a:prstGeom prst="rect">
            <a:avLst/>
          </a:prstGeom>
          <a:noFill/>
          <a:ln/>
        </p:spPr>
        <p:txBody>
          <a:bodyPr wrap="none" lIns="0" tIns="0" rIns="0" bIns="0" rtlCol="0" anchor="t"/>
          <a:lstStyle/>
          <a:p>
            <a:pPr defTabSz="761970">
              <a:lnSpc>
                <a:spcPts val="6416"/>
              </a:lnSpc>
            </a:pPr>
            <a:endParaRPr lang="en-US" sz="5125" dirty="0">
              <a:solidFill>
                <a:prstClr val="black"/>
              </a:solidFill>
              <a:latin typeface="Arial" panose="020B0604020202020204" pitchFamily="34" charset="0"/>
            </a:endParaRPr>
          </a:p>
        </p:txBody>
      </p:sp>
      <p:sp>
        <p:nvSpPr>
          <p:cNvPr id="6" name="Text 3">
            <a:extLst>
              <a:ext uri="{FF2B5EF4-FFF2-40B4-BE49-F238E27FC236}">
                <a16:creationId xmlns:a16="http://schemas.microsoft.com/office/drawing/2014/main" id="{6F72C1BD-0C78-A4A5-C06E-EF71224B12B7}"/>
              </a:ext>
            </a:extLst>
          </p:cNvPr>
          <p:cNvSpPr/>
          <p:nvPr/>
        </p:nvSpPr>
        <p:spPr>
          <a:xfrm>
            <a:off x="1334790" y="4023320"/>
            <a:ext cx="10006707" cy="755848"/>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pic>
        <p:nvPicPr>
          <p:cNvPr id="8" name="Picture 7" descr="A close-up of a computer screen&#10;&#10;AI-generated content may be incorrect.">
            <a:extLst>
              <a:ext uri="{FF2B5EF4-FFF2-40B4-BE49-F238E27FC236}">
                <a16:creationId xmlns:a16="http://schemas.microsoft.com/office/drawing/2014/main" id="{C609ED40-69E2-35D8-FD7B-A8FE5102B862}"/>
              </a:ext>
            </a:extLst>
          </p:cNvPr>
          <p:cNvPicPr>
            <a:picLocks noChangeAspect="1"/>
          </p:cNvPicPr>
          <p:nvPr/>
        </p:nvPicPr>
        <p:blipFill>
          <a:blip r:embed="rId3"/>
          <a:stretch>
            <a:fillRect/>
          </a:stretch>
        </p:blipFill>
        <p:spPr>
          <a:xfrm>
            <a:off x="0" y="1309524"/>
            <a:ext cx="12192000" cy="4089132"/>
          </a:xfrm>
          <a:prstGeom prst="rect">
            <a:avLst/>
          </a:prstGeom>
        </p:spPr>
      </p:pic>
      <p:sp>
        <p:nvSpPr>
          <p:cNvPr id="4" name="TextBox 3">
            <a:extLst>
              <a:ext uri="{FF2B5EF4-FFF2-40B4-BE49-F238E27FC236}">
                <a16:creationId xmlns:a16="http://schemas.microsoft.com/office/drawing/2014/main" id="{2C0C874C-AC00-0CDB-3019-AB42F792AB88}"/>
              </a:ext>
            </a:extLst>
          </p:cNvPr>
          <p:cNvSpPr txBox="1"/>
          <p:nvPr/>
        </p:nvSpPr>
        <p:spPr>
          <a:xfrm>
            <a:off x="960581" y="5398656"/>
            <a:ext cx="7837055" cy="369332"/>
          </a:xfrm>
          <a:prstGeom prst="rect">
            <a:avLst/>
          </a:prstGeom>
          <a:noFill/>
        </p:spPr>
        <p:txBody>
          <a:bodyPr wrap="square" rtlCol="0">
            <a:spAutoFit/>
          </a:bodyPr>
          <a:lstStyle/>
          <a:p>
            <a:r>
              <a:rPr lang="en-US" b="1" i="1" dirty="0"/>
              <a:t>Note: You’re cleaning around the computer, not inside it</a:t>
            </a:r>
          </a:p>
        </p:txBody>
      </p:sp>
    </p:spTree>
    <p:extLst>
      <p:ext uri="{BB962C8B-B14F-4D97-AF65-F5344CB8AC3E}">
        <p14:creationId xmlns:p14="http://schemas.microsoft.com/office/powerpoint/2010/main" val="299422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908473" y="1359062"/>
            <a:ext cx="2498435" cy="3747653"/>
          </a:xfrm>
          <a:prstGeom prst="rect">
            <a:avLst/>
          </a:prstGeom>
        </p:spPr>
      </p:pic>
      <p:sp>
        <p:nvSpPr>
          <p:cNvPr id="3" name="Text 0"/>
          <p:cNvSpPr/>
          <p:nvPr/>
        </p:nvSpPr>
        <p:spPr>
          <a:xfrm>
            <a:off x="661492" y="1279129"/>
            <a:ext cx="4766369"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Keyboard Snack Bar</a:t>
            </a:r>
            <a:endParaRPr lang="en-US" sz="3708" b="1" dirty="0">
              <a:solidFill>
                <a:prstClr val="black"/>
              </a:solidFill>
              <a:latin typeface="Arial" panose="020B0604020202020204" pitchFamily="34" charset="0"/>
            </a:endParaRPr>
          </a:p>
        </p:txBody>
      </p:sp>
      <p:sp>
        <p:nvSpPr>
          <p:cNvPr id="4" name="Text 1"/>
          <p:cNvSpPr/>
          <p:nvPr/>
        </p:nvSpPr>
        <p:spPr>
          <a:xfrm>
            <a:off x="467528" y="2915245"/>
            <a:ext cx="8408617" cy="1630363"/>
          </a:xfrm>
          <a:prstGeom prst="rect">
            <a:avLst/>
          </a:prstGeom>
          <a:noFill/>
          <a:ln/>
        </p:spPr>
        <p:txBody>
          <a:bodyPr wrap="square" lIns="0" tIns="0" rIns="0" bIns="0" rtlCol="0" anchor="t"/>
          <a:lstStyle/>
          <a:p>
            <a:pPr defTabSz="761970">
              <a:lnSpc>
                <a:spcPts val="6416"/>
              </a:lnSpc>
            </a:pPr>
            <a:r>
              <a:rPr lang="en-US" sz="4400" dirty="0">
                <a:solidFill>
                  <a:srgbClr val="000000"/>
                </a:solidFill>
                <a:latin typeface="Arial" panose="020B0604020202020204" pitchFamily="34" charset="0"/>
                <a:ea typeface="Montserrat" pitchFamily="34" charset="-122"/>
                <a:cs typeface="Arial" panose="020B0604020202020204" pitchFamily="34" charset="0"/>
              </a:rPr>
              <a:t>What's Living </a:t>
            </a:r>
            <a:r>
              <a:rPr lang="en-US" sz="4400" dirty="0">
                <a:solidFill>
                  <a:srgbClr val="2B0AFF"/>
                </a:solidFill>
                <a:latin typeface="Arial" panose="020B0604020202020204" pitchFamily="34" charset="0"/>
                <a:ea typeface="Montserrat" pitchFamily="34" charset="-122"/>
                <a:cs typeface="Arial" panose="020B0604020202020204" pitchFamily="34" charset="0"/>
              </a:rPr>
              <a:t>Under Your Keys?</a:t>
            </a:r>
            <a:endParaRPr lang="en-US" sz="4400" dirty="0">
              <a:solidFill>
                <a:prstClr val="black"/>
              </a:solidFill>
              <a:latin typeface="Arial" panose="020B0604020202020204" pitchFamily="34" charset="0"/>
            </a:endParaRPr>
          </a:p>
        </p:txBody>
      </p:sp>
      <p:sp>
        <p:nvSpPr>
          <p:cNvPr id="5" name="Text 2"/>
          <p:cNvSpPr/>
          <p:nvPr/>
        </p:nvSpPr>
        <p:spPr>
          <a:xfrm>
            <a:off x="661492" y="4067076"/>
            <a:ext cx="6297018" cy="1511697"/>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5761632" y="1448268"/>
            <a:ext cx="4643834" cy="580430"/>
          </a:xfrm>
          <a:prstGeom prst="rect">
            <a:avLst/>
          </a:prstGeom>
          <a:noFill/>
          <a:ln/>
        </p:spPr>
        <p:txBody>
          <a:bodyPr wrap="none" lIns="0" tIns="0" rIns="0" bIns="0" rtlCol="0" anchor="t"/>
          <a:lstStyle/>
          <a:p>
            <a:pPr defTabSz="761970">
              <a:lnSpc>
                <a:spcPts val="4541"/>
              </a:lnSpc>
            </a:pPr>
            <a:r>
              <a:rPr lang="en-US" sz="3625" b="1" dirty="0">
                <a:solidFill>
                  <a:srgbClr val="000000"/>
                </a:solidFill>
                <a:latin typeface="Arial" panose="020B0604020202020204" pitchFamily="34" charset="0"/>
                <a:ea typeface="Montserrat" pitchFamily="34" charset="-122"/>
                <a:cs typeface="Arial" panose="020B0604020202020204" pitchFamily="34" charset="0"/>
              </a:rPr>
              <a:t>Canned Air</a:t>
            </a:r>
            <a:endParaRPr lang="en-US" sz="3625" b="1" dirty="0">
              <a:solidFill>
                <a:prstClr val="black"/>
              </a:solidFill>
              <a:latin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650082" y="1578769"/>
            <a:ext cx="4651970" cy="4651970"/>
          </a:xfrm>
          <a:prstGeom prst="rect">
            <a:avLst/>
          </a:prstGeom>
        </p:spPr>
      </p:pic>
      <p:sp>
        <p:nvSpPr>
          <p:cNvPr id="4" name="Text 1"/>
          <p:cNvSpPr/>
          <p:nvPr/>
        </p:nvSpPr>
        <p:spPr>
          <a:xfrm>
            <a:off x="5761632" y="2370140"/>
            <a:ext cx="5786537" cy="800993"/>
          </a:xfrm>
          <a:prstGeom prst="rect">
            <a:avLst/>
          </a:prstGeom>
          <a:noFill/>
          <a:ln/>
        </p:spPr>
        <p:txBody>
          <a:bodyPr wrap="none" lIns="0" tIns="0" rIns="0" bIns="0" rtlCol="0" anchor="t"/>
          <a:lstStyle/>
          <a:p>
            <a:pPr defTabSz="761970">
              <a:lnSpc>
                <a:spcPts val="6291"/>
              </a:lnSpc>
            </a:pPr>
            <a:r>
              <a:rPr lang="en-US" sz="5041" dirty="0">
                <a:solidFill>
                  <a:srgbClr val="2B0AFF"/>
                </a:solidFill>
                <a:latin typeface="Arial" panose="020B0604020202020204" pitchFamily="34" charset="0"/>
                <a:ea typeface="Montserrat" pitchFamily="34" charset="-122"/>
                <a:cs typeface="Arial" panose="020B0604020202020204" pitchFamily="34" charset="0"/>
              </a:rPr>
              <a:t>Dust = Heat</a:t>
            </a:r>
            <a:endParaRPr lang="en-US" sz="5041" dirty="0">
              <a:solidFill>
                <a:prstClr val="black"/>
              </a:solidFill>
              <a:latin typeface="Arial" panose="020B0604020202020204" pitchFamily="34" charset="0"/>
            </a:endParaRPr>
          </a:p>
        </p:txBody>
      </p:sp>
      <p:sp>
        <p:nvSpPr>
          <p:cNvPr id="5" name="Text 2"/>
          <p:cNvSpPr/>
          <p:nvPr/>
        </p:nvSpPr>
        <p:spPr>
          <a:xfrm>
            <a:off x="5761632" y="3356869"/>
            <a:ext cx="5786537" cy="800993"/>
          </a:xfrm>
          <a:prstGeom prst="rect">
            <a:avLst/>
          </a:prstGeom>
          <a:noFill/>
          <a:ln/>
        </p:spPr>
        <p:txBody>
          <a:bodyPr wrap="none" lIns="0" tIns="0" rIns="0" bIns="0" rtlCol="0" anchor="t"/>
          <a:lstStyle/>
          <a:p>
            <a:pPr defTabSz="761970">
              <a:lnSpc>
                <a:spcPts val="6291"/>
              </a:lnSpc>
            </a:pPr>
            <a:r>
              <a:rPr lang="en-US" sz="5041" dirty="0">
                <a:solidFill>
                  <a:srgbClr val="000000"/>
                </a:solidFill>
                <a:latin typeface="Arial" panose="020B0604020202020204" pitchFamily="34" charset="0"/>
                <a:ea typeface="Montserrat" pitchFamily="34" charset="-122"/>
                <a:cs typeface="Arial" panose="020B0604020202020204" pitchFamily="34" charset="0"/>
              </a:rPr>
              <a:t>Heat = Slow</a:t>
            </a:r>
            <a:endParaRPr lang="en-US" sz="5041" dirty="0">
              <a:solidFill>
                <a:prstClr val="black"/>
              </a:solidFill>
              <a:latin typeface="Arial" panose="020B0604020202020204" pitchFamily="34" charset="0"/>
            </a:endParaRPr>
          </a:p>
        </p:txBody>
      </p:sp>
      <p:sp>
        <p:nvSpPr>
          <p:cNvPr id="6" name="Text 3"/>
          <p:cNvSpPr/>
          <p:nvPr/>
        </p:nvSpPr>
        <p:spPr>
          <a:xfrm>
            <a:off x="5761632" y="4343598"/>
            <a:ext cx="5786537" cy="1114425"/>
          </a:xfrm>
          <a:prstGeom prst="rect">
            <a:avLst/>
          </a:prstGeom>
          <a:noFill/>
          <a:ln/>
        </p:spPr>
        <p:txBody>
          <a:bodyPr wrap="square" lIns="0" tIns="0" rIns="0" bIns="0" rtlCol="0" anchor="t"/>
          <a:lstStyle/>
          <a:p>
            <a:pPr defTabSz="761970">
              <a:lnSpc>
                <a:spcPts val="2917"/>
              </a:lnSpc>
            </a:pPr>
            <a:endParaRPr lang="en-US" sz="1792" dirty="0">
              <a:solidFill>
                <a:prstClr val="black"/>
              </a:solidFill>
              <a:latin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98648" y="1468141"/>
            <a:ext cx="2402224" cy="3603336"/>
          </a:xfrm>
          <a:prstGeom prst="rect">
            <a:avLst/>
          </a:prstGeom>
        </p:spPr>
      </p:pic>
      <p:sp>
        <p:nvSpPr>
          <p:cNvPr id="3" name="Text 0"/>
          <p:cNvSpPr/>
          <p:nvPr/>
        </p:nvSpPr>
        <p:spPr>
          <a:xfrm>
            <a:off x="661492" y="1468141"/>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Screen Cleaning</a:t>
            </a:r>
            <a:endParaRPr lang="en-US" sz="3708" b="1" dirty="0">
              <a:solidFill>
                <a:prstClr val="black"/>
              </a:solidFill>
              <a:latin typeface="Arial" panose="020B0604020202020204" pitchFamily="34" charset="0"/>
            </a:endParaRPr>
          </a:p>
        </p:txBody>
      </p:sp>
      <p:sp>
        <p:nvSpPr>
          <p:cNvPr id="4" name="Text 1"/>
          <p:cNvSpPr/>
          <p:nvPr/>
        </p:nvSpPr>
        <p:spPr>
          <a:xfrm>
            <a:off x="407492" y="2411530"/>
            <a:ext cx="9660144" cy="1630363"/>
          </a:xfrm>
          <a:prstGeom prst="rect">
            <a:avLst/>
          </a:prstGeom>
          <a:noFill/>
          <a:ln/>
        </p:spPr>
        <p:txBody>
          <a:bodyPr wrap="square" lIns="0" tIns="0" rIns="0" bIns="0" rtlCol="0" anchor="t"/>
          <a:lstStyle/>
          <a:p>
            <a:pPr defTabSz="761970">
              <a:lnSpc>
                <a:spcPts val="6416"/>
              </a:lnSpc>
            </a:pPr>
            <a:r>
              <a:rPr lang="en-US" sz="4400" dirty="0">
                <a:solidFill>
                  <a:srgbClr val="2B0AFF"/>
                </a:solidFill>
                <a:latin typeface="Arial" panose="020B0604020202020204" pitchFamily="34" charset="0"/>
                <a:ea typeface="Montserrat" pitchFamily="34" charset="-122"/>
                <a:cs typeface="Arial" panose="020B0604020202020204" pitchFamily="34" charset="0"/>
              </a:rPr>
              <a:t>Spray the Cloth</a:t>
            </a:r>
            <a:r>
              <a:rPr lang="en-US" sz="4400" dirty="0">
                <a:solidFill>
                  <a:srgbClr val="000000"/>
                </a:solidFill>
                <a:latin typeface="Arial" panose="020B0604020202020204" pitchFamily="34" charset="0"/>
                <a:ea typeface="Montserrat" pitchFamily="34" charset="-122"/>
                <a:cs typeface="Arial" panose="020B0604020202020204" pitchFamily="34" charset="0"/>
              </a:rPr>
              <a:t> — Not the Screen</a:t>
            </a:r>
            <a:endParaRPr lang="en-US" sz="4400" dirty="0">
              <a:solidFill>
                <a:prstClr val="black"/>
              </a:solidFill>
              <a:latin typeface="Arial" panose="020B0604020202020204" pitchFamily="34" charset="0"/>
            </a:endParaRPr>
          </a:p>
        </p:txBody>
      </p:sp>
      <p:sp>
        <p:nvSpPr>
          <p:cNvPr id="5" name="Text 2"/>
          <p:cNvSpPr/>
          <p:nvPr/>
        </p:nvSpPr>
        <p:spPr>
          <a:xfrm>
            <a:off x="661492" y="4256088"/>
            <a:ext cx="6297018" cy="1133773"/>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778893"/>
            <a:ext cx="2362696" cy="295275"/>
          </a:xfrm>
          <a:prstGeom prst="rect">
            <a:avLst/>
          </a:prstGeom>
          <a:noFill/>
          <a:ln/>
        </p:spPr>
        <p:txBody>
          <a:bodyPr wrap="none" lIns="0" tIns="0" rIns="0" bIns="0" rtlCol="0" anchor="t"/>
          <a:lstStyle/>
          <a:p>
            <a:pPr defTabSz="761970">
              <a:lnSpc>
                <a:spcPts val="2292"/>
              </a:lnSpc>
            </a:pPr>
            <a:r>
              <a:rPr lang="en-US" sz="3200" b="1" dirty="0">
                <a:solidFill>
                  <a:srgbClr val="000000"/>
                </a:solidFill>
                <a:latin typeface="Arial" panose="020B0604020202020204" pitchFamily="34" charset="0"/>
                <a:ea typeface="Montserrat" pitchFamily="34" charset="-122"/>
                <a:cs typeface="Arial" panose="020B0604020202020204" pitchFamily="34" charset="0"/>
              </a:rPr>
              <a:t>Safety Tip</a:t>
            </a:r>
            <a:endParaRPr lang="en-US" sz="3200" b="1" dirty="0">
              <a:solidFill>
                <a:prstClr val="black"/>
              </a:solidFill>
              <a:latin typeface="Arial" panose="020B0604020202020204" pitchFamily="34" charset="0"/>
            </a:endParaRPr>
          </a:p>
        </p:txBody>
      </p:sp>
      <p:sp>
        <p:nvSpPr>
          <p:cNvPr id="3" name="Text 1"/>
          <p:cNvSpPr/>
          <p:nvPr/>
        </p:nvSpPr>
        <p:spPr>
          <a:xfrm>
            <a:off x="661492" y="2357636"/>
            <a:ext cx="9675515" cy="1181398"/>
          </a:xfrm>
          <a:prstGeom prst="rect">
            <a:avLst/>
          </a:prstGeom>
          <a:noFill/>
          <a:ln/>
        </p:spPr>
        <p:txBody>
          <a:bodyPr wrap="none" lIns="0" tIns="0" rIns="0" bIns="0" rtlCol="0" anchor="t"/>
          <a:lstStyle/>
          <a:p>
            <a:pPr defTabSz="761970">
              <a:lnSpc>
                <a:spcPts val="9291"/>
              </a:lnSpc>
            </a:pPr>
            <a:r>
              <a:rPr lang="en-US" sz="7416" dirty="0">
                <a:solidFill>
                  <a:srgbClr val="2B0AFF"/>
                </a:solidFill>
                <a:latin typeface="Arial" panose="020B0604020202020204" pitchFamily="34" charset="0"/>
                <a:ea typeface="Montserrat" pitchFamily="34" charset="-122"/>
                <a:cs typeface="Arial" panose="020B0604020202020204" pitchFamily="34" charset="0"/>
              </a:rPr>
              <a:t>Don't Shake the Can</a:t>
            </a:r>
            <a:endParaRPr lang="en-US" sz="7416" dirty="0">
              <a:solidFill>
                <a:prstClr val="black"/>
              </a:solidFill>
              <a:latin typeface="Arial" panose="020B0604020202020204" pitchFamily="34" charset="0"/>
            </a:endParaRPr>
          </a:p>
        </p:txBody>
      </p:sp>
      <p:sp>
        <p:nvSpPr>
          <p:cNvPr id="4" name="Shape 2"/>
          <p:cNvSpPr/>
          <p:nvPr/>
        </p:nvSpPr>
        <p:spPr>
          <a:xfrm>
            <a:off x="661492" y="3822502"/>
            <a:ext cx="10869018" cy="1256606"/>
          </a:xfrm>
          <a:prstGeom prst="roundRect">
            <a:avLst>
              <a:gd name="adj" fmla="val 6318"/>
            </a:avLst>
          </a:prstGeom>
          <a:solidFill>
            <a:srgbClr val="BDB3FF"/>
          </a:solidFill>
          <a:ln/>
        </p:spPr>
        <p:txBody>
          <a:bodyPr/>
          <a:lstStyle/>
          <a:p>
            <a:pPr defTabSz="761970"/>
            <a:endParaRPr lang="en-US" sz="1500" dirty="0">
              <a:solidFill>
                <a:prstClr val="black"/>
              </a:solidFill>
              <a:latin typeface="Arial" panose="020B0604020202020204" pitchFamily="34" charset="0"/>
            </a:endParaRPr>
          </a:p>
        </p:txBody>
      </p:sp>
      <p:pic>
        <p:nvPicPr>
          <p:cNvPr id="5" name="Image 0" descr="preencoded.png"/>
          <p:cNvPicPr>
            <a:picLocks noChangeAspect="1"/>
          </p:cNvPicPr>
          <p:nvPr/>
        </p:nvPicPr>
        <p:blipFill>
          <a:blip r:embed="rId3"/>
          <a:stretch>
            <a:fillRect/>
          </a:stretch>
        </p:blipFill>
        <p:spPr>
          <a:xfrm>
            <a:off x="850503" y="4112319"/>
            <a:ext cx="295275" cy="236240"/>
          </a:xfrm>
          <a:prstGeom prst="rect">
            <a:avLst/>
          </a:prstGeom>
        </p:spPr>
      </p:pic>
      <p:sp>
        <p:nvSpPr>
          <p:cNvPr id="6" name="Text 3"/>
          <p:cNvSpPr/>
          <p:nvPr/>
        </p:nvSpPr>
        <p:spPr>
          <a:xfrm>
            <a:off x="1334790" y="4058742"/>
            <a:ext cx="10006707" cy="755848"/>
          </a:xfrm>
          <a:prstGeom prst="rect">
            <a:avLst/>
          </a:prstGeom>
          <a:noFill/>
          <a:ln/>
        </p:spPr>
        <p:txBody>
          <a:bodyPr wrap="square" lIns="0" tIns="0" rIns="0" bIns="0" rtlCol="0" anchor="t"/>
          <a:lstStyle/>
          <a:p>
            <a:pPr defTabSz="761970">
              <a:lnSpc>
                <a:spcPts val="2958"/>
              </a:lnSpc>
            </a:pPr>
            <a:r>
              <a:rPr lang="en-US" sz="1833" b="1" dirty="0">
                <a:solidFill>
                  <a:srgbClr val="000000"/>
                </a:solidFill>
                <a:latin typeface="Arial" panose="020B0604020202020204" pitchFamily="34" charset="0"/>
                <a:ea typeface="Heebo Light" pitchFamily="34" charset="-122"/>
                <a:cs typeface="Arial" panose="020B0604020202020204" pitchFamily="34" charset="0"/>
              </a:rPr>
              <a:t>Keep canned air upright.</a:t>
            </a:r>
            <a:r>
              <a:rPr lang="en-US" sz="1833" dirty="0">
                <a:solidFill>
                  <a:srgbClr val="000000"/>
                </a:solidFill>
                <a:latin typeface="Arial" panose="020B0604020202020204" pitchFamily="34" charset="0"/>
                <a:ea typeface="Heebo Light" pitchFamily="34" charset="-122"/>
                <a:cs typeface="Arial" panose="020B0604020202020204" pitchFamily="34" charset="0"/>
              </a:rPr>
              <a:t> Shaking it or turning it upside down can spray freezing liquid onto delicate parts. Calm, short bursts are the way to go.</a:t>
            </a:r>
            <a:endParaRPr lang="en-US" sz="1833" dirty="0">
              <a:solidFill>
                <a:prstClr val="black"/>
              </a:solidFill>
              <a:latin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515926" y="1485719"/>
            <a:ext cx="2683164" cy="3353955"/>
          </a:xfrm>
          <a:prstGeom prst="rect">
            <a:avLst/>
          </a:prstGeom>
        </p:spPr>
      </p:pic>
      <p:sp>
        <p:nvSpPr>
          <p:cNvPr id="3" name="Text 0"/>
          <p:cNvSpPr/>
          <p:nvPr/>
        </p:nvSpPr>
        <p:spPr>
          <a:xfrm>
            <a:off x="765274" y="2045747"/>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Storage Space</a:t>
            </a:r>
            <a:endParaRPr lang="en-US" sz="3708" b="1" dirty="0">
              <a:solidFill>
                <a:prstClr val="black"/>
              </a:solidFill>
              <a:latin typeface="Arial" panose="020B0604020202020204" pitchFamily="34" charset="0"/>
            </a:endParaRPr>
          </a:p>
        </p:txBody>
      </p:sp>
      <p:sp>
        <p:nvSpPr>
          <p:cNvPr id="4" name="Text 1"/>
          <p:cNvSpPr/>
          <p:nvPr/>
        </p:nvSpPr>
        <p:spPr>
          <a:xfrm>
            <a:off x="1725856" y="3162696"/>
            <a:ext cx="5382618" cy="1630363"/>
          </a:xfrm>
          <a:prstGeom prst="rect">
            <a:avLst/>
          </a:prstGeom>
          <a:noFill/>
          <a:ln/>
        </p:spPr>
        <p:txBody>
          <a:bodyPr wrap="square" lIns="0" tIns="0" rIns="0" bIns="0" rtlCol="0" anchor="t"/>
          <a:lstStyle/>
          <a:p>
            <a:pPr defTabSz="761970">
              <a:lnSpc>
                <a:spcPts val="6416"/>
              </a:lnSpc>
            </a:pPr>
            <a:r>
              <a:rPr lang="en-US" sz="5125" dirty="0">
                <a:solidFill>
                  <a:srgbClr val="000000"/>
                </a:solidFill>
                <a:latin typeface="Arial" panose="020B0604020202020204" pitchFamily="34" charset="0"/>
                <a:ea typeface="Montserrat" pitchFamily="34" charset="-122"/>
                <a:cs typeface="Arial" panose="020B0604020202020204" pitchFamily="34" charset="0"/>
              </a:rPr>
              <a:t>Your </a:t>
            </a:r>
            <a:r>
              <a:rPr lang="en-US" sz="5125" dirty="0">
                <a:solidFill>
                  <a:srgbClr val="2B0AFF"/>
                </a:solidFill>
                <a:latin typeface="Arial" panose="020B0604020202020204" pitchFamily="34" charset="0"/>
                <a:ea typeface="Montserrat" pitchFamily="34" charset="-122"/>
                <a:cs typeface="Arial" panose="020B0604020202020204" pitchFamily="34" charset="0"/>
              </a:rPr>
              <a:t>Digital Attic</a:t>
            </a:r>
            <a:endParaRPr lang="en-US" sz="5125" dirty="0">
              <a:solidFill>
                <a:prstClr val="black"/>
              </a:solidFill>
              <a:latin typeface="Arial" panose="020B0604020202020204" pitchFamily="34" charset="0"/>
            </a:endParaRPr>
          </a:p>
        </p:txBody>
      </p:sp>
      <p:sp>
        <p:nvSpPr>
          <p:cNvPr id="5" name="Text 2"/>
          <p:cNvSpPr/>
          <p:nvPr/>
        </p:nvSpPr>
        <p:spPr>
          <a:xfrm>
            <a:off x="661492" y="4067076"/>
            <a:ext cx="5382618" cy="1511697"/>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270000"/>
            <a:ext cx="12192000" cy="1092696"/>
          </a:xfrm>
          <a:prstGeom prst="rect">
            <a:avLst/>
          </a:prstGeom>
        </p:spPr>
      </p:pic>
      <p:sp>
        <p:nvSpPr>
          <p:cNvPr id="3" name="Text 0"/>
          <p:cNvSpPr/>
          <p:nvPr/>
        </p:nvSpPr>
        <p:spPr>
          <a:xfrm>
            <a:off x="661492" y="2737843"/>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Photos &amp; Videos</a:t>
            </a:r>
            <a:endParaRPr lang="en-US" sz="3708" b="1" dirty="0">
              <a:solidFill>
                <a:prstClr val="black"/>
              </a:solidFill>
              <a:latin typeface="Arial" panose="020B0604020202020204" pitchFamily="34" charset="0"/>
            </a:endParaRPr>
          </a:p>
        </p:txBody>
      </p:sp>
      <p:sp>
        <p:nvSpPr>
          <p:cNvPr id="4" name="Text 1"/>
          <p:cNvSpPr/>
          <p:nvPr/>
        </p:nvSpPr>
        <p:spPr>
          <a:xfrm>
            <a:off x="601456" y="3458467"/>
            <a:ext cx="7943553" cy="815182"/>
          </a:xfrm>
          <a:prstGeom prst="rect">
            <a:avLst/>
          </a:prstGeom>
          <a:noFill/>
          <a:ln/>
        </p:spPr>
        <p:txBody>
          <a:bodyPr wrap="none" lIns="0" tIns="0" rIns="0" bIns="0" rtlCol="0" anchor="t"/>
          <a:lstStyle/>
          <a:p>
            <a:pPr defTabSz="761970">
              <a:lnSpc>
                <a:spcPts val="6416"/>
              </a:lnSpc>
            </a:pPr>
            <a:r>
              <a:rPr lang="en-US" sz="5125" dirty="0">
                <a:solidFill>
                  <a:srgbClr val="000000"/>
                </a:solidFill>
                <a:latin typeface="Arial" panose="020B0604020202020204" pitchFamily="34" charset="0"/>
                <a:ea typeface="Montserrat" pitchFamily="34" charset="-122"/>
                <a:cs typeface="Arial" panose="020B0604020202020204" pitchFamily="34" charset="0"/>
              </a:rPr>
              <a:t>The Biggest </a:t>
            </a:r>
            <a:r>
              <a:rPr lang="en-US" sz="5125" dirty="0">
                <a:solidFill>
                  <a:srgbClr val="2B0AFF"/>
                </a:solidFill>
                <a:latin typeface="Arial" panose="020B0604020202020204" pitchFamily="34" charset="0"/>
                <a:ea typeface="Montserrat" pitchFamily="34" charset="-122"/>
                <a:cs typeface="Arial" panose="020B0604020202020204" pitchFamily="34" charset="0"/>
              </a:rPr>
              <a:t>Space Hogs</a:t>
            </a:r>
            <a:endParaRPr lang="en-US" sz="5125" dirty="0">
              <a:solidFill>
                <a:prstClr val="black"/>
              </a:solidFill>
              <a:latin typeface="Arial" panose="020B0604020202020204" pitchFamily="34" charset="0"/>
            </a:endParaRPr>
          </a:p>
        </p:txBody>
      </p:sp>
      <p:sp>
        <p:nvSpPr>
          <p:cNvPr id="5" name="Text 2"/>
          <p:cNvSpPr/>
          <p:nvPr/>
        </p:nvSpPr>
        <p:spPr>
          <a:xfrm>
            <a:off x="601456" y="4572261"/>
            <a:ext cx="10869018" cy="755848"/>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AE9E-2B1D-45C0-E476-91A29FBBD42C}"/>
            </a:ext>
          </a:extLst>
        </p:cNvPr>
        <p:cNvGrpSpPr/>
        <p:nvPr/>
      </p:nvGrpSpPr>
      <p:grpSpPr>
        <a:xfrm>
          <a:off x="0" y="0"/>
          <a:ext cx="0" cy="0"/>
          <a:chOff x="0" y="0"/>
          <a:chExt cx="0" cy="0"/>
        </a:xfrm>
      </p:grpSpPr>
      <p:grpSp>
        <p:nvGrpSpPr>
          <p:cNvPr id="21" name="Group 20">
            <a:extLst>
              <a:ext uri="{FF2B5EF4-FFF2-40B4-BE49-F238E27FC236}">
                <a16:creationId xmlns:a16="http://schemas.microsoft.com/office/drawing/2014/main" id="{97B9722B-AAA2-0667-A9F4-4057A62624EE}"/>
              </a:ext>
            </a:extLst>
          </p:cNvPr>
          <p:cNvGrpSpPr/>
          <p:nvPr/>
        </p:nvGrpSpPr>
        <p:grpSpPr>
          <a:xfrm>
            <a:off x="680542" y="1328912"/>
            <a:ext cx="10869017" cy="4651518"/>
            <a:chOff x="793790" y="3015496"/>
            <a:chExt cx="13042820" cy="5581822"/>
          </a:xfrm>
        </p:grpSpPr>
        <p:sp>
          <p:nvSpPr>
            <p:cNvPr id="2" name="Text 0">
              <a:extLst>
                <a:ext uri="{FF2B5EF4-FFF2-40B4-BE49-F238E27FC236}">
                  <a16:creationId xmlns:a16="http://schemas.microsoft.com/office/drawing/2014/main" id="{71410042-D04E-BE3D-CD62-E0F7028019B2}"/>
                </a:ext>
              </a:extLst>
            </p:cNvPr>
            <p:cNvSpPr/>
            <p:nvPr/>
          </p:nvSpPr>
          <p:spPr>
            <a:xfrm>
              <a:off x="793790" y="3015496"/>
              <a:ext cx="6068497" cy="589121"/>
            </a:xfrm>
            <a:prstGeom prst="rect">
              <a:avLst/>
            </a:prstGeom>
            <a:noFill/>
            <a:ln/>
          </p:spPr>
          <p:txBody>
            <a:bodyPr wrap="none" lIns="0" tIns="0" rIns="0" bIns="0" rtlCol="0" anchor="t"/>
            <a:lstStyle/>
            <a:p>
              <a:pPr defTabSz="761970">
                <a:lnSpc>
                  <a:spcPts val="3833"/>
                </a:lnSpc>
                <a:defRPr/>
              </a:pPr>
              <a:r>
                <a:rPr lang="en-US" sz="3083" dirty="0">
                  <a:solidFill>
                    <a:srgbClr val="030303"/>
                  </a:solidFill>
                  <a:latin typeface="Arial" panose="020B0604020202020204" pitchFamily="34" charset="0"/>
                  <a:ea typeface="DM Sans Semi Bold" pitchFamily="34" charset="-122"/>
                  <a:cs typeface="Arial" panose="020B0604020202020204" pitchFamily="34" charset="0"/>
                  <a:sym typeface="Arial"/>
                </a:rPr>
                <a:t>Meet Jim Kallaugher: </a:t>
              </a:r>
              <a:r>
                <a:rPr lang="en-US" sz="3083" b="1" dirty="0">
                  <a:solidFill>
                    <a:srgbClr val="2B0AFF"/>
                  </a:solidFill>
                  <a:latin typeface="Arial" panose="020B0604020202020204" pitchFamily="34" charset="0"/>
                  <a:ea typeface="DM Sans Semi Bold" pitchFamily="34" charset="-122"/>
                  <a:cs typeface="Arial" panose="020B0604020202020204" pitchFamily="34" charset="0"/>
                  <a:sym typeface="Arial"/>
                </a:rPr>
                <a:t>CSC Member &amp; Volunteer</a:t>
              </a:r>
              <a:endParaRPr lang="en-US" sz="3083" b="1" dirty="0">
                <a:solidFill>
                  <a:srgbClr val="2B0AFF"/>
                </a:solidFill>
                <a:latin typeface="Calibri" panose="020F0502020204030204"/>
                <a:cs typeface="Arial"/>
                <a:sym typeface="Arial"/>
              </a:endParaRPr>
            </a:p>
          </p:txBody>
        </p:sp>
        <p:sp>
          <p:nvSpPr>
            <p:cNvPr id="3" name="Shape 1">
              <a:extLst>
                <a:ext uri="{FF2B5EF4-FFF2-40B4-BE49-F238E27FC236}">
                  <a16:creationId xmlns:a16="http://schemas.microsoft.com/office/drawing/2014/main" id="{37A031A9-4F30-BFD0-D1AD-FACF8F4F9A3E}"/>
                </a:ext>
              </a:extLst>
            </p:cNvPr>
            <p:cNvSpPr/>
            <p:nvPr/>
          </p:nvSpPr>
          <p:spPr>
            <a:xfrm>
              <a:off x="793790" y="3887391"/>
              <a:ext cx="4221956" cy="2443877"/>
            </a:xfrm>
            <a:prstGeom prst="roundRect">
              <a:avLst>
                <a:gd name="adj" fmla="val 1157"/>
              </a:avLst>
            </a:prstGeom>
            <a:solidFill>
              <a:srgbClr val="F2EEEE"/>
            </a:solidFill>
            <a:ln/>
          </p:spPr>
          <p:txBody>
            <a:bodyPr/>
            <a:lstStyle/>
            <a:p>
              <a:pPr defTabSz="761970">
                <a:defRPr/>
              </a:pPr>
              <a:endParaRPr lang="en-US" sz="1500" dirty="0">
                <a:solidFill>
                  <a:prstClr val="black"/>
                </a:solidFill>
                <a:latin typeface="Calibri" panose="020F0502020204030204"/>
                <a:cs typeface="Arial"/>
                <a:sym typeface="Arial"/>
              </a:endParaRPr>
            </a:p>
          </p:txBody>
        </p:sp>
        <p:sp>
          <p:nvSpPr>
            <p:cNvPr id="4" name="Shape 2">
              <a:extLst>
                <a:ext uri="{FF2B5EF4-FFF2-40B4-BE49-F238E27FC236}">
                  <a16:creationId xmlns:a16="http://schemas.microsoft.com/office/drawing/2014/main" id="{5D9F45EF-3BBE-C631-741C-A5750EF2AC96}"/>
                </a:ext>
              </a:extLst>
            </p:cNvPr>
            <p:cNvSpPr/>
            <p:nvPr/>
          </p:nvSpPr>
          <p:spPr>
            <a:xfrm>
              <a:off x="982266" y="4075867"/>
              <a:ext cx="565547" cy="565547"/>
            </a:xfrm>
            <a:prstGeom prst="roundRect">
              <a:avLst>
                <a:gd name="adj" fmla="val 16166801"/>
              </a:avLst>
            </a:prstGeom>
            <a:solidFill>
              <a:schemeClr val="accent1">
                <a:lumMod val="75000"/>
              </a:schemeClr>
            </a:solidFill>
            <a:ln/>
          </p:spPr>
          <p:txBody>
            <a:bodyPr/>
            <a:lstStyle/>
            <a:p>
              <a:pPr defTabSz="761970">
                <a:defRPr/>
              </a:pPr>
              <a:endParaRPr lang="en-US" sz="1500">
                <a:solidFill>
                  <a:prstClr val="black"/>
                </a:solidFill>
                <a:latin typeface="Calibri" panose="020F0502020204030204"/>
                <a:cs typeface="Arial"/>
                <a:sym typeface="Arial"/>
              </a:endParaRPr>
            </a:p>
          </p:txBody>
        </p:sp>
        <p:pic>
          <p:nvPicPr>
            <p:cNvPr id="5" name="Image 1" descr="preencoded.png">
              <a:extLst>
                <a:ext uri="{FF2B5EF4-FFF2-40B4-BE49-F238E27FC236}">
                  <a16:creationId xmlns:a16="http://schemas.microsoft.com/office/drawing/2014/main" id="{53C7F804-A77A-8707-5015-A32FC8E674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7761" y="4231362"/>
              <a:ext cx="254437" cy="254437"/>
            </a:xfrm>
            <a:prstGeom prst="rect">
              <a:avLst/>
            </a:prstGeom>
          </p:spPr>
        </p:pic>
        <p:sp>
          <p:nvSpPr>
            <p:cNvPr id="6" name="Text 3">
              <a:extLst>
                <a:ext uri="{FF2B5EF4-FFF2-40B4-BE49-F238E27FC236}">
                  <a16:creationId xmlns:a16="http://schemas.microsoft.com/office/drawing/2014/main" id="{B92A167B-2BA9-D579-09CD-98FF630A8D20}"/>
                </a:ext>
              </a:extLst>
            </p:cNvPr>
            <p:cNvSpPr/>
            <p:nvPr/>
          </p:nvSpPr>
          <p:spPr>
            <a:xfrm>
              <a:off x="1008162" y="4706124"/>
              <a:ext cx="2356842" cy="294680"/>
            </a:xfrm>
            <a:prstGeom prst="rect">
              <a:avLst/>
            </a:prstGeom>
            <a:noFill/>
            <a:ln/>
          </p:spPr>
          <p:txBody>
            <a:bodyPr wrap="none" lIns="0" tIns="0" rIns="0" bIns="0" rtlCol="0" anchor="t"/>
            <a:lstStyle/>
            <a:p>
              <a:pPr defTabSz="761970">
                <a:lnSpc>
                  <a:spcPts val="1917"/>
                </a:lnSpc>
                <a:defRPr/>
              </a:pPr>
              <a:r>
                <a:rPr lang="en-US" sz="1542" b="1" dirty="0">
                  <a:solidFill>
                    <a:srgbClr val="464646"/>
                  </a:solidFill>
                  <a:latin typeface="Arial" panose="020B0604020202020204" pitchFamily="34" charset="0"/>
                  <a:ea typeface="DM Sans Semi Bold" pitchFamily="34" charset="-122"/>
                  <a:cs typeface="Arial" panose="020B0604020202020204" pitchFamily="34" charset="0"/>
                  <a:sym typeface="Arial"/>
                </a:rPr>
                <a:t>Red Glen Electronics</a:t>
              </a:r>
              <a:endParaRPr lang="en-US" sz="1542" b="1" dirty="0">
                <a:solidFill>
                  <a:prstClr val="black"/>
                </a:solidFill>
                <a:latin typeface="Calibri" panose="020F0502020204030204"/>
                <a:cs typeface="Arial"/>
                <a:sym typeface="Arial"/>
              </a:endParaRPr>
            </a:p>
          </p:txBody>
        </p:sp>
        <p:sp>
          <p:nvSpPr>
            <p:cNvPr id="7" name="Text 4">
              <a:extLst>
                <a:ext uri="{FF2B5EF4-FFF2-40B4-BE49-F238E27FC236}">
                  <a16:creationId xmlns:a16="http://schemas.microsoft.com/office/drawing/2014/main" id="{DE19DC6A-B954-7620-38A9-31117768825D}"/>
                </a:ext>
              </a:extLst>
            </p:cNvPr>
            <p:cNvSpPr/>
            <p:nvPr/>
          </p:nvSpPr>
          <p:spPr>
            <a:xfrm>
              <a:off x="1008162" y="5050334"/>
              <a:ext cx="3845004" cy="905113"/>
            </a:xfrm>
            <a:prstGeom prst="rect">
              <a:avLst/>
            </a:prstGeom>
            <a:noFill/>
            <a:ln/>
          </p:spPr>
          <p:txBody>
            <a:bodyPr wrap="square" lIns="0" tIns="0" rIns="0" bIns="0" rtlCol="0" anchor="t"/>
            <a:lstStyle/>
            <a:p>
              <a:pPr defTabSz="761970">
                <a:lnSpc>
                  <a:spcPts val="1958"/>
                </a:lnSpc>
                <a:defRPr/>
              </a:pP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Founder and operator, with</a:t>
              </a:r>
              <a:b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b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friendly </a:t>
              </a:r>
              <a:r>
                <a:rPr lang="en-US" sz="1667" b="1" dirty="0">
                  <a:solidFill>
                    <a:srgbClr val="2B0AFF"/>
                  </a:solidFill>
                  <a:latin typeface="Arial" panose="020B0604020202020204" pitchFamily="34" charset="0"/>
                  <a:ea typeface="Inter Medium" pitchFamily="34" charset="-122"/>
                  <a:cs typeface="Arial" panose="020B0604020202020204" pitchFamily="34" charset="0"/>
                  <a:sym typeface="Arial"/>
                </a:rPr>
                <a:t>“Home Tech Help for Hire” </a:t>
              </a: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for Boomers.</a:t>
              </a:r>
              <a:b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br>
              <a:endParaRPr lang="en-US" sz="1667" dirty="0">
                <a:solidFill>
                  <a:prstClr val="black"/>
                </a:solidFill>
                <a:latin typeface="Calibri" panose="020F0502020204030204"/>
                <a:cs typeface="Arial"/>
                <a:sym typeface="Arial"/>
              </a:endParaRPr>
            </a:p>
          </p:txBody>
        </p:sp>
        <p:sp>
          <p:nvSpPr>
            <p:cNvPr id="8" name="Shape 5">
              <a:extLst>
                <a:ext uri="{FF2B5EF4-FFF2-40B4-BE49-F238E27FC236}">
                  <a16:creationId xmlns:a16="http://schemas.microsoft.com/office/drawing/2014/main" id="{206D784A-8550-322A-914D-E1BE8A902B52}"/>
                </a:ext>
              </a:extLst>
            </p:cNvPr>
            <p:cNvSpPr/>
            <p:nvPr/>
          </p:nvSpPr>
          <p:spPr>
            <a:xfrm>
              <a:off x="5213827" y="3887391"/>
              <a:ext cx="4221956" cy="2443877"/>
            </a:xfrm>
            <a:prstGeom prst="roundRect">
              <a:avLst>
                <a:gd name="adj" fmla="val 1157"/>
              </a:avLst>
            </a:prstGeom>
            <a:solidFill>
              <a:srgbClr val="F2EEEE"/>
            </a:solidFill>
            <a:ln/>
          </p:spPr>
          <p:txBody>
            <a:bodyPr/>
            <a:lstStyle/>
            <a:p>
              <a:pPr defTabSz="761970">
                <a:defRPr/>
              </a:pPr>
              <a:endParaRPr lang="en-US" sz="1500">
                <a:solidFill>
                  <a:prstClr val="black"/>
                </a:solidFill>
                <a:latin typeface="Calibri" panose="020F0502020204030204"/>
                <a:cs typeface="Arial"/>
                <a:sym typeface="Arial"/>
              </a:endParaRPr>
            </a:p>
          </p:txBody>
        </p:sp>
        <p:sp>
          <p:nvSpPr>
            <p:cNvPr id="9" name="Shape 6">
              <a:extLst>
                <a:ext uri="{FF2B5EF4-FFF2-40B4-BE49-F238E27FC236}">
                  <a16:creationId xmlns:a16="http://schemas.microsoft.com/office/drawing/2014/main" id="{F0CF68A1-D199-FBC2-C0C5-5AB9970E056C}"/>
                </a:ext>
              </a:extLst>
            </p:cNvPr>
            <p:cNvSpPr/>
            <p:nvPr/>
          </p:nvSpPr>
          <p:spPr>
            <a:xfrm>
              <a:off x="5392698" y="4075867"/>
              <a:ext cx="565547" cy="565547"/>
            </a:xfrm>
            <a:prstGeom prst="roundRect">
              <a:avLst>
                <a:gd name="adj" fmla="val 16166801"/>
              </a:avLst>
            </a:prstGeom>
            <a:solidFill>
              <a:schemeClr val="accent1">
                <a:lumMod val="75000"/>
              </a:schemeClr>
            </a:solidFill>
            <a:ln/>
          </p:spPr>
          <p:txBody>
            <a:bodyPr/>
            <a:lstStyle/>
            <a:p>
              <a:pPr defTabSz="761970">
                <a:defRPr/>
              </a:pPr>
              <a:endParaRPr lang="en-US" sz="1500">
                <a:solidFill>
                  <a:prstClr val="black"/>
                </a:solidFill>
                <a:latin typeface="Calibri" panose="020F0502020204030204"/>
                <a:cs typeface="Arial"/>
                <a:sym typeface="Arial"/>
              </a:endParaRPr>
            </a:p>
          </p:txBody>
        </p:sp>
        <p:pic>
          <p:nvPicPr>
            <p:cNvPr id="10" name="Image 2" descr="preencoded.png">
              <a:extLst>
                <a:ext uri="{FF2B5EF4-FFF2-40B4-BE49-F238E27FC236}">
                  <a16:creationId xmlns:a16="http://schemas.microsoft.com/office/drawing/2014/main" id="{050158B5-95E5-3A7B-6F64-B0427CA6E4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48193" y="4231362"/>
              <a:ext cx="254437" cy="254437"/>
            </a:xfrm>
            <a:prstGeom prst="rect">
              <a:avLst/>
            </a:prstGeom>
          </p:spPr>
        </p:pic>
        <p:sp>
          <p:nvSpPr>
            <p:cNvPr id="11" name="Text 7">
              <a:extLst>
                <a:ext uri="{FF2B5EF4-FFF2-40B4-BE49-F238E27FC236}">
                  <a16:creationId xmlns:a16="http://schemas.microsoft.com/office/drawing/2014/main" id="{EED90184-B368-E7A0-B7F6-957FFA802C3F}"/>
                </a:ext>
              </a:extLst>
            </p:cNvPr>
            <p:cNvSpPr/>
            <p:nvPr/>
          </p:nvSpPr>
          <p:spPr>
            <a:xfrm>
              <a:off x="5392698" y="4730948"/>
              <a:ext cx="2356842" cy="294680"/>
            </a:xfrm>
            <a:prstGeom prst="rect">
              <a:avLst/>
            </a:prstGeom>
            <a:noFill/>
            <a:ln/>
          </p:spPr>
          <p:txBody>
            <a:bodyPr wrap="none" lIns="0" tIns="0" rIns="0" bIns="0" rtlCol="0" anchor="t"/>
            <a:lstStyle/>
            <a:p>
              <a:pPr defTabSz="761970">
                <a:lnSpc>
                  <a:spcPts val="1917"/>
                </a:lnSpc>
                <a:defRPr/>
              </a:pPr>
              <a:r>
                <a:rPr lang="en-US" sz="1542" b="1" dirty="0">
                  <a:solidFill>
                    <a:srgbClr val="464646"/>
                  </a:solidFill>
                  <a:latin typeface="Arial" panose="020B0604020202020204" pitchFamily="34" charset="0"/>
                  <a:ea typeface="DM Sans Semi Bold" pitchFamily="34" charset="-122"/>
                  <a:cs typeface="Arial" panose="020B0604020202020204" pitchFamily="34" charset="0"/>
                  <a:sym typeface="Arial"/>
                </a:rPr>
                <a:t>Weekly Tech Tuesdays</a:t>
              </a:r>
              <a:endParaRPr lang="en-US" sz="1542" b="1" dirty="0">
                <a:solidFill>
                  <a:prstClr val="black"/>
                </a:solidFill>
                <a:latin typeface="Calibri" panose="020F0502020204030204"/>
                <a:cs typeface="Arial"/>
                <a:sym typeface="Arial"/>
              </a:endParaRPr>
            </a:p>
          </p:txBody>
        </p:sp>
        <p:sp>
          <p:nvSpPr>
            <p:cNvPr id="12" name="Text 8">
              <a:extLst>
                <a:ext uri="{FF2B5EF4-FFF2-40B4-BE49-F238E27FC236}">
                  <a16:creationId xmlns:a16="http://schemas.microsoft.com/office/drawing/2014/main" id="{57D71759-1FCC-9031-5A26-C6729528ABDB}"/>
                </a:ext>
              </a:extLst>
            </p:cNvPr>
            <p:cNvSpPr/>
            <p:nvPr/>
          </p:nvSpPr>
          <p:spPr>
            <a:xfrm>
              <a:off x="5392698" y="5113436"/>
              <a:ext cx="3845004" cy="905113"/>
            </a:xfrm>
            <a:prstGeom prst="rect">
              <a:avLst/>
            </a:prstGeom>
            <a:noFill/>
            <a:ln/>
          </p:spPr>
          <p:txBody>
            <a:bodyPr wrap="square" lIns="0" tIns="0" rIns="0" bIns="0" rtlCol="0" anchor="t"/>
            <a:lstStyle/>
            <a:p>
              <a:pPr defTabSz="761970">
                <a:lnSpc>
                  <a:spcPts val="1958"/>
                </a:lnSpc>
                <a:defRPr/>
              </a:pPr>
              <a:r>
                <a:rPr lang="en-US" sz="1667" b="1" dirty="0">
                  <a:solidFill>
                    <a:srgbClr val="2B0AFF"/>
                  </a:solidFill>
                  <a:latin typeface="Arial" panose="020B0604020202020204" pitchFamily="34" charset="0"/>
                  <a:ea typeface="Inter Medium" pitchFamily="34" charset="-122"/>
                  <a:cs typeface="Arial" panose="020B0604020202020204" pitchFamily="34" charset="0"/>
                  <a:sym typeface="Arial"/>
                </a:rPr>
                <a:t>Volunteer</a:t>
              </a:r>
              <a:r>
                <a:rPr lang="en-US" sz="1667" dirty="0">
                  <a:solidFill>
                    <a:srgbClr val="2B0AFF"/>
                  </a:solidFill>
                  <a:latin typeface="Arial" panose="020B0604020202020204" pitchFamily="34" charset="0"/>
                  <a:ea typeface="Inter Medium" pitchFamily="34" charset="-122"/>
                  <a:cs typeface="Arial" panose="020B0604020202020204" pitchFamily="34" charset="0"/>
                  <a:sym typeface="Arial"/>
                </a:rPr>
                <a:t> </a:t>
              </a:r>
              <a:r>
                <a:rPr lang="en-US" sz="1667" b="1" dirty="0">
                  <a:solidFill>
                    <a:srgbClr val="2B0AFF"/>
                  </a:solidFill>
                  <a:latin typeface="Arial" panose="020B0604020202020204" pitchFamily="34" charset="0"/>
                  <a:ea typeface="Inter Medium" pitchFamily="34" charset="-122"/>
                  <a:cs typeface="Arial" panose="020B0604020202020204" pitchFamily="34" charset="0"/>
                  <a:sym typeface="Arial"/>
                </a:rPr>
                <a:t>tech support </a:t>
              </a: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and guidance to community members on Tuesday afternoons.</a:t>
              </a:r>
              <a:endParaRPr lang="en-US" sz="1667" dirty="0">
                <a:solidFill>
                  <a:prstClr val="black"/>
                </a:solidFill>
                <a:latin typeface="Calibri" panose="020F0502020204030204"/>
                <a:cs typeface="Arial"/>
                <a:sym typeface="Arial"/>
              </a:endParaRPr>
            </a:p>
          </p:txBody>
        </p:sp>
        <p:sp>
          <p:nvSpPr>
            <p:cNvPr id="13" name="Shape 9">
              <a:extLst>
                <a:ext uri="{FF2B5EF4-FFF2-40B4-BE49-F238E27FC236}">
                  <a16:creationId xmlns:a16="http://schemas.microsoft.com/office/drawing/2014/main" id="{AE8D95F0-1C6E-1E35-1651-93C139683446}"/>
                </a:ext>
              </a:extLst>
            </p:cNvPr>
            <p:cNvSpPr/>
            <p:nvPr/>
          </p:nvSpPr>
          <p:spPr>
            <a:xfrm>
              <a:off x="9614654" y="3887391"/>
              <a:ext cx="4221956" cy="2443877"/>
            </a:xfrm>
            <a:prstGeom prst="roundRect">
              <a:avLst>
                <a:gd name="adj" fmla="val 1157"/>
              </a:avLst>
            </a:prstGeom>
            <a:solidFill>
              <a:srgbClr val="F2EEEE"/>
            </a:solidFill>
            <a:ln/>
          </p:spPr>
          <p:txBody>
            <a:bodyPr/>
            <a:lstStyle/>
            <a:p>
              <a:pPr defTabSz="761970">
                <a:defRPr/>
              </a:pPr>
              <a:endParaRPr lang="en-US" sz="1500">
                <a:solidFill>
                  <a:prstClr val="black"/>
                </a:solidFill>
                <a:latin typeface="Calibri" panose="020F0502020204030204"/>
                <a:cs typeface="Arial"/>
                <a:sym typeface="Arial"/>
              </a:endParaRPr>
            </a:p>
          </p:txBody>
        </p:sp>
        <p:sp>
          <p:nvSpPr>
            <p:cNvPr id="14" name="Shape 10">
              <a:extLst>
                <a:ext uri="{FF2B5EF4-FFF2-40B4-BE49-F238E27FC236}">
                  <a16:creationId xmlns:a16="http://schemas.microsoft.com/office/drawing/2014/main" id="{FC83B78D-1EA7-62C3-83BB-88C314F4D4C2}"/>
                </a:ext>
              </a:extLst>
            </p:cNvPr>
            <p:cNvSpPr/>
            <p:nvPr/>
          </p:nvSpPr>
          <p:spPr>
            <a:xfrm>
              <a:off x="9803130" y="4075867"/>
              <a:ext cx="565547" cy="565547"/>
            </a:xfrm>
            <a:prstGeom prst="roundRect">
              <a:avLst>
                <a:gd name="adj" fmla="val 16166801"/>
              </a:avLst>
            </a:prstGeom>
            <a:solidFill>
              <a:schemeClr val="accent1">
                <a:lumMod val="75000"/>
              </a:schemeClr>
            </a:solidFill>
            <a:ln/>
          </p:spPr>
          <p:txBody>
            <a:bodyPr/>
            <a:lstStyle/>
            <a:p>
              <a:pPr defTabSz="761970">
                <a:defRPr/>
              </a:pPr>
              <a:endParaRPr lang="en-US" sz="1500">
                <a:solidFill>
                  <a:prstClr val="black"/>
                </a:solidFill>
                <a:latin typeface="Calibri" panose="020F0502020204030204"/>
                <a:cs typeface="Arial"/>
                <a:sym typeface="Arial"/>
              </a:endParaRPr>
            </a:p>
          </p:txBody>
        </p:sp>
        <p:pic>
          <p:nvPicPr>
            <p:cNvPr id="15" name="Image 3" descr="preencoded.png">
              <a:extLst>
                <a:ext uri="{FF2B5EF4-FFF2-40B4-BE49-F238E27FC236}">
                  <a16:creationId xmlns:a16="http://schemas.microsoft.com/office/drawing/2014/main" id="{A0B619FB-2FB0-5A7D-EB51-6329A8AC91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8626" y="4231362"/>
              <a:ext cx="254437" cy="254437"/>
            </a:xfrm>
            <a:prstGeom prst="rect">
              <a:avLst/>
            </a:prstGeom>
          </p:spPr>
        </p:pic>
        <p:sp>
          <p:nvSpPr>
            <p:cNvPr id="16" name="Text 11">
              <a:extLst>
                <a:ext uri="{FF2B5EF4-FFF2-40B4-BE49-F238E27FC236}">
                  <a16:creationId xmlns:a16="http://schemas.microsoft.com/office/drawing/2014/main" id="{14BB6562-8868-8261-D8C1-11DCBA34D5CA}"/>
                </a:ext>
              </a:extLst>
            </p:cNvPr>
            <p:cNvSpPr/>
            <p:nvPr/>
          </p:nvSpPr>
          <p:spPr>
            <a:xfrm>
              <a:off x="9803130" y="4730948"/>
              <a:ext cx="2640687" cy="294680"/>
            </a:xfrm>
            <a:prstGeom prst="rect">
              <a:avLst/>
            </a:prstGeom>
            <a:noFill/>
            <a:ln/>
          </p:spPr>
          <p:txBody>
            <a:bodyPr wrap="none" lIns="0" tIns="0" rIns="0" bIns="0" rtlCol="0" anchor="t"/>
            <a:lstStyle/>
            <a:p>
              <a:pPr defTabSz="761970">
                <a:lnSpc>
                  <a:spcPts val="1917"/>
                </a:lnSpc>
                <a:defRPr/>
              </a:pPr>
              <a:r>
                <a:rPr lang="en-US" sz="1542" b="1" dirty="0">
                  <a:solidFill>
                    <a:srgbClr val="464646"/>
                  </a:solidFill>
                  <a:latin typeface="Arial" panose="020B0604020202020204" pitchFamily="34" charset="0"/>
                  <a:ea typeface="DM Sans Semi Bold" pitchFamily="34" charset="-122"/>
                  <a:cs typeface="Arial" panose="020B0604020202020204" pitchFamily="34" charset="0"/>
                  <a:sym typeface="Arial"/>
                </a:rPr>
                <a:t>Monthly Tech Presentations</a:t>
              </a:r>
              <a:endParaRPr lang="en-US" sz="1542" b="1" dirty="0">
                <a:solidFill>
                  <a:prstClr val="black"/>
                </a:solidFill>
                <a:latin typeface="Calibri" panose="020F0502020204030204"/>
                <a:cs typeface="Arial"/>
                <a:sym typeface="Arial"/>
              </a:endParaRPr>
            </a:p>
          </p:txBody>
        </p:sp>
        <p:sp>
          <p:nvSpPr>
            <p:cNvPr id="17" name="Text 12">
              <a:extLst>
                <a:ext uri="{FF2B5EF4-FFF2-40B4-BE49-F238E27FC236}">
                  <a16:creationId xmlns:a16="http://schemas.microsoft.com/office/drawing/2014/main" id="{205F5829-8CBE-B7D7-9438-73D4D600E5EC}"/>
                </a:ext>
              </a:extLst>
            </p:cNvPr>
            <p:cNvSpPr/>
            <p:nvPr/>
          </p:nvSpPr>
          <p:spPr>
            <a:xfrm>
              <a:off x="9803130" y="5072740"/>
              <a:ext cx="3845004" cy="1205448"/>
            </a:xfrm>
            <a:prstGeom prst="rect">
              <a:avLst/>
            </a:prstGeom>
            <a:noFill/>
            <a:ln/>
          </p:spPr>
          <p:txBody>
            <a:bodyPr wrap="square" lIns="0" tIns="0" rIns="0" bIns="0" rtlCol="0" anchor="t"/>
            <a:lstStyle/>
            <a:p>
              <a:pPr defTabSz="761970">
                <a:lnSpc>
                  <a:spcPts val="1958"/>
                </a:lnSpc>
                <a:defRPr/>
              </a:pP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Conduct </a:t>
              </a:r>
              <a:r>
                <a:rPr lang="en-US" sz="1667" b="1" dirty="0">
                  <a:solidFill>
                    <a:srgbClr val="2B0AFF"/>
                  </a:solidFill>
                  <a:latin typeface="Arial" panose="020B0604020202020204" pitchFamily="34" charset="0"/>
                  <a:ea typeface="Inter Medium" pitchFamily="34" charset="-122"/>
                  <a:cs typeface="Arial" panose="020B0604020202020204" pitchFamily="34" charset="0"/>
                  <a:sym typeface="Arial"/>
                </a:rPr>
                <a:t>tech topic seminars </a:t>
              </a:r>
              <a:r>
                <a:rPr lang="en-US" sz="1667" dirty="0">
                  <a:solidFill>
                    <a:srgbClr val="464646"/>
                  </a:solidFill>
                  <a:latin typeface="Arial" panose="020B0604020202020204" pitchFamily="34" charset="0"/>
                  <a:ea typeface="Inter Medium" pitchFamily="34" charset="-122"/>
                  <a:cs typeface="Arial" panose="020B0604020202020204" pitchFamily="34" charset="0"/>
                  <a:sym typeface="Arial"/>
                </a:rPr>
                <a:t>for better understanding &amp; to encourage </a:t>
              </a:r>
              <a:r>
                <a:rPr lang="en-US" sz="1667" dirty="0">
                  <a:solidFill>
                    <a:prstClr val="black"/>
                  </a:solidFill>
                  <a:latin typeface="Aptos" panose="02110004020202020204"/>
                </a:rPr>
                <a:t>confidence</a:t>
              </a:r>
              <a:endParaRPr lang="en-US" sz="1667" dirty="0">
                <a:solidFill>
                  <a:prstClr val="black"/>
                </a:solidFill>
                <a:latin typeface="Calibri" panose="020F0502020204030204"/>
                <a:cs typeface="Arial"/>
                <a:sym typeface="Arial"/>
              </a:endParaRPr>
            </a:p>
          </p:txBody>
        </p:sp>
        <p:sp>
          <p:nvSpPr>
            <p:cNvPr id="18" name="Text 13">
              <a:extLst>
                <a:ext uri="{FF2B5EF4-FFF2-40B4-BE49-F238E27FC236}">
                  <a16:creationId xmlns:a16="http://schemas.microsoft.com/office/drawing/2014/main" id="{6BDE9951-7348-CD0F-84C3-98A4BA554A2E}"/>
                </a:ext>
              </a:extLst>
            </p:cNvPr>
            <p:cNvSpPr/>
            <p:nvPr/>
          </p:nvSpPr>
          <p:spPr>
            <a:xfrm>
              <a:off x="888087" y="7118390"/>
              <a:ext cx="12760047" cy="603409"/>
            </a:xfrm>
            <a:prstGeom prst="rect">
              <a:avLst/>
            </a:prstGeom>
            <a:noFill/>
            <a:ln/>
          </p:spPr>
          <p:txBody>
            <a:bodyPr wrap="square" lIns="0" tIns="0" rIns="0" bIns="0" rtlCol="0" anchor="t"/>
            <a:lstStyle/>
            <a:p>
              <a:pPr defTabSz="761970">
                <a:lnSpc>
                  <a:spcPts val="1958"/>
                </a:lnSpc>
                <a:defRPr/>
              </a:pPr>
              <a:r>
                <a:rPr lang="en-US" sz="2333" b="1" dirty="0">
                  <a:solidFill>
                    <a:srgbClr val="464646"/>
                  </a:solidFill>
                  <a:latin typeface="Arial" panose="020B0604020202020204" pitchFamily="34" charset="0"/>
                  <a:ea typeface="Inter Medium" pitchFamily="34" charset="-122"/>
                  <a:cs typeface="Arial" panose="020B0604020202020204" pitchFamily="34" charset="0"/>
                  <a:sym typeface="Arial"/>
                </a:rPr>
                <a:t>With </a:t>
              </a:r>
              <a:r>
                <a:rPr lang="en-US" sz="2333" b="1" dirty="0">
                  <a:solidFill>
                    <a:prstClr val="black"/>
                  </a:solidFill>
                  <a:latin typeface="Aptos" panose="02110004020202020204"/>
                </a:rPr>
                <a:t>25+ years of experience making technology clear, simple, and accessible.</a:t>
              </a:r>
              <a:endParaRPr lang="en-US" sz="2333" b="1" dirty="0">
                <a:solidFill>
                  <a:prstClr val="black"/>
                </a:solidFill>
                <a:latin typeface="Calibri" panose="020F0502020204030204"/>
                <a:cs typeface="Arial"/>
                <a:sym typeface="Arial"/>
              </a:endParaRPr>
            </a:p>
          </p:txBody>
        </p:sp>
        <p:sp>
          <p:nvSpPr>
            <p:cNvPr id="19" name="Shape 14">
              <a:extLst>
                <a:ext uri="{FF2B5EF4-FFF2-40B4-BE49-F238E27FC236}">
                  <a16:creationId xmlns:a16="http://schemas.microsoft.com/office/drawing/2014/main" id="{EC9A27D5-A2B0-A4AF-541C-255FDCB7A437}"/>
                </a:ext>
              </a:extLst>
            </p:cNvPr>
            <p:cNvSpPr/>
            <p:nvPr/>
          </p:nvSpPr>
          <p:spPr>
            <a:xfrm>
              <a:off x="793790" y="6543318"/>
              <a:ext cx="22860" cy="1027509"/>
            </a:xfrm>
            <a:prstGeom prst="rect">
              <a:avLst/>
            </a:prstGeom>
            <a:solidFill>
              <a:srgbClr val="1C9770"/>
            </a:solidFill>
            <a:ln/>
          </p:spPr>
          <p:txBody>
            <a:bodyPr/>
            <a:lstStyle/>
            <a:p>
              <a:pPr defTabSz="761970">
                <a:defRPr/>
              </a:pPr>
              <a:endParaRPr lang="en-US" sz="1500">
                <a:solidFill>
                  <a:prstClr val="black"/>
                </a:solidFill>
                <a:latin typeface="Calibri" panose="020F0502020204030204"/>
                <a:cs typeface="Arial"/>
                <a:sym typeface="Arial"/>
              </a:endParaRPr>
            </a:p>
          </p:txBody>
        </p:sp>
        <p:sp>
          <p:nvSpPr>
            <p:cNvPr id="20" name="TextBox 19">
              <a:extLst>
                <a:ext uri="{FF2B5EF4-FFF2-40B4-BE49-F238E27FC236}">
                  <a16:creationId xmlns:a16="http://schemas.microsoft.com/office/drawing/2014/main" id="{E2628CB4-9255-42AC-0256-D4CFBF89B489}"/>
                </a:ext>
              </a:extLst>
            </p:cNvPr>
            <p:cNvSpPr txBox="1"/>
            <p:nvPr/>
          </p:nvSpPr>
          <p:spPr>
            <a:xfrm>
              <a:off x="805219" y="8055708"/>
              <a:ext cx="8350865" cy="541610"/>
            </a:xfrm>
            <a:prstGeom prst="rect">
              <a:avLst/>
            </a:prstGeom>
            <a:noFill/>
          </p:spPr>
          <p:txBody>
            <a:bodyPr wrap="square" rtlCol="0">
              <a:spAutoFit/>
            </a:bodyPr>
            <a:lstStyle/>
            <a:p>
              <a:pPr defTabSz="761970">
                <a:buClr>
                  <a:srgbClr val="000000"/>
                </a:buClr>
                <a:defRPr/>
              </a:pPr>
              <a:endParaRPr lang="en-US" sz="2333" b="1" kern="0" dirty="0">
                <a:solidFill>
                  <a:srgbClr val="E97132">
                    <a:lumMod val="75000"/>
                  </a:srgbClr>
                </a:solidFill>
                <a:latin typeface="Arial"/>
                <a:cs typeface="Arial"/>
                <a:sym typeface="Arial"/>
              </a:endParaRPr>
            </a:p>
          </p:txBody>
        </p:sp>
      </p:grpSp>
    </p:spTree>
    <p:extLst>
      <p:ext uri="{BB962C8B-B14F-4D97-AF65-F5344CB8AC3E}">
        <p14:creationId xmlns:p14="http://schemas.microsoft.com/office/powerpoint/2010/main" val="2956387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55453" y="1560562"/>
            <a:ext cx="2933586" cy="4400379"/>
          </a:xfrm>
          <a:prstGeom prst="rect">
            <a:avLst/>
          </a:prstGeom>
        </p:spPr>
      </p:pic>
      <p:sp>
        <p:nvSpPr>
          <p:cNvPr id="3" name="Text 0"/>
          <p:cNvSpPr/>
          <p:nvPr/>
        </p:nvSpPr>
        <p:spPr>
          <a:xfrm>
            <a:off x="5233492" y="1875731"/>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Downloads Folder</a:t>
            </a:r>
            <a:endParaRPr lang="en-US" sz="3708" b="1" dirty="0">
              <a:solidFill>
                <a:prstClr val="black"/>
              </a:solidFill>
              <a:latin typeface="Arial" panose="020B0604020202020204" pitchFamily="34" charset="0"/>
            </a:endParaRPr>
          </a:p>
        </p:txBody>
      </p:sp>
      <p:sp>
        <p:nvSpPr>
          <p:cNvPr id="4" name="Text 1"/>
          <p:cNvSpPr/>
          <p:nvPr/>
        </p:nvSpPr>
        <p:spPr>
          <a:xfrm>
            <a:off x="5233492" y="2749847"/>
            <a:ext cx="6297018" cy="815182"/>
          </a:xfrm>
          <a:prstGeom prst="rect">
            <a:avLst/>
          </a:prstGeom>
          <a:noFill/>
          <a:ln/>
        </p:spPr>
        <p:txBody>
          <a:bodyPr wrap="none" lIns="0" tIns="0" rIns="0" bIns="0" rtlCol="0" anchor="t"/>
          <a:lstStyle/>
          <a:p>
            <a:pPr defTabSz="761970">
              <a:lnSpc>
                <a:spcPts val="6416"/>
              </a:lnSpc>
            </a:pPr>
            <a:r>
              <a:rPr lang="en-US" sz="5125" dirty="0">
                <a:solidFill>
                  <a:srgbClr val="000000"/>
                </a:solidFill>
                <a:latin typeface="Arial" panose="020B0604020202020204" pitchFamily="34" charset="0"/>
                <a:ea typeface="Montserrat" pitchFamily="34" charset="-122"/>
                <a:cs typeface="Arial" panose="020B0604020202020204" pitchFamily="34" charset="0"/>
              </a:rPr>
              <a:t>The </a:t>
            </a:r>
            <a:r>
              <a:rPr lang="en-US" sz="5125" dirty="0">
                <a:solidFill>
                  <a:srgbClr val="2B0AFF"/>
                </a:solidFill>
                <a:latin typeface="Arial" panose="020B0604020202020204" pitchFamily="34" charset="0"/>
                <a:ea typeface="Montserrat" pitchFamily="34" charset="-122"/>
                <a:cs typeface="Arial" panose="020B0604020202020204" pitchFamily="34" charset="0"/>
              </a:rPr>
              <a:t>Junk Drawer</a:t>
            </a:r>
            <a:endParaRPr lang="en-US" sz="5125" dirty="0">
              <a:solidFill>
                <a:prstClr val="black"/>
              </a:solidFill>
              <a:latin typeface="Arial" panose="020B0604020202020204" pitchFamily="34" charset="0"/>
            </a:endParaRPr>
          </a:p>
        </p:txBody>
      </p:sp>
      <p:sp>
        <p:nvSpPr>
          <p:cNvPr id="5" name="Text 2"/>
          <p:cNvSpPr/>
          <p:nvPr/>
        </p:nvSpPr>
        <p:spPr>
          <a:xfrm>
            <a:off x="5233492" y="3848497"/>
            <a:ext cx="6297018" cy="1133773"/>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047018" y="1468141"/>
            <a:ext cx="2295235" cy="3442853"/>
          </a:xfrm>
          <a:prstGeom prst="rect">
            <a:avLst/>
          </a:prstGeom>
        </p:spPr>
      </p:pic>
      <p:sp>
        <p:nvSpPr>
          <p:cNvPr id="3" name="Text 0"/>
          <p:cNvSpPr/>
          <p:nvPr/>
        </p:nvSpPr>
        <p:spPr>
          <a:xfrm>
            <a:off x="661492" y="1468141"/>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Empty the Trash</a:t>
            </a:r>
            <a:endParaRPr lang="en-US" sz="3708" b="1" dirty="0">
              <a:solidFill>
                <a:prstClr val="black"/>
              </a:solidFill>
              <a:latin typeface="Arial" panose="020B0604020202020204" pitchFamily="34" charset="0"/>
            </a:endParaRPr>
          </a:p>
        </p:txBody>
      </p:sp>
      <p:sp>
        <p:nvSpPr>
          <p:cNvPr id="4" name="Text 1"/>
          <p:cNvSpPr/>
          <p:nvPr/>
        </p:nvSpPr>
        <p:spPr>
          <a:xfrm>
            <a:off x="661492" y="2263748"/>
            <a:ext cx="6297018" cy="1630363"/>
          </a:xfrm>
          <a:prstGeom prst="rect">
            <a:avLst/>
          </a:prstGeom>
          <a:noFill/>
          <a:ln/>
        </p:spPr>
        <p:txBody>
          <a:bodyPr wrap="square" lIns="0" tIns="0" rIns="0" bIns="0" rtlCol="0" anchor="t"/>
          <a:lstStyle/>
          <a:p>
            <a:pPr defTabSz="761970">
              <a:lnSpc>
                <a:spcPts val="6416"/>
              </a:lnSpc>
            </a:pPr>
            <a:r>
              <a:rPr lang="en-US" sz="5125" dirty="0">
                <a:solidFill>
                  <a:srgbClr val="000000"/>
                </a:solidFill>
                <a:latin typeface="Arial" panose="020B0604020202020204" pitchFamily="34" charset="0"/>
                <a:ea typeface="Montserrat" pitchFamily="34" charset="-122"/>
                <a:cs typeface="Arial" panose="020B0604020202020204" pitchFamily="34" charset="0"/>
              </a:rPr>
              <a:t>Delete Isn't Final --</a:t>
            </a:r>
            <a:endParaRPr lang="en-US" sz="5125" dirty="0">
              <a:solidFill>
                <a:prstClr val="black"/>
              </a:solidFill>
              <a:latin typeface="Arial" panose="020B0604020202020204" pitchFamily="34" charset="0"/>
            </a:endParaRPr>
          </a:p>
        </p:txBody>
      </p:sp>
      <p:sp>
        <p:nvSpPr>
          <p:cNvPr id="5" name="Text 2"/>
          <p:cNvSpPr/>
          <p:nvPr/>
        </p:nvSpPr>
        <p:spPr>
          <a:xfrm>
            <a:off x="661492" y="4256088"/>
            <a:ext cx="6297018" cy="1133773"/>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8DD362A3-D4E6-982E-8AEE-703CAF03D830}"/>
              </a:ext>
            </a:extLst>
          </p:cNvPr>
          <p:cNvSpPr txBox="1"/>
          <p:nvPr/>
        </p:nvSpPr>
        <p:spPr>
          <a:xfrm>
            <a:off x="661492" y="3366654"/>
            <a:ext cx="7914472" cy="830997"/>
          </a:xfrm>
          <a:prstGeom prst="rect">
            <a:avLst/>
          </a:prstGeom>
          <a:noFill/>
        </p:spPr>
        <p:txBody>
          <a:bodyPr wrap="square" rtlCol="0">
            <a:spAutoFit/>
          </a:bodyPr>
          <a:lstStyle/>
          <a:p>
            <a:r>
              <a:rPr lang="en-US" sz="2400" b="1" dirty="0">
                <a:solidFill>
                  <a:srgbClr val="2B0AFF"/>
                </a:solidFill>
              </a:rPr>
              <a:t>Until you empty the trash, the computer still thinks it owns those files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256144"/>
            <a:ext cx="12192000" cy="1390073"/>
          </a:xfrm>
          <a:prstGeom prst="rect">
            <a:avLst/>
          </a:prstGeom>
        </p:spPr>
      </p:pic>
      <p:sp>
        <p:nvSpPr>
          <p:cNvPr id="3" name="Text 0"/>
          <p:cNvSpPr/>
          <p:nvPr/>
        </p:nvSpPr>
        <p:spPr>
          <a:xfrm>
            <a:off x="590947" y="2787461"/>
            <a:ext cx="4221361" cy="527645"/>
          </a:xfrm>
          <a:prstGeom prst="rect">
            <a:avLst/>
          </a:prstGeom>
          <a:noFill/>
          <a:ln/>
        </p:spPr>
        <p:txBody>
          <a:bodyPr wrap="none" lIns="0" tIns="0" rIns="0" bIns="0" rtlCol="0" anchor="t"/>
          <a:lstStyle/>
          <a:p>
            <a:pPr defTabSz="761970">
              <a:lnSpc>
                <a:spcPts val="4125"/>
              </a:lnSpc>
            </a:pPr>
            <a:r>
              <a:rPr lang="en-US" sz="3292" b="1" dirty="0">
                <a:solidFill>
                  <a:srgbClr val="000000"/>
                </a:solidFill>
                <a:latin typeface="Arial" panose="020B0604020202020204" pitchFamily="34" charset="0"/>
                <a:ea typeface="Montserrat" pitchFamily="34" charset="-122"/>
                <a:cs typeface="Arial" panose="020B0604020202020204" pitchFamily="34" charset="0"/>
              </a:rPr>
              <a:t>Unused Programs</a:t>
            </a:r>
            <a:endParaRPr lang="en-US" sz="3292" b="1" dirty="0">
              <a:solidFill>
                <a:prstClr val="black"/>
              </a:solidFill>
              <a:latin typeface="Arial" panose="020B0604020202020204" pitchFamily="34" charset="0"/>
            </a:endParaRPr>
          </a:p>
        </p:txBody>
      </p:sp>
      <p:sp>
        <p:nvSpPr>
          <p:cNvPr id="4" name="Text 1"/>
          <p:cNvSpPr/>
          <p:nvPr/>
        </p:nvSpPr>
        <p:spPr>
          <a:xfrm>
            <a:off x="590947" y="3355876"/>
            <a:ext cx="11010106" cy="2110582"/>
          </a:xfrm>
          <a:prstGeom prst="rect">
            <a:avLst/>
          </a:prstGeom>
          <a:noFill/>
          <a:ln/>
        </p:spPr>
        <p:txBody>
          <a:bodyPr wrap="square" lIns="0" tIns="0" rIns="0" bIns="0" rtlCol="0" anchor="t"/>
          <a:lstStyle/>
          <a:p>
            <a:pPr defTabSz="761970">
              <a:lnSpc>
                <a:spcPts val="8291"/>
              </a:lnSpc>
            </a:pPr>
            <a:r>
              <a:rPr lang="en-US" sz="6625" dirty="0">
                <a:solidFill>
                  <a:srgbClr val="000000"/>
                </a:solidFill>
                <a:latin typeface="Arial" panose="020B0604020202020204" pitchFamily="34" charset="0"/>
                <a:ea typeface="Montserrat" pitchFamily="34" charset="-122"/>
                <a:cs typeface="Arial" panose="020B0604020202020204" pitchFamily="34" charset="0"/>
              </a:rPr>
              <a:t>If You Don't Use It — </a:t>
            </a:r>
            <a:r>
              <a:rPr lang="en-US" sz="6625" dirty="0">
                <a:solidFill>
                  <a:srgbClr val="2B0AFF"/>
                </a:solidFill>
                <a:latin typeface="Arial" panose="020B0604020202020204" pitchFamily="34" charset="0"/>
                <a:ea typeface="Montserrat" pitchFamily="34" charset="-122"/>
                <a:cs typeface="Arial" panose="020B0604020202020204" pitchFamily="34" charset="0"/>
              </a:rPr>
              <a:t>Lose It</a:t>
            </a:r>
            <a:endParaRPr lang="en-US" sz="6625" dirty="0">
              <a:solidFill>
                <a:prstClr val="black"/>
              </a:solidFill>
              <a:latin typeface="Arial" panose="020B0604020202020204" pitchFamily="34" charset="0"/>
            </a:endParaRPr>
          </a:p>
        </p:txBody>
      </p:sp>
      <p:sp>
        <p:nvSpPr>
          <p:cNvPr id="5" name="Text 2"/>
          <p:cNvSpPr/>
          <p:nvPr/>
        </p:nvSpPr>
        <p:spPr>
          <a:xfrm>
            <a:off x="590947" y="5719664"/>
            <a:ext cx="11010106" cy="675283"/>
          </a:xfrm>
          <a:prstGeom prst="rect">
            <a:avLst/>
          </a:prstGeom>
          <a:noFill/>
          <a:ln/>
        </p:spPr>
        <p:txBody>
          <a:bodyPr wrap="square" lIns="0" tIns="0" rIns="0" bIns="0" rtlCol="0" anchor="t"/>
          <a:lstStyle/>
          <a:p>
            <a:pPr defTabSz="761970">
              <a:lnSpc>
                <a:spcPts val="2625"/>
              </a:lnSpc>
            </a:pPr>
            <a:endParaRPr lang="en-US" sz="1625" dirty="0">
              <a:solidFill>
                <a:prstClr val="black"/>
              </a:solidFill>
              <a:latin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73697" y="1654653"/>
            <a:ext cx="2784764" cy="4177146"/>
          </a:xfrm>
          <a:prstGeom prst="rect">
            <a:avLst/>
          </a:prstGeom>
        </p:spPr>
      </p:pic>
      <p:sp>
        <p:nvSpPr>
          <p:cNvPr id="3" name="Text 0"/>
          <p:cNvSpPr/>
          <p:nvPr/>
        </p:nvSpPr>
        <p:spPr>
          <a:xfrm>
            <a:off x="5141128" y="1824002"/>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Startup Programs</a:t>
            </a:r>
            <a:endParaRPr lang="en-US" sz="3250" b="1" dirty="0">
              <a:solidFill>
                <a:prstClr val="black"/>
              </a:solidFill>
              <a:latin typeface="Arial" panose="020B0604020202020204" pitchFamily="34" charset="0"/>
            </a:endParaRPr>
          </a:p>
        </p:txBody>
      </p:sp>
      <p:sp>
        <p:nvSpPr>
          <p:cNvPr id="4" name="Text 1"/>
          <p:cNvSpPr/>
          <p:nvPr/>
        </p:nvSpPr>
        <p:spPr>
          <a:xfrm>
            <a:off x="5068192" y="3401359"/>
            <a:ext cx="6297018" cy="1033661"/>
          </a:xfrm>
          <a:prstGeom prst="rect">
            <a:avLst/>
          </a:prstGeom>
          <a:noFill/>
          <a:ln/>
        </p:spPr>
        <p:txBody>
          <a:bodyPr wrap="none" lIns="0" tIns="0" rIns="0" bIns="0" rtlCol="0" anchor="t"/>
          <a:lstStyle/>
          <a:p>
            <a:pPr defTabSz="761970">
              <a:lnSpc>
                <a:spcPts val="8125"/>
              </a:lnSpc>
              <a:defRPr/>
            </a:pPr>
            <a:r>
              <a:rPr lang="en-US" sz="6500" dirty="0">
                <a:solidFill>
                  <a:srgbClr val="2B0AFF"/>
                </a:solidFill>
                <a:latin typeface="Arial" panose="020B0604020202020204" pitchFamily="34" charset="0"/>
                <a:ea typeface="Montserrat" pitchFamily="34" charset="-122"/>
                <a:cs typeface="Arial" panose="020B0604020202020204" pitchFamily="34" charset="0"/>
              </a:rPr>
              <a:t>"Not Yet!"</a:t>
            </a:r>
            <a:endParaRPr lang="en-US" sz="6500" dirty="0">
              <a:solidFill>
                <a:prstClr val="black"/>
              </a:solidFill>
              <a:latin typeface="Arial" panose="020B0604020202020204" pitchFamily="34" charset="0"/>
            </a:endParaRPr>
          </a:p>
        </p:txBody>
      </p:sp>
      <p:sp>
        <p:nvSpPr>
          <p:cNvPr id="5" name="Text 2"/>
          <p:cNvSpPr/>
          <p:nvPr/>
        </p:nvSpPr>
        <p:spPr>
          <a:xfrm>
            <a:off x="5141128" y="3245626"/>
            <a:ext cx="6297018" cy="992386"/>
          </a:xfrm>
          <a:prstGeom prst="rect">
            <a:avLst/>
          </a:prstGeom>
          <a:noFill/>
          <a:ln/>
        </p:spPr>
        <p:txBody>
          <a:bodyPr wrap="square" lIns="0" tIns="0" rIns="0" bIns="0" rtlCol="0" anchor="t"/>
          <a:lstStyle/>
          <a:p>
            <a:pPr defTabSz="761970">
              <a:lnSpc>
                <a:spcPts val="2583"/>
              </a:lnSpc>
              <a:defRPr/>
            </a:pPr>
            <a:endParaRPr lang="en-US" sz="1625"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5398790" y="4665167"/>
            <a:ext cx="206673" cy="165298"/>
          </a:xfrm>
          <a:prstGeom prst="rect">
            <a:avLst/>
          </a:prstGeom>
        </p:spPr>
      </p:pic>
      <p:sp>
        <p:nvSpPr>
          <p:cNvPr id="8" name="Text 4"/>
          <p:cNvSpPr/>
          <p:nvPr/>
        </p:nvSpPr>
        <p:spPr>
          <a:xfrm>
            <a:off x="5770761" y="4632028"/>
            <a:ext cx="5594449" cy="793849"/>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288472"/>
            <a:ext cx="12192000" cy="1403729"/>
          </a:xfrm>
          <a:prstGeom prst="rect">
            <a:avLst/>
          </a:prstGeom>
        </p:spPr>
      </p:pic>
      <p:sp>
        <p:nvSpPr>
          <p:cNvPr id="3" name="Text 0"/>
          <p:cNvSpPr/>
          <p:nvPr/>
        </p:nvSpPr>
        <p:spPr>
          <a:xfrm>
            <a:off x="661492" y="2692202"/>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Antivirus</a:t>
            </a:r>
            <a:endParaRPr lang="en-US" sz="3250" b="1" dirty="0">
              <a:solidFill>
                <a:prstClr val="black"/>
              </a:solidFill>
              <a:latin typeface="Arial" panose="020B0604020202020204" pitchFamily="34" charset="0"/>
            </a:endParaRPr>
          </a:p>
        </p:txBody>
      </p:sp>
      <p:sp>
        <p:nvSpPr>
          <p:cNvPr id="4" name="Text 1"/>
          <p:cNvSpPr/>
          <p:nvPr/>
        </p:nvSpPr>
        <p:spPr>
          <a:xfrm>
            <a:off x="661492" y="3456981"/>
            <a:ext cx="5706070" cy="713184"/>
          </a:xfrm>
          <a:prstGeom prst="rect">
            <a:avLst/>
          </a:prstGeom>
          <a:noFill/>
          <a:ln/>
        </p:spPr>
        <p:txBody>
          <a:bodyPr wrap="none" lIns="0" tIns="0" rIns="0" bIns="0" rtlCol="0" anchor="t"/>
          <a:lstStyle/>
          <a:p>
            <a:pPr defTabSz="761970">
              <a:lnSpc>
                <a:spcPts val="5583"/>
              </a:lnSpc>
              <a:defRPr/>
            </a:pPr>
            <a:r>
              <a:rPr lang="en-US" sz="4458" dirty="0">
                <a:solidFill>
                  <a:srgbClr val="000000"/>
                </a:solidFill>
                <a:latin typeface="Arial" panose="020B0604020202020204" pitchFamily="34" charset="0"/>
                <a:ea typeface="Montserrat" pitchFamily="34" charset="-122"/>
                <a:cs typeface="Arial" panose="020B0604020202020204" pitchFamily="34" charset="0"/>
              </a:rPr>
              <a:t>Security Is a </a:t>
            </a:r>
            <a:r>
              <a:rPr lang="en-US" sz="4458" dirty="0">
                <a:solidFill>
                  <a:srgbClr val="2B0AFF"/>
                </a:solidFill>
                <a:latin typeface="Arial" panose="020B0604020202020204" pitchFamily="34" charset="0"/>
                <a:ea typeface="Montserrat" pitchFamily="34" charset="-122"/>
                <a:cs typeface="Arial" panose="020B0604020202020204" pitchFamily="34" charset="0"/>
              </a:rPr>
              <a:t>Habit</a:t>
            </a:r>
            <a:endParaRPr lang="en-US" sz="4458" dirty="0">
              <a:solidFill>
                <a:prstClr val="black"/>
              </a:solidFill>
              <a:latin typeface="Arial" panose="020B0604020202020204" pitchFamily="34" charset="0"/>
            </a:endParaRPr>
          </a:p>
        </p:txBody>
      </p:sp>
      <p:sp>
        <p:nvSpPr>
          <p:cNvPr id="5" name="Text 2"/>
          <p:cNvSpPr/>
          <p:nvPr/>
        </p:nvSpPr>
        <p:spPr>
          <a:xfrm>
            <a:off x="661492" y="4418211"/>
            <a:ext cx="10869018" cy="661591"/>
          </a:xfrm>
          <a:prstGeom prst="rect">
            <a:avLst/>
          </a:prstGeom>
          <a:noFill/>
          <a:ln/>
        </p:spPr>
        <p:txBody>
          <a:bodyPr wrap="square" lIns="0" tIns="0" rIns="0" bIns="0" rtlCol="0" anchor="t"/>
          <a:lstStyle/>
          <a:p>
            <a:pPr defTabSz="761970">
              <a:lnSpc>
                <a:spcPts val="2583"/>
              </a:lnSpc>
              <a:defRPr/>
            </a:pPr>
            <a:endParaRPr lang="en-US" sz="1625"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826790" y="5505549"/>
            <a:ext cx="206673" cy="165298"/>
          </a:xfrm>
          <a:prstGeom prst="rect">
            <a:avLst/>
          </a:prstGeom>
        </p:spPr>
      </p:pic>
      <p:sp>
        <p:nvSpPr>
          <p:cNvPr id="8" name="Text 4"/>
          <p:cNvSpPr/>
          <p:nvPr/>
        </p:nvSpPr>
        <p:spPr>
          <a:xfrm>
            <a:off x="1078688" y="4655821"/>
            <a:ext cx="10166449" cy="529233"/>
          </a:xfrm>
          <a:prstGeom prst="rect">
            <a:avLst/>
          </a:prstGeom>
          <a:noFill/>
          <a:ln/>
        </p:spPr>
        <p:txBody>
          <a:bodyPr wrap="square" lIns="0" tIns="0" rIns="0" bIns="0" rtlCol="0" anchor="t"/>
          <a:lstStyle/>
          <a:p>
            <a:pPr defTabSz="761970">
              <a:lnSpc>
                <a:spcPts val="2083"/>
              </a:lnSpc>
              <a:defRPr/>
            </a:pPr>
            <a:r>
              <a:rPr lang="en-US" sz="2400" b="1" dirty="0"/>
              <a:t>You don’t need to buy anything today.</a:t>
            </a:r>
            <a:endParaRPr lang="en-US" sz="2400" b="1" dirty="0">
              <a:solidFill>
                <a:prstClr val="black"/>
              </a:solidFill>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384144" y="1494677"/>
            <a:ext cx="2045855" cy="3068783"/>
          </a:xfrm>
          <a:prstGeom prst="rect">
            <a:avLst/>
          </a:prstGeom>
        </p:spPr>
      </p:pic>
      <p:sp>
        <p:nvSpPr>
          <p:cNvPr id="3" name="Text 0"/>
          <p:cNvSpPr/>
          <p:nvPr/>
        </p:nvSpPr>
        <p:spPr>
          <a:xfrm>
            <a:off x="661492" y="1301948"/>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Built-In Tools</a:t>
            </a:r>
            <a:endParaRPr lang="en-US" sz="3250" b="1" dirty="0">
              <a:solidFill>
                <a:prstClr val="black"/>
              </a:solidFill>
              <a:latin typeface="Arial" panose="020B0604020202020204" pitchFamily="34" charset="0"/>
            </a:endParaRPr>
          </a:p>
        </p:txBody>
      </p:sp>
      <p:sp>
        <p:nvSpPr>
          <p:cNvPr id="4" name="Text 1"/>
          <p:cNvSpPr/>
          <p:nvPr/>
        </p:nvSpPr>
        <p:spPr>
          <a:xfrm>
            <a:off x="624547" y="2651721"/>
            <a:ext cx="8537926" cy="1426368"/>
          </a:xfrm>
          <a:prstGeom prst="rect">
            <a:avLst/>
          </a:prstGeom>
          <a:noFill/>
          <a:ln/>
        </p:spPr>
        <p:txBody>
          <a:bodyPr wrap="square" lIns="0" tIns="0" rIns="0" bIns="0" rtlCol="0" anchor="t"/>
          <a:lstStyle/>
          <a:p>
            <a:pPr defTabSz="761970">
              <a:lnSpc>
                <a:spcPts val="5583"/>
              </a:lnSpc>
              <a:defRPr/>
            </a:pPr>
            <a:r>
              <a:rPr lang="en-US" sz="4458" dirty="0">
                <a:solidFill>
                  <a:srgbClr val="000000"/>
                </a:solidFill>
                <a:latin typeface="Arial" panose="020B0604020202020204" pitchFamily="34" charset="0"/>
                <a:ea typeface="Montserrat" pitchFamily="34" charset="-122"/>
                <a:cs typeface="Arial" panose="020B0604020202020204" pitchFamily="34" charset="0"/>
              </a:rPr>
              <a:t>Let the Computer </a:t>
            </a:r>
            <a:r>
              <a:rPr lang="en-US" sz="4458" dirty="0">
                <a:solidFill>
                  <a:srgbClr val="2B0AFF"/>
                </a:solidFill>
                <a:latin typeface="Arial" panose="020B0604020202020204" pitchFamily="34" charset="0"/>
                <a:ea typeface="Montserrat" pitchFamily="34" charset="-122"/>
                <a:cs typeface="Arial" panose="020B0604020202020204" pitchFamily="34" charset="0"/>
              </a:rPr>
              <a:t>Clean Itself</a:t>
            </a:r>
            <a:endParaRPr lang="en-US" sz="4458" dirty="0">
              <a:solidFill>
                <a:prstClr val="black"/>
              </a:solidFill>
              <a:latin typeface="Arial" panose="020B0604020202020204" pitchFamily="34" charset="0"/>
            </a:endParaRPr>
          </a:p>
        </p:txBody>
      </p:sp>
      <p:sp>
        <p:nvSpPr>
          <p:cNvPr id="5" name="Text 2"/>
          <p:cNvSpPr/>
          <p:nvPr/>
        </p:nvSpPr>
        <p:spPr>
          <a:xfrm>
            <a:off x="661492" y="3741143"/>
            <a:ext cx="6297018" cy="661591"/>
          </a:xfrm>
          <a:prstGeom prst="rect">
            <a:avLst/>
          </a:prstGeom>
          <a:noFill/>
          <a:ln/>
        </p:spPr>
        <p:txBody>
          <a:bodyPr wrap="square" lIns="0" tIns="0" rIns="0" bIns="0" rtlCol="0" anchor="t"/>
          <a:lstStyle/>
          <a:p>
            <a:pPr defTabSz="761970">
              <a:lnSpc>
                <a:spcPts val="2583"/>
              </a:lnSpc>
              <a:defRPr/>
            </a:pPr>
            <a:endParaRPr lang="en-US" sz="1625"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826790" y="4828481"/>
            <a:ext cx="206673" cy="165298"/>
          </a:xfrm>
          <a:prstGeom prst="rect">
            <a:avLst/>
          </a:prstGeom>
        </p:spPr>
      </p:pic>
      <p:sp>
        <p:nvSpPr>
          <p:cNvPr id="8" name="Text 4"/>
          <p:cNvSpPr/>
          <p:nvPr/>
        </p:nvSpPr>
        <p:spPr>
          <a:xfrm>
            <a:off x="1198761" y="4795342"/>
            <a:ext cx="5594449"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36BB3FD1-7E9A-285F-D0BF-046000962A28}"/>
              </a:ext>
            </a:extLst>
          </p:cNvPr>
          <p:cNvSpPr txBox="1"/>
          <p:nvPr/>
        </p:nvSpPr>
        <p:spPr>
          <a:xfrm>
            <a:off x="393091" y="4610835"/>
            <a:ext cx="11272436" cy="830997"/>
          </a:xfrm>
          <a:prstGeom prst="rect">
            <a:avLst/>
          </a:prstGeom>
          <a:noFill/>
        </p:spPr>
        <p:txBody>
          <a:bodyPr wrap="square" rtlCol="0">
            <a:spAutoFit/>
          </a:bodyPr>
          <a:lstStyle/>
          <a:p>
            <a:r>
              <a:rPr lang="en-US" sz="2400" b="1" dirty="0"/>
              <a:t>These are tools that already came with your computer — you already paid for them.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78932" y="1560944"/>
            <a:ext cx="2924849" cy="4387273"/>
          </a:xfrm>
          <a:prstGeom prst="rect">
            <a:avLst/>
          </a:prstGeom>
        </p:spPr>
      </p:pic>
      <p:sp>
        <p:nvSpPr>
          <p:cNvPr id="3" name="Text 0"/>
          <p:cNvSpPr/>
          <p:nvPr/>
        </p:nvSpPr>
        <p:spPr>
          <a:xfrm>
            <a:off x="3857273" y="1798197"/>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Browser Cache</a:t>
            </a:r>
            <a:endParaRPr lang="en-US" sz="3250" b="1" dirty="0">
              <a:solidFill>
                <a:prstClr val="black"/>
              </a:solidFill>
              <a:latin typeface="Arial" panose="020B0604020202020204" pitchFamily="34" charset="0"/>
            </a:endParaRPr>
          </a:p>
        </p:txBody>
      </p:sp>
      <p:sp>
        <p:nvSpPr>
          <p:cNvPr id="4" name="Text 1"/>
          <p:cNvSpPr/>
          <p:nvPr/>
        </p:nvSpPr>
        <p:spPr>
          <a:xfrm>
            <a:off x="3773055" y="2964033"/>
            <a:ext cx="8049491" cy="2067322"/>
          </a:xfrm>
          <a:prstGeom prst="rect">
            <a:avLst/>
          </a:prstGeom>
          <a:noFill/>
          <a:ln/>
        </p:spPr>
        <p:txBody>
          <a:bodyPr wrap="square" lIns="0" tIns="0" rIns="0" bIns="0" rtlCol="0" anchor="t"/>
          <a:lstStyle/>
          <a:p>
            <a:pPr defTabSz="761970">
              <a:lnSpc>
                <a:spcPts val="8125"/>
              </a:lnSpc>
              <a:defRPr/>
            </a:pPr>
            <a:r>
              <a:rPr lang="en-US" sz="6000" dirty="0">
                <a:solidFill>
                  <a:srgbClr val="2B0AFF"/>
                </a:solidFill>
                <a:latin typeface="Arial" panose="020B0604020202020204" pitchFamily="34" charset="0"/>
                <a:ea typeface="Montserrat" pitchFamily="34" charset="-122"/>
                <a:cs typeface="Arial" panose="020B0604020202020204" pitchFamily="34" charset="0"/>
              </a:rPr>
              <a:t>Wiping the Chalkboard</a:t>
            </a:r>
            <a:endParaRPr lang="en-US" sz="6000" dirty="0">
              <a:solidFill>
                <a:prstClr val="black"/>
              </a:solidFill>
              <a:latin typeface="Arial" panose="020B0604020202020204" pitchFamily="34" charset="0"/>
            </a:endParaRPr>
          </a:p>
        </p:txBody>
      </p:sp>
      <p:sp>
        <p:nvSpPr>
          <p:cNvPr id="5" name="Text 2"/>
          <p:cNvSpPr/>
          <p:nvPr/>
        </p:nvSpPr>
        <p:spPr>
          <a:xfrm>
            <a:off x="5233492" y="4127796"/>
            <a:ext cx="6297018" cy="661591"/>
          </a:xfrm>
          <a:prstGeom prst="rect">
            <a:avLst/>
          </a:prstGeom>
          <a:noFill/>
          <a:ln/>
        </p:spPr>
        <p:txBody>
          <a:bodyPr wrap="square" lIns="0" tIns="0" rIns="0" bIns="0" rtlCol="0" anchor="t"/>
          <a:lstStyle/>
          <a:p>
            <a:pPr defTabSz="761970">
              <a:lnSpc>
                <a:spcPts val="2583"/>
              </a:lnSpc>
              <a:defRPr/>
            </a:pPr>
            <a:r>
              <a:rPr lang="en-US" sz="1625" dirty="0">
                <a:solidFill>
                  <a:srgbClr val="272525"/>
                </a:solidFill>
                <a:latin typeface="Arial" panose="020B0604020202020204" pitchFamily="34" charset="0"/>
                <a:ea typeface="Heebo Light" pitchFamily="34" charset="-122"/>
                <a:cs typeface="Arial" panose="020B0604020202020204" pitchFamily="34" charset="0"/>
              </a:rPr>
              <a:t>.</a:t>
            </a:r>
            <a:endParaRPr lang="en-US" sz="1625"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5398790" y="5148957"/>
            <a:ext cx="206673" cy="165298"/>
          </a:xfrm>
          <a:prstGeom prst="rect">
            <a:avLst/>
          </a:prstGeom>
        </p:spPr>
      </p:pic>
      <p:sp>
        <p:nvSpPr>
          <p:cNvPr id="8" name="Text 4"/>
          <p:cNvSpPr/>
          <p:nvPr/>
        </p:nvSpPr>
        <p:spPr>
          <a:xfrm>
            <a:off x="5770761" y="5115819"/>
            <a:ext cx="5594449"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5855D-C590-7F12-71AE-BA009C0830A1}"/>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4838DC32-1BD4-94DF-E2EE-EA5D9F7BE2D3}"/>
              </a:ext>
            </a:extLst>
          </p:cNvPr>
          <p:cNvSpPr/>
          <p:nvPr/>
        </p:nvSpPr>
        <p:spPr>
          <a:xfrm>
            <a:off x="3857273" y="1798197"/>
            <a:ext cx="4134843" cy="516732"/>
          </a:xfrm>
          <a:prstGeom prst="rect">
            <a:avLst/>
          </a:prstGeom>
          <a:noFill/>
          <a:ln/>
        </p:spPr>
        <p:txBody>
          <a:bodyPr wrap="none" lIns="0" tIns="0" rIns="0" bIns="0" rtlCol="0" anchor="t"/>
          <a:lstStyle/>
          <a:p>
            <a:pPr defTabSz="761970">
              <a:lnSpc>
                <a:spcPts val="4042"/>
              </a:lnSpc>
              <a:defRPr/>
            </a:pPr>
            <a:endParaRPr lang="en-US" sz="3250" b="1" dirty="0">
              <a:solidFill>
                <a:prstClr val="black"/>
              </a:solidFill>
              <a:latin typeface="Arial" panose="020B0604020202020204" pitchFamily="34" charset="0"/>
            </a:endParaRPr>
          </a:p>
        </p:txBody>
      </p:sp>
      <p:sp>
        <p:nvSpPr>
          <p:cNvPr id="4" name="Text 1">
            <a:extLst>
              <a:ext uri="{FF2B5EF4-FFF2-40B4-BE49-F238E27FC236}">
                <a16:creationId xmlns:a16="http://schemas.microsoft.com/office/drawing/2014/main" id="{FBFE4EAA-ED76-7922-8FA4-75F9B0D2BBE1}"/>
              </a:ext>
            </a:extLst>
          </p:cNvPr>
          <p:cNvSpPr/>
          <p:nvPr/>
        </p:nvSpPr>
        <p:spPr>
          <a:xfrm>
            <a:off x="3773055" y="2964033"/>
            <a:ext cx="8049491" cy="2067322"/>
          </a:xfrm>
          <a:prstGeom prst="rect">
            <a:avLst/>
          </a:prstGeom>
          <a:noFill/>
          <a:ln/>
        </p:spPr>
        <p:txBody>
          <a:bodyPr wrap="square" lIns="0" tIns="0" rIns="0" bIns="0" rtlCol="0" anchor="t"/>
          <a:lstStyle/>
          <a:p>
            <a:pPr defTabSz="761970">
              <a:lnSpc>
                <a:spcPts val="8125"/>
              </a:lnSpc>
              <a:defRPr/>
            </a:pPr>
            <a:endParaRPr lang="en-US" sz="6000" dirty="0">
              <a:solidFill>
                <a:prstClr val="black"/>
              </a:solidFill>
              <a:latin typeface="Arial" panose="020B0604020202020204" pitchFamily="34" charset="0"/>
            </a:endParaRPr>
          </a:p>
        </p:txBody>
      </p:sp>
      <p:sp>
        <p:nvSpPr>
          <p:cNvPr id="5" name="Text 2">
            <a:extLst>
              <a:ext uri="{FF2B5EF4-FFF2-40B4-BE49-F238E27FC236}">
                <a16:creationId xmlns:a16="http://schemas.microsoft.com/office/drawing/2014/main" id="{426EDDE1-4A81-3D0E-CD54-A298091DE9F4}"/>
              </a:ext>
            </a:extLst>
          </p:cNvPr>
          <p:cNvSpPr/>
          <p:nvPr/>
        </p:nvSpPr>
        <p:spPr>
          <a:xfrm>
            <a:off x="5238110" y="4112580"/>
            <a:ext cx="6297018" cy="661591"/>
          </a:xfrm>
          <a:prstGeom prst="rect">
            <a:avLst/>
          </a:prstGeom>
          <a:noFill/>
          <a:ln/>
        </p:spPr>
        <p:txBody>
          <a:bodyPr wrap="square" lIns="0" tIns="0" rIns="0" bIns="0" rtlCol="0" anchor="t"/>
          <a:lstStyle/>
          <a:p>
            <a:pPr defTabSz="761970">
              <a:lnSpc>
                <a:spcPts val="2583"/>
              </a:lnSpc>
              <a:defRPr/>
            </a:pPr>
            <a:r>
              <a:rPr lang="en-US" sz="1625" dirty="0">
                <a:solidFill>
                  <a:srgbClr val="272525"/>
                </a:solidFill>
                <a:latin typeface="Arial" panose="020B0604020202020204" pitchFamily="34" charset="0"/>
                <a:ea typeface="Heebo Light" pitchFamily="34" charset="-122"/>
                <a:cs typeface="Arial" panose="020B0604020202020204" pitchFamily="34" charset="0"/>
              </a:rPr>
              <a:t>.</a:t>
            </a:r>
            <a:endParaRPr lang="en-US" sz="1625" dirty="0">
              <a:solidFill>
                <a:prstClr val="black"/>
              </a:solidFill>
              <a:latin typeface="Arial" panose="020B0604020202020204" pitchFamily="34" charset="0"/>
            </a:endParaRPr>
          </a:p>
        </p:txBody>
      </p:sp>
      <p:pic>
        <p:nvPicPr>
          <p:cNvPr id="7" name="Image 1" descr="preencoded.png">
            <a:extLst>
              <a:ext uri="{FF2B5EF4-FFF2-40B4-BE49-F238E27FC236}">
                <a16:creationId xmlns:a16="http://schemas.microsoft.com/office/drawing/2014/main" id="{FD409A9F-68C2-B2F7-F0CE-92EDB5103499}"/>
              </a:ext>
            </a:extLst>
          </p:cNvPr>
          <p:cNvPicPr>
            <a:picLocks noChangeAspect="1"/>
          </p:cNvPicPr>
          <p:nvPr/>
        </p:nvPicPr>
        <p:blipFill>
          <a:blip r:embed="rId3"/>
          <a:stretch>
            <a:fillRect/>
          </a:stretch>
        </p:blipFill>
        <p:spPr>
          <a:xfrm>
            <a:off x="5398790" y="5148957"/>
            <a:ext cx="206673" cy="165298"/>
          </a:xfrm>
          <a:prstGeom prst="rect">
            <a:avLst/>
          </a:prstGeom>
        </p:spPr>
      </p:pic>
      <p:sp>
        <p:nvSpPr>
          <p:cNvPr id="8" name="Text 4">
            <a:extLst>
              <a:ext uri="{FF2B5EF4-FFF2-40B4-BE49-F238E27FC236}">
                <a16:creationId xmlns:a16="http://schemas.microsoft.com/office/drawing/2014/main" id="{F65A2406-894A-07B0-4FC7-3AFFD3ECFD09}"/>
              </a:ext>
            </a:extLst>
          </p:cNvPr>
          <p:cNvSpPr/>
          <p:nvPr/>
        </p:nvSpPr>
        <p:spPr>
          <a:xfrm>
            <a:off x="5770761" y="5115819"/>
            <a:ext cx="5594449"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
        <p:nvSpPr>
          <p:cNvPr id="12" name="TextBox 11">
            <a:extLst>
              <a:ext uri="{FF2B5EF4-FFF2-40B4-BE49-F238E27FC236}">
                <a16:creationId xmlns:a16="http://schemas.microsoft.com/office/drawing/2014/main" id="{5A67E807-23BA-8663-DC1C-140CB0B76739}"/>
              </a:ext>
            </a:extLst>
          </p:cNvPr>
          <p:cNvSpPr txBox="1"/>
          <p:nvPr/>
        </p:nvSpPr>
        <p:spPr>
          <a:xfrm>
            <a:off x="907608" y="1265382"/>
            <a:ext cx="8982364" cy="4801314"/>
          </a:xfrm>
          <a:prstGeom prst="rect">
            <a:avLst/>
          </a:prstGeom>
          <a:noFill/>
        </p:spPr>
        <p:txBody>
          <a:bodyPr wrap="square">
            <a:spAutoFit/>
          </a:bodyPr>
          <a:lstStyle/>
          <a:p>
            <a:r>
              <a:rPr lang="en-US" sz="2200" b="1" dirty="0">
                <a:solidFill>
                  <a:srgbClr val="2B0AFF"/>
                </a:solidFill>
              </a:rPr>
              <a:t>Web Data: Cache vs. Cookies: Key Differences</a:t>
            </a:r>
            <a:br>
              <a:rPr lang="en-US" sz="2200" b="1" dirty="0"/>
            </a:br>
            <a:br>
              <a:rPr lang="en-US" sz="2000" b="1" dirty="0"/>
            </a:br>
            <a:r>
              <a:rPr lang="en-US" sz="2200" b="1" dirty="0">
                <a:solidFill>
                  <a:srgbClr val="2B0AFF"/>
                </a:solidFill>
              </a:rPr>
              <a:t>Primary Purpose</a:t>
            </a:r>
            <a:br>
              <a:rPr lang="en-US" sz="2200" b="1" dirty="0">
                <a:solidFill>
                  <a:srgbClr val="2B0AFF"/>
                </a:solidFill>
              </a:rPr>
            </a:br>
            <a:endParaRPr lang="en-US" sz="2000" dirty="0"/>
          </a:p>
          <a:p>
            <a:r>
              <a:rPr lang="en-US" sz="2000" b="1" dirty="0"/>
              <a:t>Cache:</a:t>
            </a:r>
            <a:r>
              <a:rPr lang="en-US" sz="2000" dirty="0"/>
              <a:t> A “memory bank” that speeds up websites by saving static files on your device.</a:t>
            </a:r>
          </a:p>
          <a:p>
            <a:endParaRPr lang="en-US" sz="2000" dirty="0"/>
          </a:p>
          <a:p>
            <a:r>
              <a:rPr lang="en-US" sz="2000" b="1" dirty="0"/>
              <a:t>Cookies:</a:t>
            </a:r>
            <a:r>
              <a:rPr lang="en-US" sz="2000" dirty="0"/>
              <a:t> An “ID badge” that remembers who you are, including preferences and login status.</a:t>
            </a:r>
          </a:p>
          <a:p>
            <a:endParaRPr lang="en-US" sz="2000" dirty="0"/>
          </a:p>
          <a:p>
            <a:r>
              <a:rPr lang="en-US" sz="2200" b="1" dirty="0">
                <a:solidFill>
                  <a:srgbClr val="2B0AFF"/>
                </a:solidFill>
              </a:rPr>
              <a:t>Content &amp; Storage</a:t>
            </a:r>
            <a:endParaRPr lang="en-US" sz="2000" dirty="0"/>
          </a:p>
          <a:p>
            <a:r>
              <a:rPr lang="en-US" sz="2000" b="1" dirty="0"/>
              <a:t>Cache:</a:t>
            </a:r>
            <a:r>
              <a:rPr lang="en-US" sz="2000" dirty="0"/>
              <a:t> Stores large items such as images, logos, videos, and fonts.</a:t>
            </a:r>
            <a:br>
              <a:rPr lang="en-US" sz="2000" dirty="0"/>
            </a:br>
            <a:endParaRPr lang="en-US" sz="2000" dirty="0"/>
          </a:p>
          <a:p>
            <a:r>
              <a:rPr lang="en-US" sz="2000" b="1" dirty="0"/>
              <a:t>Cookies:</a:t>
            </a:r>
            <a:r>
              <a:rPr lang="en-US" sz="2000" dirty="0"/>
              <a:t> Store small text data such as usernames, session IDs, and site settings.`</a:t>
            </a:r>
          </a:p>
        </p:txBody>
      </p:sp>
      <p:sp>
        <p:nvSpPr>
          <p:cNvPr id="14" name="Oval 13">
            <a:extLst>
              <a:ext uri="{FF2B5EF4-FFF2-40B4-BE49-F238E27FC236}">
                <a16:creationId xmlns:a16="http://schemas.microsoft.com/office/drawing/2014/main" id="{D06B0189-5A79-4458-ED6E-815B73FDD6DD}"/>
              </a:ext>
            </a:extLst>
          </p:cNvPr>
          <p:cNvSpPr/>
          <p:nvPr/>
        </p:nvSpPr>
        <p:spPr>
          <a:xfrm>
            <a:off x="5320145" y="5031355"/>
            <a:ext cx="397164" cy="35806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061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81575-0E37-2F74-17AE-F7DA67691D94}"/>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728FF098-E3D7-BF47-670C-2BFB713C1B52}"/>
              </a:ext>
            </a:extLst>
          </p:cNvPr>
          <p:cNvSpPr/>
          <p:nvPr/>
        </p:nvSpPr>
        <p:spPr>
          <a:xfrm>
            <a:off x="3857273" y="1798197"/>
            <a:ext cx="4134843" cy="516732"/>
          </a:xfrm>
          <a:prstGeom prst="rect">
            <a:avLst/>
          </a:prstGeom>
          <a:noFill/>
          <a:ln/>
        </p:spPr>
        <p:txBody>
          <a:bodyPr wrap="none" lIns="0" tIns="0" rIns="0" bIns="0" rtlCol="0" anchor="t"/>
          <a:lstStyle/>
          <a:p>
            <a:pPr defTabSz="761970">
              <a:lnSpc>
                <a:spcPts val="4042"/>
              </a:lnSpc>
              <a:defRPr/>
            </a:pPr>
            <a:endParaRPr lang="en-US" sz="3250" b="1" dirty="0">
              <a:solidFill>
                <a:prstClr val="black"/>
              </a:solidFill>
              <a:latin typeface="Arial" panose="020B0604020202020204" pitchFamily="34" charset="0"/>
            </a:endParaRPr>
          </a:p>
        </p:txBody>
      </p:sp>
      <p:sp>
        <p:nvSpPr>
          <p:cNvPr id="4" name="Text 1">
            <a:extLst>
              <a:ext uri="{FF2B5EF4-FFF2-40B4-BE49-F238E27FC236}">
                <a16:creationId xmlns:a16="http://schemas.microsoft.com/office/drawing/2014/main" id="{26862CC4-D50B-EB1C-F105-55EAD1463530}"/>
              </a:ext>
            </a:extLst>
          </p:cNvPr>
          <p:cNvSpPr/>
          <p:nvPr/>
        </p:nvSpPr>
        <p:spPr>
          <a:xfrm>
            <a:off x="3773055" y="2964033"/>
            <a:ext cx="8049491" cy="2067322"/>
          </a:xfrm>
          <a:prstGeom prst="rect">
            <a:avLst/>
          </a:prstGeom>
          <a:noFill/>
          <a:ln/>
        </p:spPr>
        <p:txBody>
          <a:bodyPr wrap="square" lIns="0" tIns="0" rIns="0" bIns="0" rtlCol="0" anchor="t"/>
          <a:lstStyle/>
          <a:p>
            <a:pPr defTabSz="761970">
              <a:lnSpc>
                <a:spcPts val="8125"/>
              </a:lnSpc>
              <a:defRPr/>
            </a:pPr>
            <a:endParaRPr lang="en-US" sz="6000" dirty="0">
              <a:solidFill>
                <a:prstClr val="black"/>
              </a:solidFill>
              <a:latin typeface="Arial" panose="020B0604020202020204" pitchFamily="34" charset="0"/>
            </a:endParaRPr>
          </a:p>
        </p:txBody>
      </p:sp>
      <p:sp>
        <p:nvSpPr>
          <p:cNvPr id="5" name="Text 2">
            <a:extLst>
              <a:ext uri="{FF2B5EF4-FFF2-40B4-BE49-F238E27FC236}">
                <a16:creationId xmlns:a16="http://schemas.microsoft.com/office/drawing/2014/main" id="{8B262B84-FEBE-F07F-8DF2-465AB20BD387}"/>
              </a:ext>
            </a:extLst>
          </p:cNvPr>
          <p:cNvSpPr/>
          <p:nvPr/>
        </p:nvSpPr>
        <p:spPr>
          <a:xfrm>
            <a:off x="5238110" y="4112580"/>
            <a:ext cx="6297018" cy="661591"/>
          </a:xfrm>
          <a:prstGeom prst="rect">
            <a:avLst/>
          </a:prstGeom>
          <a:noFill/>
          <a:ln/>
        </p:spPr>
        <p:txBody>
          <a:bodyPr wrap="square" lIns="0" tIns="0" rIns="0" bIns="0" rtlCol="0" anchor="t"/>
          <a:lstStyle/>
          <a:p>
            <a:pPr defTabSz="761970">
              <a:lnSpc>
                <a:spcPts val="2583"/>
              </a:lnSpc>
              <a:defRPr/>
            </a:pPr>
            <a:r>
              <a:rPr lang="en-US" sz="1625" dirty="0">
                <a:solidFill>
                  <a:srgbClr val="272525"/>
                </a:solidFill>
                <a:latin typeface="Arial" panose="020B0604020202020204" pitchFamily="34" charset="0"/>
                <a:ea typeface="Heebo Light" pitchFamily="34" charset="-122"/>
                <a:cs typeface="Arial" panose="020B0604020202020204" pitchFamily="34" charset="0"/>
              </a:rPr>
              <a:t>.</a:t>
            </a:r>
            <a:endParaRPr lang="en-US" sz="1625" dirty="0">
              <a:solidFill>
                <a:prstClr val="black"/>
              </a:solidFill>
              <a:latin typeface="Arial" panose="020B0604020202020204" pitchFamily="34" charset="0"/>
            </a:endParaRPr>
          </a:p>
        </p:txBody>
      </p:sp>
      <p:pic>
        <p:nvPicPr>
          <p:cNvPr id="7" name="Image 1" descr="preencoded.png">
            <a:extLst>
              <a:ext uri="{FF2B5EF4-FFF2-40B4-BE49-F238E27FC236}">
                <a16:creationId xmlns:a16="http://schemas.microsoft.com/office/drawing/2014/main" id="{3E02EB26-851E-4299-68A4-CD10F3FE821C}"/>
              </a:ext>
            </a:extLst>
          </p:cNvPr>
          <p:cNvPicPr>
            <a:picLocks noChangeAspect="1"/>
          </p:cNvPicPr>
          <p:nvPr/>
        </p:nvPicPr>
        <p:blipFill>
          <a:blip r:embed="rId3"/>
          <a:stretch>
            <a:fillRect/>
          </a:stretch>
        </p:blipFill>
        <p:spPr>
          <a:xfrm>
            <a:off x="5398790" y="5148957"/>
            <a:ext cx="206673" cy="165298"/>
          </a:xfrm>
          <a:prstGeom prst="rect">
            <a:avLst/>
          </a:prstGeom>
        </p:spPr>
      </p:pic>
      <p:sp>
        <p:nvSpPr>
          <p:cNvPr id="8" name="Text 4">
            <a:extLst>
              <a:ext uri="{FF2B5EF4-FFF2-40B4-BE49-F238E27FC236}">
                <a16:creationId xmlns:a16="http://schemas.microsoft.com/office/drawing/2014/main" id="{4CF93E2D-546B-E8B9-A296-4CB6CF6D4236}"/>
              </a:ext>
            </a:extLst>
          </p:cNvPr>
          <p:cNvSpPr/>
          <p:nvPr/>
        </p:nvSpPr>
        <p:spPr>
          <a:xfrm>
            <a:off x="5770761" y="5115819"/>
            <a:ext cx="5594449"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
        <p:nvSpPr>
          <p:cNvPr id="15" name="TextBox 14">
            <a:extLst>
              <a:ext uri="{FF2B5EF4-FFF2-40B4-BE49-F238E27FC236}">
                <a16:creationId xmlns:a16="http://schemas.microsoft.com/office/drawing/2014/main" id="{9EE8CA50-BFD0-4F13-F342-2B528CBA59A2}"/>
              </a:ext>
            </a:extLst>
          </p:cNvPr>
          <p:cNvSpPr txBox="1"/>
          <p:nvPr/>
        </p:nvSpPr>
        <p:spPr>
          <a:xfrm>
            <a:off x="826790" y="1579980"/>
            <a:ext cx="8922328" cy="4770537"/>
          </a:xfrm>
          <a:prstGeom prst="rect">
            <a:avLst/>
          </a:prstGeom>
          <a:noFill/>
        </p:spPr>
        <p:txBody>
          <a:bodyPr wrap="square">
            <a:spAutoFit/>
          </a:bodyPr>
          <a:lstStyle/>
          <a:p>
            <a:r>
              <a:rPr lang="en-US" sz="2200" b="1" dirty="0">
                <a:solidFill>
                  <a:srgbClr val="2B0AFF"/>
                </a:solidFill>
              </a:rPr>
              <a:t>Personalization</a:t>
            </a:r>
            <a:br>
              <a:rPr lang="en-US" sz="2200" b="1" dirty="0"/>
            </a:br>
            <a:br>
              <a:rPr lang="en-US" sz="2000" b="1" dirty="0"/>
            </a:br>
            <a:r>
              <a:rPr lang="en-US" sz="2000" b="1" dirty="0"/>
              <a:t>Cache:</a:t>
            </a:r>
            <a:r>
              <a:rPr lang="en-US" sz="2000" dirty="0"/>
              <a:t> Stores general website data that’s the same for all visitors.</a:t>
            </a:r>
            <a:br>
              <a:rPr lang="en-US" sz="2000" dirty="0"/>
            </a:br>
            <a:r>
              <a:rPr lang="en-US" sz="2000" b="1" dirty="0"/>
              <a:t>Cookies:</a:t>
            </a:r>
            <a:r>
              <a:rPr lang="en-US" sz="2000" dirty="0"/>
              <a:t> Store personalized information specific to you and your browsing session.</a:t>
            </a:r>
            <a:br>
              <a:rPr lang="en-US" sz="2000" dirty="0"/>
            </a:br>
            <a:br>
              <a:rPr lang="en-US" sz="2000" dirty="0"/>
            </a:br>
            <a:r>
              <a:rPr lang="en-US" sz="2200" b="1" dirty="0">
                <a:solidFill>
                  <a:srgbClr val="2B0AFF"/>
                </a:solidFill>
              </a:rPr>
              <a:t>Storage Impact</a:t>
            </a:r>
            <a:br>
              <a:rPr lang="en-US" sz="2000" b="1" dirty="0"/>
            </a:br>
            <a:endParaRPr lang="en-US" sz="2000" dirty="0"/>
          </a:p>
          <a:p>
            <a:r>
              <a:rPr lang="en-US" sz="2000" b="1" dirty="0"/>
              <a:t>Cache:</a:t>
            </a:r>
            <a:r>
              <a:rPr lang="en-US" sz="2000" dirty="0"/>
              <a:t> Can grow large over time (hundreds of MBs or more).</a:t>
            </a:r>
            <a:br>
              <a:rPr lang="en-US" sz="2000" dirty="0"/>
            </a:br>
            <a:r>
              <a:rPr lang="en-US" sz="2000" b="1" dirty="0"/>
              <a:t>Cookies:</a:t>
            </a:r>
            <a:r>
              <a:rPr lang="en-US" sz="2000" dirty="0"/>
              <a:t> Very small files that take up almost no space.</a:t>
            </a:r>
          </a:p>
          <a:p>
            <a:pPr marL="742950" lvl="1" indent="-285750">
              <a:buFont typeface="Arial" panose="020B0604020202020204" pitchFamily="34" charset="0"/>
              <a:buChar char="•"/>
            </a:pPr>
            <a:endParaRPr lang="en-US" sz="2000" dirty="0"/>
          </a:p>
          <a:p>
            <a:pPr>
              <a:buNone/>
            </a:pPr>
            <a:r>
              <a:rPr lang="en-US" sz="2000" b="1" dirty="0">
                <a:solidFill>
                  <a:srgbClr val="2B0AFF"/>
                </a:solidFill>
              </a:rPr>
              <a:t>Summary Tip</a:t>
            </a:r>
            <a:br>
              <a:rPr lang="en-US" sz="2000" b="1" dirty="0">
                <a:solidFill>
                  <a:srgbClr val="2B0AFF"/>
                </a:solidFill>
              </a:rPr>
            </a:br>
            <a:endParaRPr lang="en-US" sz="2000" b="1" dirty="0">
              <a:solidFill>
                <a:srgbClr val="2B0AFF"/>
              </a:solidFill>
            </a:endParaRPr>
          </a:p>
          <a:p>
            <a:pPr>
              <a:buNone/>
            </a:pPr>
            <a:r>
              <a:rPr lang="en-US" sz="2000" b="1" dirty="0"/>
              <a:t>Think of it this way:</a:t>
            </a:r>
            <a:r>
              <a:rPr lang="en-US" sz="2000" dirty="0"/>
              <a:t> The </a:t>
            </a:r>
            <a:r>
              <a:rPr lang="en-US" sz="2000" b="1" dirty="0"/>
              <a:t>Cache</a:t>
            </a:r>
            <a:r>
              <a:rPr lang="en-US" sz="2000" dirty="0"/>
              <a:t> saves the </a:t>
            </a:r>
            <a:r>
              <a:rPr lang="en-US" sz="2000" i="1" dirty="0"/>
              <a:t>building</a:t>
            </a:r>
            <a:r>
              <a:rPr lang="en-US" sz="2000" dirty="0"/>
              <a:t>, while </a:t>
            </a:r>
            <a:r>
              <a:rPr lang="en-US" sz="2000" b="1" dirty="0"/>
              <a:t>Cookies</a:t>
            </a:r>
            <a:r>
              <a:rPr lang="en-US" sz="2000" dirty="0"/>
              <a:t> remember the </a:t>
            </a:r>
            <a:r>
              <a:rPr lang="en-US" sz="2000" i="1" dirty="0"/>
              <a:t>person</a:t>
            </a:r>
            <a:r>
              <a:rPr lang="en-US" sz="2000" dirty="0"/>
              <a:t> inside the building.</a:t>
            </a:r>
          </a:p>
        </p:txBody>
      </p:sp>
      <p:sp>
        <p:nvSpPr>
          <p:cNvPr id="17" name="TextBox 16">
            <a:extLst>
              <a:ext uri="{FF2B5EF4-FFF2-40B4-BE49-F238E27FC236}">
                <a16:creationId xmlns:a16="http://schemas.microsoft.com/office/drawing/2014/main" id="{8409176C-3228-372A-724B-DFFE88401B54}"/>
              </a:ext>
            </a:extLst>
          </p:cNvPr>
          <p:cNvSpPr txBox="1"/>
          <p:nvPr/>
        </p:nvSpPr>
        <p:spPr>
          <a:xfrm>
            <a:off x="831273" y="1149093"/>
            <a:ext cx="761538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B0AFF"/>
                </a:solidFill>
                <a:effectLst/>
                <a:uLnTx/>
                <a:uFillTx/>
                <a:latin typeface="Aptos" panose="02110004020202020204"/>
                <a:ea typeface="+mn-ea"/>
                <a:cs typeface="+mn-cs"/>
              </a:rPr>
              <a:t>Web Data: Cache vs. Cookies: Key </a:t>
            </a:r>
            <a:r>
              <a:rPr kumimoji="0" lang="en-US" sz="2200" b="1" i="0" u="none" strike="noStrike" kern="1200" cap="none" spc="0" normalizeH="0" baseline="0" noProof="0" dirty="0" err="1">
                <a:ln>
                  <a:noFill/>
                </a:ln>
                <a:solidFill>
                  <a:srgbClr val="2B0AFF"/>
                </a:solidFill>
                <a:effectLst/>
                <a:uLnTx/>
                <a:uFillTx/>
                <a:latin typeface="Aptos" panose="02110004020202020204"/>
                <a:ea typeface="+mn-ea"/>
                <a:cs typeface="+mn-cs"/>
              </a:rPr>
              <a:t>Differnces</a:t>
            </a:r>
            <a:r>
              <a:rPr kumimoji="0" lang="en-US" sz="2200" b="1" i="0" u="none" strike="noStrike" kern="1200" cap="none" spc="0" normalizeH="0" baseline="0" noProof="0" dirty="0">
                <a:ln>
                  <a:noFill/>
                </a:ln>
                <a:solidFill>
                  <a:srgbClr val="2B0AFF"/>
                </a:solidFill>
                <a:effectLst/>
                <a:uLnTx/>
                <a:uFillTx/>
                <a:latin typeface="Aptos" panose="02110004020202020204"/>
                <a:ea typeface="+mn-ea"/>
                <a:cs typeface="+mn-cs"/>
              </a:rPr>
              <a:t> (Cont’d)</a:t>
            </a:r>
          </a:p>
        </p:txBody>
      </p:sp>
      <p:sp>
        <p:nvSpPr>
          <p:cNvPr id="20" name="Oval 19">
            <a:extLst>
              <a:ext uri="{FF2B5EF4-FFF2-40B4-BE49-F238E27FC236}">
                <a16:creationId xmlns:a16="http://schemas.microsoft.com/office/drawing/2014/main" id="{2DC5EFA0-AB54-FF7D-28DE-35498F8EFF99}"/>
              </a:ext>
            </a:extLst>
          </p:cNvPr>
          <p:cNvSpPr/>
          <p:nvPr/>
        </p:nvSpPr>
        <p:spPr>
          <a:xfrm>
            <a:off x="5320145" y="5031355"/>
            <a:ext cx="397164" cy="358063"/>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9292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227127" y="1403929"/>
            <a:ext cx="2359890" cy="3539835"/>
          </a:xfrm>
          <a:prstGeom prst="rect">
            <a:avLst/>
          </a:prstGeom>
        </p:spPr>
      </p:pic>
      <p:sp>
        <p:nvSpPr>
          <p:cNvPr id="3" name="Text 0"/>
          <p:cNvSpPr/>
          <p:nvPr/>
        </p:nvSpPr>
        <p:spPr>
          <a:xfrm>
            <a:off x="661492" y="1301948"/>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Repair or Replace?</a:t>
            </a:r>
            <a:endParaRPr lang="en-US" sz="3250" b="1" dirty="0">
              <a:solidFill>
                <a:prstClr val="black"/>
              </a:solidFill>
              <a:latin typeface="Arial" panose="020B0604020202020204" pitchFamily="34" charset="0"/>
            </a:endParaRPr>
          </a:p>
        </p:txBody>
      </p:sp>
      <p:sp>
        <p:nvSpPr>
          <p:cNvPr id="4" name="Text 1"/>
          <p:cNvSpPr/>
          <p:nvPr/>
        </p:nvSpPr>
        <p:spPr>
          <a:xfrm>
            <a:off x="604983" y="3186931"/>
            <a:ext cx="6297018" cy="1426368"/>
          </a:xfrm>
          <a:prstGeom prst="rect">
            <a:avLst/>
          </a:prstGeom>
          <a:noFill/>
          <a:ln/>
        </p:spPr>
        <p:txBody>
          <a:bodyPr wrap="square" lIns="0" tIns="0" rIns="0" bIns="0" rtlCol="0" anchor="t"/>
          <a:lstStyle/>
          <a:p>
            <a:pPr defTabSz="761970">
              <a:lnSpc>
                <a:spcPts val="5583"/>
              </a:lnSpc>
              <a:defRPr/>
            </a:pPr>
            <a:r>
              <a:rPr lang="en-US" sz="4458" dirty="0">
                <a:solidFill>
                  <a:srgbClr val="000000"/>
                </a:solidFill>
                <a:latin typeface="Arial" panose="020B0604020202020204" pitchFamily="34" charset="0"/>
                <a:ea typeface="Montserrat" pitchFamily="34" charset="-122"/>
                <a:cs typeface="Arial" panose="020B0604020202020204" pitchFamily="34" charset="0"/>
              </a:rPr>
              <a:t>When Is "Old" </a:t>
            </a:r>
            <a:r>
              <a:rPr lang="en-US" sz="4458" dirty="0">
                <a:solidFill>
                  <a:srgbClr val="2B0AFF"/>
                </a:solidFill>
                <a:latin typeface="Arial" panose="020B0604020202020204" pitchFamily="34" charset="0"/>
                <a:ea typeface="Montserrat" pitchFamily="34" charset="-122"/>
                <a:cs typeface="Arial" panose="020B0604020202020204" pitchFamily="34" charset="0"/>
              </a:rPr>
              <a:t>Too Old?</a:t>
            </a:r>
            <a:endParaRPr lang="en-US" sz="4458" dirty="0">
              <a:solidFill>
                <a:prstClr val="black"/>
              </a:solidFill>
              <a:latin typeface="Arial" panose="020B0604020202020204" pitchFamily="34" charset="0"/>
            </a:endParaRPr>
          </a:p>
        </p:txBody>
      </p:sp>
      <p:sp>
        <p:nvSpPr>
          <p:cNvPr id="5" name="Text 2"/>
          <p:cNvSpPr/>
          <p:nvPr/>
        </p:nvSpPr>
        <p:spPr>
          <a:xfrm>
            <a:off x="667202" y="3736525"/>
            <a:ext cx="6297018" cy="661591"/>
          </a:xfrm>
          <a:prstGeom prst="rect">
            <a:avLst/>
          </a:prstGeom>
          <a:noFill/>
          <a:ln/>
        </p:spPr>
        <p:txBody>
          <a:bodyPr wrap="square" lIns="0" tIns="0" rIns="0" bIns="0" rtlCol="0" anchor="t"/>
          <a:lstStyle/>
          <a:p>
            <a:pPr defTabSz="761970">
              <a:lnSpc>
                <a:spcPts val="2583"/>
              </a:lnSpc>
              <a:defRPr/>
            </a:pPr>
            <a:endParaRPr lang="en-US" sz="1625"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826790" y="4828481"/>
            <a:ext cx="206673" cy="165298"/>
          </a:xfrm>
          <a:prstGeom prst="rect">
            <a:avLst/>
          </a:prstGeom>
        </p:spPr>
      </p:pic>
      <p:sp>
        <p:nvSpPr>
          <p:cNvPr id="8" name="Text 4"/>
          <p:cNvSpPr/>
          <p:nvPr/>
        </p:nvSpPr>
        <p:spPr>
          <a:xfrm>
            <a:off x="1198761" y="4795342"/>
            <a:ext cx="5594449"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472417"/>
            <a:ext cx="6161187" cy="590649"/>
          </a:xfrm>
          <a:prstGeom prst="rect">
            <a:avLst/>
          </a:prstGeom>
          <a:noFill/>
          <a:ln/>
        </p:spPr>
        <p:txBody>
          <a:bodyPr wrap="none" lIns="0" tIns="0" rIns="0" bIns="0" rtlCol="0" anchor="t"/>
          <a:lstStyle/>
          <a:p>
            <a:pPr defTabSz="761970">
              <a:lnSpc>
                <a:spcPts val="4625"/>
              </a:lnSpc>
            </a:pPr>
            <a:endParaRPr lang="en-US" sz="3708" dirty="0">
              <a:solidFill>
                <a:prstClr val="black"/>
              </a:solidFill>
              <a:latin typeface="Arial" panose="020B0604020202020204" pitchFamily="34" charset="0"/>
            </a:endParaRPr>
          </a:p>
        </p:txBody>
      </p:sp>
      <p:sp>
        <p:nvSpPr>
          <p:cNvPr id="3" name="Text 1"/>
          <p:cNvSpPr/>
          <p:nvPr/>
        </p:nvSpPr>
        <p:spPr>
          <a:xfrm>
            <a:off x="725055" y="3834080"/>
            <a:ext cx="10869018" cy="1630363"/>
          </a:xfrm>
          <a:prstGeom prst="rect">
            <a:avLst/>
          </a:prstGeom>
          <a:noFill/>
          <a:ln/>
        </p:spPr>
        <p:txBody>
          <a:bodyPr wrap="square" lIns="0" tIns="0" rIns="0" bIns="0" rtlCol="0" anchor="t"/>
          <a:lstStyle/>
          <a:p>
            <a:pPr marL="0" marR="0" lvl="0" indent="0" algn="l" defTabSz="761970" rtl="0" eaLnBrk="1" fontAlgn="auto" latinLnBrk="0" hangingPunct="1">
              <a:lnSpc>
                <a:spcPts val="4625"/>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Text 2"/>
          <p:cNvSpPr/>
          <p:nvPr/>
        </p:nvSpPr>
        <p:spPr>
          <a:xfrm>
            <a:off x="661492" y="4260364"/>
            <a:ext cx="10869018" cy="1133773"/>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B148A080-8215-CBCB-EA15-68A79FD89DA2}"/>
              </a:ext>
            </a:extLst>
          </p:cNvPr>
          <p:cNvSpPr txBox="1"/>
          <p:nvPr/>
        </p:nvSpPr>
        <p:spPr>
          <a:xfrm>
            <a:off x="725055" y="1322261"/>
            <a:ext cx="11005127" cy="1128322"/>
          </a:xfrm>
          <a:prstGeom prst="rect">
            <a:avLst/>
          </a:prstGeom>
          <a:noFill/>
        </p:spPr>
        <p:txBody>
          <a:bodyPr wrap="square">
            <a:spAutoFit/>
          </a:bodyPr>
          <a:lstStyle/>
          <a:p>
            <a:pPr marL="0" marR="0" lvl="0" indent="0" algn="l" defTabSz="914400" rtl="0" eaLnBrk="1" fontAlgn="auto" latinLnBrk="0" hangingPunct="1">
              <a:lnSpc>
                <a:spcPts val="98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Arial" panose="020B0604020202020204" pitchFamily="34" charset="0"/>
                <a:ea typeface="Barlow Bold" pitchFamily="34" charset="-122"/>
                <a:cs typeface="Arial" panose="020B0604020202020204" pitchFamily="34" charset="0"/>
              </a:rPr>
              <a:t>Welcome, Cromwell Senior Center (CSC) Members</a:t>
            </a:r>
            <a:endParaRPr kumimoji="0" lang="en-US" sz="3200" b="1" i="0" u="none" strike="noStrike" kern="1200" cap="none" spc="0" normalizeH="0" baseline="0" noProof="0" dirty="0">
              <a:ln>
                <a:noFill/>
              </a:ln>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A5E70679-2AC7-7E4B-BF2D-6061DB56CDC1}"/>
              </a:ext>
            </a:extLst>
          </p:cNvPr>
          <p:cNvSpPr txBox="1"/>
          <p:nvPr/>
        </p:nvSpPr>
        <p:spPr>
          <a:xfrm>
            <a:off x="1620982" y="3584543"/>
            <a:ext cx="8950036" cy="777905"/>
          </a:xfrm>
          <a:prstGeom prst="rect">
            <a:avLst/>
          </a:prstGeom>
          <a:noFill/>
        </p:spPr>
        <p:txBody>
          <a:bodyPr wrap="square">
            <a:spAutoFit/>
          </a:bodyPr>
          <a:lstStyle/>
          <a:p>
            <a:pPr marL="0" marR="0" lvl="0" indent="0" algn="l" defTabSz="761970" rtl="0" eaLnBrk="1" fontAlgn="auto" latinLnBrk="0" hangingPunct="1">
              <a:lnSpc>
                <a:spcPts val="6416"/>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Arial" panose="020B0604020202020204" pitchFamily="34" charset="0"/>
                <a:ea typeface="Montserrat" pitchFamily="34" charset="-122"/>
                <a:cs typeface="Arial" panose="020B0604020202020204" pitchFamily="34" charset="0"/>
              </a:rPr>
              <a:t>Fast. Safe. Out of Trouble</a:t>
            </a:r>
            <a:r>
              <a:rPr kumimoji="0" lang="en-US" sz="2400" b="0" i="0" u="none" strike="noStrike" kern="1200" cap="none" spc="0" normalizeH="0" baseline="0" noProof="0" dirty="0">
                <a:ln>
                  <a:noFill/>
                </a:ln>
                <a:effectLst/>
                <a:uLnTx/>
                <a:uFillTx/>
                <a:latin typeface="Arial" panose="020B0604020202020204" pitchFamily="34" charset="0"/>
                <a:ea typeface="Montserrat" pitchFamily="34" charset="-122"/>
                <a:cs typeface="Arial" panose="020B0604020202020204" pitchFamily="34" charset="0"/>
              </a:rPr>
              <a:t>. (No IT Degree Required)</a:t>
            </a:r>
            <a:endParaRPr kumimoji="0" lang="en-US" sz="2400" b="0" i="0" u="none" strike="noStrike" kern="1200" cap="none" spc="0" normalizeH="0" baseline="0" noProof="0" dirty="0">
              <a:ln>
                <a:noFill/>
              </a:ln>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D01CF8B6-60D1-4B9F-324C-320622248819}"/>
              </a:ext>
            </a:extLst>
          </p:cNvPr>
          <p:cNvPicPr>
            <a:picLocks noChangeAspect="1"/>
          </p:cNvPicPr>
          <p:nvPr/>
        </p:nvPicPr>
        <p:blipFill>
          <a:blip r:embed="rId3"/>
          <a:stretch>
            <a:fillRect/>
          </a:stretch>
        </p:blipFill>
        <p:spPr>
          <a:xfrm>
            <a:off x="978531" y="2771929"/>
            <a:ext cx="8815580" cy="859611"/>
          </a:xfrm>
          <a:prstGeom prst="rect">
            <a:avLst/>
          </a:prstGeom>
        </p:spPr>
      </p:pic>
      <p:sp>
        <p:nvSpPr>
          <p:cNvPr id="7" name="TextBox 6">
            <a:extLst>
              <a:ext uri="{FF2B5EF4-FFF2-40B4-BE49-F238E27FC236}">
                <a16:creationId xmlns:a16="http://schemas.microsoft.com/office/drawing/2014/main" id="{A60310A1-4793-A133-17E7-8343B4112848}"/>
              </a:ext>
            </a:extLst>
          </p:cNvPr>
          <p:cNvSpPr txBox="1"/>
          <p:nvPr/>
        </p:nvSpPr>
        <p:spPr>
          <a:xfrm flipH="1">
            <a:off x="1568692" y="4875292"/>
            <a:ext cx="5788071" cy="461665"/>
          </a:xfrm>
          <a:prstGeom prst="rect">
            <a:avLst/>
          </a:prstGeom>
          <a:noFill/>
        </p:spPr>
        <p:txBody>
          <a:bodyPr wrap="square" rtlCol="0">
            <a:spAutoFit/>
          </a:bodyPr>
          <a:lstStyle/>
          <a:p>
            <a:r>
              <a:rPr lang="en-US" sz="2400" b="1" dirty="0">
                <a:solidFill>
                  <a:schemeClr val="accent2">
                    <a:lumMod val="75000"/>
                  </a:schemeClr>
                </a:solidFill>
                <a:latin typeface="Arial" panose="020B0604020202020204" pitchFamily="34" charset="0"/>
                <a:cs typeface="Arial" panose="020B0604020202020204" pitchFamily="34" charset="0"/>
              </a:rPr>
              <a:t>Play Seminar Video Overview Clip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612999"/>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The 5-Year Rule</a:t>
            </a:r>
            <a:endParaRPr lang="en-US" sz="3250" b="1" dirty="0">
              <a:solidFill>
                <a:prstClr val="black"/>
              </a:solidFill>
              <a:latin typeface="Arial" panose="020B0604020202020204" pitchFamily="34" charset="0"/>
            </a:endParaRPr>
          </a:p>
        </p:txBody>
      </p:sp>
      <p:sp>
        <p:nvSpPr>
          <p:cNvPr id="3" name="Text 1"/>
          <p:cNvSpPr/>
          <p:nvPr/>
        </p:nvSpPr>
        <p:spPr>
          <a:xfrm>
            <a:off x="661492" y="2377778"/>
            <a:ext cx="5706070" cy="713184"/>
          </a:xfrm>
          <a:prstGeom prst="rect">
            <a:avLst/>
          </a:prstGeom>
          <a:noFill/>
          <a:ln/>
        </p:spPr>
        <p:txBody>
          <a:bodyPr wrap="none" lIns="0" tIns="0" rIns="0" bIns="0" rtlCol="0" anchor="t"/>
          <a:lstStyle/>
          <a:p>
            <a:pPr defTabSz="761970">
              <a:lnSpc>
                <a:spcPts val="5583"/>
              </a:lnSpc>
              <a:defRPr/>
            </a:pPr>
            <a:r>
              <a:rPr lang="en-US" sz="4458" dirty="0">
                <a:solidFill>
                  <a:srgbClr val="2B0AFF"/>
                </a:solidFill>
                <a:latin typeface="Arial" panose="020B0604020202020204" pitchFamily="34" charset="0"/>
                <a:ea typeface="Montserrat" pitchFamily="34" charset="-122"/>
                <a:cs typeface="Arial" panose="020B0604020202020204" pitchFamily="34" charset="0"/>
              </a:rPr>
              <a:t>Tune-Up</a:t>
            </a:r>
            <a:r>
              <a:rPr lang="en-US" sz="4458" dirty="0">
                <a:solidFill>
                  <a:srgbClr val="000000"/>
                </a:solidFill>
                <a:latin typeface="Arial" panose="020B0604020202020204" pitchFamily="34" charset="0"/>
                <a:ea typeface="Montserrat" pitchFamily="34" charset="-122"/>
                <a:cs typeface="Arial" panose="020B0604020202020204" pitchFamily="34" charset="0"/>
              </a:rPr>
              <a:t> vs Replace</a:t>
            </a:r>
            <a:endParaRPr lang="en-US" sz="4458" dirty="0">
              <a:solidFill>
                <a:prstClr val="black"/>
              </a:solidFill>
              <a:latin typeface="Arial" panose="020B0604020202020204" pitchFamily="34" charset="0"/>
            </a:endParaRPr>
          </a:p>
        </p:txBody>
      </p:sp>
      <p:sp>
        <p:nvSpPr>
          <p:cNvPr id="4" name="Shape 2"/>
          <p:cNvSpPr/>
          <p:nvPr/>
        </p:nvSpPr>
        <p:spPr>
          <a:xfrm>
            <a:off x="661492" y="3339009"/>
            <a:ext cx="5351859" cy="1017191"/>
          </a:xfrm>
          <a:prstGeom prst="roundRect">
            <a:avLst>
              <a:gd name="adj" fmla="val 6829"/>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5" name="Text 3"/>
          <p:cNvSpPr/>
          <p:nvPr/>
        </p:nvSpPr>
        <p:spPr>
          <a:xfrm>
            <a:off x="833140" y="3510657"/>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Under 5 Years Old?</a:t>
            </a:r>
            <a:endParaRPr lang="en-US" sz="1917" dirty="0">
              <a:solidFill>
                <a:prstClr val="black"/>
              </a:solidFill>
              <a:latin typeface="Arial" panose="020B0604020202020204" pitchFamily="34" charset="0"/>
            </a:endParaRPr>
          </a:p>
        </p:txBody>
      </p:sp>
      <p:sp>
        <p:nvSpPr>
          <p:cNvPr id="6" name="Text 4"/>
          <p:cNvSpPr/>
          <p:nvPr/>
        </p:nvSpPr>
        <p:spPr>
          <a:xfrm>
            <a:off x="833140" y="3919934"/>
            <a:ext cx="5008563" cy="264617"/>
          </a:xfrm>
          <a:prstGeom prst="rect">
            <a:avLst/>
          </a:prstGeom>
          <a:noFill/>
          <a:ln/>
        </p:spPr>
        <p:txBody>
          <a:bodyPr wrap="non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Almost always worth fixing.</a:t>
            </a:r>
            <a:endParaRPr lang="en-US" sz="1292" dirty="0">
              <a:solidFill>
                <a:prstClr val="black"/>
              </a:solidFill>
              <a:latin typeface="Arial" panose="020B0604020202020204" pitchFamily="34" charset="0"/>
            </a:endParaRPr>
          </a:p>
        </p:txBody>
      </p:sp>
      <p:sp>
        <p:nvSpPr>
          <p:cNvPr id="7" name="Shape 5"/>
          <p:cNvSpPr/>
          <p:nvPr/>
        </p:nvSpPr>
        <p:spPr>
          <a:xfrm>
            <a:off x="6178650" y="3339009"/>
            <a:ext cx="5351859" cy="1017191"/>
          </a:xfrm>
          <a:prstGeom prst="roundRect">
            <a:avLst>
              <a:gd name="adj" fmla="val 6829"/>
            </a:avLst>
          </a:prstGeom>
          <a:solidFill>
            <a:srgbClr val="F2EEEE"/>
          </a:solidFill>
          <a:ln w="7620">
            <a:solidFill>
              <a:srgbClr val="D8D4D4"/>
            </a:solidFill>
            <a:prstDash val="solid"/>
          </a:ln>
        </p:spPr>
        <p:txBody>
          <a:bodyPr/>
          <a:lstStyle/>
          <a:p>
            <a:pPr defTabSz="761970">
              <a:defRPr/>
            </a:pPr>
            <a:endParaRPr lang="en-US" sz="1500" dirty="0">
              <a:solidFill>
                <a:prstClr val="black"/>
              </a:solidFill>
              <a:latin typeface="Arial" panose="020B0604020202020204" pitchFamily="34" charset="0"/>
            </a:endParaRPr>
          </a:p>
        </p:txBody>
      </p:sp>
      <p:sp>
        <p:nvSpPr>
          <p:cNvPr id="8" name="Text 6"/>
          <p:cNvSpPr/>
          <p:nvPr/>
        </p:nvSpPr>
        <p:spPr>
          <a:xfrm>
            <a:off x="6350298" y="3510657"/>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Over 6 or 7 Years?</a:t>
            </a:r>
            <a:endParaRPr lang="en-US" sz="1917" dirty="0">
              <a:solidFill>
                <a:prstClr val="black"/>
              </a:solidFill>
              <a:latin typeface="Arial" panose="020B0604020202020204" pitchFamily="34" charset="0"/>
            </a:endParaRPr>
          </a:p>
        </p:txBody>
      </p:sp>
      <p:sp>
        <p:nvSpPr>
          <p:cNvPr id="9" name="Text 7"/>
          <p:cNvSpPr/>
          <p:nvPr/>
        </p:nvSpPr>
        <p:spPr>
          <a:xfrm>
            <a:off x="6350298" y="3919934"/>
            <a:ext cx="5008563" cy="264617"/>
          </a:xfrm>
          <a:prstGeom prst="rect">
            <a:avLst/>
          </a:prstGeom>
          <a:noFill/>
          <a:ln/>
        </p:spPr>
        <p:txBody>
          <a:bodyPr wrap="non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The hardware may simply be outdated.</a:t>
            </a:r>
            <a:endParaRPr lang="en-US" sz="1292" dirty="0">
              <a:solidFill>
                <a:prstClr val="black"/>
              </a:solidFill>
              <a:latin typeface="Arial" panose="020B0604020202020204" pitchFamily="34" charset="0"/>
            </a:endParaRPr>
          </a:p>
        </p:txBody>
      </p:sp>
      <p:pic>
        <p:nvPicPr>
          <p:cNvPr id="11" name="Image 0" descr="preencoded.png"/>
          <p:cNvPicPr>
            <a:picLocks noChangeAspect="1"/>
          </p:cNvPicPr>
          <p:nvPr/>
        </p:nvPicPr>
        <p:blipFill>
          <a:blip r:embed="rId3"/>
          <a:stretch>
            <a:fillRect/>
          </a:stretch>
        </p:blipFill>
        <p:spPr>
          <a:xfrm>
            <a:off x="826790" y="4781947"/>
            <a:ext cx="206673" cy="165298"/>
          </a:xfrm>
          <a:prstGeom prst="rect">
            <a:avLst/>
          </a:prstGeom>
        </p:spPr>
      </p:pic>
      <p:sp>
        <p:nvSpPr>
          <p:cNvPr id="12" name="Text 9"/>
          <p:cNvSpPr/>
          <p:nvPr/>
        </p:nvSpPr>
        <p:spPr>
          <a:xfrm>
            <a:off x="1198761" y="4748807"/>
            <a:ext cx="10166449" cy="264617"/>
          </a:xfrm>
          <a:prstGeom prst="rect">
            <a:avLst/>
          </a:prstGeom>
          <a:noFill/>
          <a:ln/>
        </p:spPr>
        <p:txBody>
          <a:bodyPr wrap="non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A81293CB-5955-5C4A-968F-CEDC20085822}"/>
              </a:ext>
            </a:extLst>
          </p:cNvPr>
          <p:cNvSpPr txBox="1"/>
          <p:nvPr/>
        </p:nvSpPr>
        <p:spPr>
          <a:xfrm>
            <a:off x="1053585" y="4604247"/>
            <a:ext cx="8168923" cy="461665"/>
          </a:xfrm>
          <a:prstGeom prst="rect">
            <a:avLst/>
          </a:prstGeom>
          <a:noFill/>
        </p:spPr>
        <p:txBody>
          <a:bodyPr wrap="square" rtlCol="0">
            <a:spAutoFit/>
          </a:bodyPr>
          <a:lstStyle/>
          <a:p>
            <a:r>
              <a:rPr lang="en-US" sz="2400" b="1" dirty="0">
                <a:solidFill>
                  <a:srgbClr val="2B0AFF"/>
                </a:solidFill>
              </a:rPr>
              <a:t>That’s not failure — that’s just time doing its thing.</a:t>
            </a:r>
          </a:p>
        </p:txBody>
      </p:sp>
      <p:sp>
        <p:nvSpPr>
          <p:cNvPr id="13" name="TextBox 12">
            <a:extLst>
              <a:ext uri="{FF2B5EF4-FFF2-40B4-BE49-F238E27FC236}">
                <a16:creationId xmlns:a16="http://schemas.microsoft.com/office/drawing/2014/main" id="{0D989B9F-F751-C7AD-703A-65AAE24DF17B}"/>
              </a:ext>
            </a:extLst>
          </p:cNvPr>
          <p:cNvSpPr txBox="1"/>
          <p:nvPr/>
        </p:nvSpPr>
        <p:spPr>
          <a:xfrm flipH="1">
            <a:off x="682550" y="5260826"/>
            <a:ext cx="8410649" cy="523220"/>
          </a:xfrm>
          <a:prstGeom prst="rect">
            <a:avLst/>
          </a:prstGeom>
          <a:noFill/>
        </p:spPr>
        <p:txBody>
          <a:bodyPr wrap="square" rtlCol="0">
            <a:spAutoFit/>
          </a:bodyPr>
          <a:lstStyle/>
          <a:p>
            <a:pPr algn="ctr"/>
            <a:r>
              <a:rPr lang="en-US" sz="2800" b="1" dirty="0"/>
              <a:t>This is about being practical — not wasteful.</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283854"/>
            <a:ext cx="12192000" cy="1726217"/>
          </a:xfrm>
          <a:prstGeom prst="rect">
            <a:avLst/>
          </a:prstGeom>
        </p:spPr>
      </p:pic>
      <p:sp>
        <p:nvSpPr>
          <p:cNvPr id="3" name="Text 0"/>
          <p:cNvSpPr/>
          <p:nvPr/>
        </p:nvSpPr>
        <p:spPr>
          <a:xfrm>
            <a:off x="672533" y="3156758"/>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The Grandchild Test</a:t>
            </a:r>
            <a:endParaRPr lang="en-US" sz="3250" b="1" dirty="0">
              <a:solidFill>
                <a:prstClr val="black"/>
              </a:solidFill>
              <a:latin typeface="Arial" panose="020B0604020202020204" pitchFamily="34" charset="0"/>
            </a:endParaRPr>
          </a:p>
        </p:txBody>
      </p:sp>
      <p:sp>
        <p:nvSpPr>
          <p:cNvPr id="4" name="Text 1"/>
          <p:cNvSpPr/>
          <p:nvPr/>
        </p:nvSpPr>
        <p:spPr>
          <a:xfrm>
            <a:off x="690289" y="3701242"/>
            <a:ext cx="8269684" cy="1033661"/>
          </a:xfrm>
          <a:prstGeom prst="rect">
            <a:avLst/>
          </a:prstGeom>
          <a:noFill/>
          <a:ln/>
        </p:spPr>
        <p:txBody>
          <a:bodyPr wrap="none" lIns="0" tIns="0" rIns="0" bIns="0" rtlCol="0" anchor="t"/>
          <a:lstStyle/>
          <a:p>
            <a:pPr defTabSz="761970">
              <a:lnSpc>
                <a:spcPts val="8125"/>
              </a:lnSpc>
              <a:defRPr/>
            </a:pPr>
            <a:r>
              <a:rPr lang="en-US" sz="6500" dirty="0">
                <a:solidFill>
                  <a:srgbClr val="2B0AFF"/>
                </a:solidFill>
                <a:latin typeface="Arial" panose="020B0604020202020204" pitchFamily="34" charset="0"/>
                <a:ea typeface="Montserrat" pitchFamily="34" charset="-122"/>
                <a:cs typeface="Arial" panose="020B0604020202020204" pitchFamily="34" charset="0"/>
              </a:rPr>
              <a:t>Museum-Ready?</a:t>
            </a:r>
            <a:endParaRPr lang="en-US" sz="6500" dirty="0">
              <a:solidFill>
                <a:prstClr val="black"/>
              </a:solidFill>
              <a:latin typeface="Arial" panose="020B0604020202020204" pitchFamily="34" charset="0"/>
            </a:endParaRPr>
          </a:p>
        </p:txBody>
      </p:sp>
      <p:sp>
        <p:nvSpPr>
          <p:cNvPr id="5" name="Text 2"/>
          <p:cNvSpPr/>
          <p:nvPr/>
        </p:nvSpPr>
        <p:spPr>
          <a:xfrm>
            <a:off x="661492" y="4578450"/>
            <a:ext cx="10869018" cy="661591"/>
          </a:xfrm>
          <a:prstGeom prst="rect">
            <a:avLst/>
          </a:prstGeom>
          <a:noFill/>
          <a:ln/>
        </p:spPr>
        <p:txBody>
          <a:bodyPr wrap="square" lIns="0" tIns="0" rIns="0" bIns="0" rtlCol="0" anchor="t"/>
          <a:lstStyle/>
          <a:p>
            <a:pPr defTabSz="761970">
              <a:lnSpc>
                <a:spcPts val="2583"/>
              </a:lnSpc>
              <a:defRPr/>
            </a:pPr>
            <a:r>
              <a:rPr lang="en-US" sz="1625" dirty="0">
                <a:solidFill>
                  <a:srgbClr val="272525"/>
                </a:solidFill>
                <a:latin typeface="Arial" panose="020B0604020202020204" pitchFamily="34" charset="0"/>
                <a:ea typeface="Heebo Light" pitchFamily="34" charset="-122"/>
                <a:cs typeface="Arial" panose="020B0604020202020204" pitchFamily="34" charset="0"/>
              </a:rPr>
              <a:t>If your grandkid sits down and says, "Wow… what is this?" — that's your sign. If they can make it run faster, you just need a Spa Day.</a:t>
            </a:r>
            <a:endParaRPr lang="en-US" sz="1625" dirty="0">
              <a:solidFill>
                <a:prstClr val="black"/>
              </a:solidFill>
              <a:latin typeface="Arial" panose="020B0604020202020204" pitchFamily="34" charset="0"/>
            </a:endParaRPr>
          </a:p>
        </p:txBody>
      </p:sp>
      <p:pic>
        <p:nvPicPr>
          <p:cNvPr id="7" name="Image 1" descr="preencoded.png"/>
          <p:cNvPicPr>
            <a:picLocks noChangeAspect="1"/>
          </p:cNvPicPr>
          <p:nvPr/>
        </p:nvPicPr>
        <p:blipFill>
          <a:blip r:embed="rId4"/>
          <a:stretch>
            <a:fillRect/>
          </a:stretch>
        </p:blipFill>
        <p:spPr>
          <a:xfrm>
            <a:off x="826790" y="5665788"/>
            <a:ext cx="206673" cy="165298"/>
          </a:xfrm>
          <a:prstGeom prst="rect">
            <a:avLst/>
          </a:prstGeom>
        </p:spPr>
      </p:pic>
      <p:sp>
        <p:nvSpPr>
          <p:cNvPr id="8" name="Text 4"/>
          <p:cNvSpPr/>
          <p:nvPr/>
        </p:nvSpPr>
        <p:spPr>
          <a:xfrm>
            <a:off x="1198761" y="5632649"/>
            <a:ext cx="10166449" cy="529233"/>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377256"/>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Quick Checklist</a:t>
            </a:r>
            <a:endParaRPr lang="en-US" sz="3250" b="1" dirty="0">
              <a:solidFill>
                <a:prstClr val="black"/>
              </a:solidFill>
              <a:latin typeface="Arial" panose="020B0604020202020204" pitchFamily="34" charset="0"/>
            </a:endParaRPr>
          </a:p>
        </p:txBody>
      </p:sp>
      <p:sp>
        <p:nvSpPr>
          <p:cNvPr id="3" name="Text 1"/>
          <p:cNvSpPr/>
          <p:nvPr/>
        </p:nvSpPr>
        <p:spPr>
          <a:xfrm>
            <a:off x="661492" y="1960067"/>
            <a:ext cx="3646587" cy="413444"/>
          </a:xfrm>
          <a:prstGeom prst="rect">
            <a:avLst/>
          </a:prstGeom>
          <a:noFill/>
          <a:ln/>
        </p:spPr>
        <p:txBody>
          <a:bodyPr wrap="none" lIns="0" tIns="0" rIns="0" bIns="0" rtlCol="0" anchor="t"/>
          <a:lstStyle/>
          <a:p>
            <a:pPr defTabSz="761970">
              <a:lnSpc>
                <a:spcPts val="3250"/>
              </a:lnSpc>
              <a:defRPr/>
            </a:pPr>
            <a:r>
              <a:rPr lang="en-US" sz="2583" dirty="0">
                <a:solidFill>
                  <a:srgbClr val="000000"/>
                </a:solidFill>
                <a:latin typeface="Arial" panose="020B0604020202020204" pitchFamily="34" charset="0"/>
                <a:ea typeface="Montserrat" pitchFamily="34" charset="-122"/>
                <a:cs typeface="Arial" panose="020B0604020202020204" pitchFamily="34" charset="0"/>
              </a:rPr>
              <a:t>Your Monthly </a:t>
            </a:r>
            <a:r>
              <a:rPr lang="en-US" sz="2583" dirty="0">
                <a:solidFill>
                  <a:srgbClr val="2B0AFF"/>
                </a:solidFill>
                <a:latin typeface="Arial" panose="020B0604020202020204" pitchFamily="34" charset="0"/>
                <a:ea typeface="Montserrat" pitchFamily="34" charset="-122"/>
                <a:cs typeface="Arial" panose="020B0604020202020204" pitchFamily="34" charset="0"/>
              </a:rPr>
              <a:t>Spa Day</a:t>
            </a:r>
            <a:endParaRPr lang="en-US" sz="2583" dirty="0">
              <a:solidFill>
                <a:prstClr val="black"/>
              </a:solidFill>
              <a:latin typeface="Arial" panose="020B0604020202020204" pitchFamily="34" charset="0"/>
            </a:endParaRPr>
          </a:p>
        </p:txBody>
      </p:sp>
      <p:sp>
        <p:nvSpPr>
          <p:cNvPr id="4" name="Shape 2"/>
          <p:cNvSpPr/>
          <p:nvPr/>
        </p:nvSpPr>
        <p:spPr>
          <a:xfrm>
            <a:off x="661492" y="2869605"/>
            <a:ext cx="3512741" cy="1271687"/>
          </a:xfrm>
          <a:prstGeom prst="roundRect">
            <a:avLst>
              <a:gd name="adj" fmla="val 7190"/>
            </a:avLst>
          </a:prstGeom>
          <a:solidFill>
            <a:srgbClr val="FFFF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5" name="Shape 3"/>
          <p:cNvSpPr/>
          <p:nvPr/>
        </p:nvSpPr>
        <p:spPr>
          <a:xfrm>
            <a:off x="661492" y="2850555"/>
            <a:ext cx="3512741" cy="76200"/>
          </a:xfrm>
          <a:prstGeom prst="roundRect">
            <a:avLst>
              <a:gd name="adj" fmla="val 91163"/>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6" name="Shape 4"/>
          <p:cNvSpPr/>
          <p:nvPr/>
        </p:nvSpPr>
        <p:spPr>
          <a:xfrm>
            <a:off x="2169816" y="2621558"/>
            <a:ext cx="496094" cy="496094"/>
          </a:xfrm>
          <a:prstGeom prst="roundRect">
            <a:avLst>
              <a:gd name="adj" fmla="val 153600"/>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7" name="Text 5"/>
          <p:cNvSpPr/>
          <p:nvPr/>
        </p:nvSpPr>
        <p:spPr>
          <a:xfrm>
            <a:off x="2318644" y="2745581"/>
            <a:ext cx="198438" cy="248047"/>
          </a:xfrm>
          <a:prstGeom prst="rect">
            <a:avLst/>
          </a:prstGeom>
          <a:noFill/>
          <a:ln/>
        </p:spPr>
        <p:txBody>
          <a:bodyPr wrap="none" lIns="0" tIns="0" rIns="0" bIns="0" rtlCol="0" anchor="t"/>
          <a:lstStyle/>
          <a:p>
            <a:pPr defTabSz="761970">
              <a:lnSpc>
                <a:spcPts val="2500"/>
              </a:lnSpc>
              <a:defRPr/>
            </a:pPr>
            <a:r>
              <a:rPr lang="en-US" sz="1542" dirty="0">
                <a:solidFill>
                  <a:srgbClr val="FFFFFF"/>
                </a:solidFill>
                <a:latin typeface="Arial" panose="020B0604020202020204" pitchFamily="34" charset="0"/>
                <a:ea typeface="Montserrat" pitchFamily="34" charset="-122"/>
                <a:cs typeface="Arial" panose="020B0604020202020204" pitchFamily="34" charset="0"/>
              </a:rPr>
              <a:t>1</a:t>
            </a:r>
            <a:endParaRPr lang="en-US" sz="1542" dirty="0">
              <a:solidFill>
                <a:prstClr val="black"/>
              </a:solidFill>
              <a:latin typeface="Arial" panose="020B0604020202020204" pitchFamily="34" charset="0"/>
            </a:endParaRPr>
          </a:p>
        </p:txBody>
      </p:sp>
      <p:sp>
        <p:nvSpPr>
          <p:cNvPr id="8" name="Text 6"/>
          <p:cNvSpPr/>
          <p:nvPr/>
        </p:nvSpPr>
        <p:spPr>
          <a:xfrm>
            <a:off x="845840" y="32830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Restart Weekly</a:t>
            </a:r>
            <a:endParaRPr lang="en-US" sz="1917" dirty="0">
              <a:solidFill>
                <a:prstClr val="black"/>
              </a:solidFill>
              <a:latin typeface="Arial" panose="020B0604020202020204" pitchFamily="34" charset="0"/>
            </a:endParaRPr>
          </a:p>
        </p:txBody>
      </p:sp>
      <p:sp>
        <p:nvSpPr>
          <p:cNvPr id="9" name="Text 7"/>
          <p:cNvSpPr/>
          <p:nvPr/>
        </p:nvSpPr>
        <p:spPr>
          <a:xfrm>
            <a:off x="845841" y="3692327"/>
            <a:ext cx="3144044" cy="264617"/>
          </a:xfrm>
          <a:prstGeom prst="rect">
            <a:avLst/>
          </a:prstGeom>
          <a:noFill/>
          <a:ln/>
        </p:spPr>
        <p:txBody>
          <a:bodyPr wrap="non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Give your computer a fresh start regularly.</a:t>
            </a:r>
            <a:endParaRPr lang="en-US" sz="1292" dirty="0">
              <a:solidFill>
                <a:prstClr val="black"/>
              </a:solidFill>
              <a:latin typeface="Arial" panose="020B0604020202020204" pitchFamily="34" charset="0"/>
            </a:endParaRPr>
          </a:p>
        </p:txBody>
      </p:sp>
      <p:sp>
        <p:nvSpPr>
          <p:cNvPr id="10" name="Shape 8"/>
          <p:cNvSpPr/>
          <p:nvPr/>
        </p:nvSpPr>
        <p:spPr>
          <a:xfrm>
            <a:off x="4339531" y="2869605"/>
            <a:ext cx="3512840" cy="1271687"/>
          </a:xfrm>
          <a:prstGeom prst="roundRect">
            <a:avLst>
              <a:gd name="adj" fmla="val 7190"/>
            </a:avLst>
          </a:prstGeom>
          <a:solidFill>
            <a:srgbClr val="FFFF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1" name="Shape 9"/>
          <p:cNvSpPr/>
          <p:nvPr/>
        </p:nvSpPr>
        <p:spPr>
          <a:xfrm>
            <a:off x="4339531" y="2850555"/>
            <a:ext cx="3512840" cy="76200"/>
          </a:xfrm>
          <a:prstGeom prst="roundRect">
            <a:avLst>
              <a:gd name="adj" fmla="val 91163"/>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2" name="Shape 10"/>
          <p:cNvSpPr/>
          <p:nvPr/>
        </p:nvSpPr>
        <p:spPr>
          <a:xfrm>
            <a:off x="5847855" y="2621558"/>
            <a:ext cx="496094" cy="496094"/>
          </a:xfrm>
          <a:prstGeom prst="roundRect">
            <a:avLst>
              <a:gd name="adj" fmla="val 153600"/>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3" name="Text 11"/>
          <p:cNvSpPr/>
          <p:nvPr/>
        </p:nvSpPr>
        <p:spPr>
          <a:xfrm>
            <a:off x="5996682" y="2745581"/>
            <a:ext cx="198438" cy="248047"/>
          </a:xfrm>
          <a:prstGeom prst="rect">
            <a:avLst/>
          </a:prstGeom>
          <a:noFill/>
          <a:ln/>
        </p:spPr>
        <p:txBody>
          <a:bodyPr wrap="none" lIns="0" tIns="0" rIns="0" bIns="0" rtlCol="0" anchor="t"/>
          <a:lstStyle/>
          <a:p>
            <a:pPr defTabSz="761970">
              <a:lnSpc>
                <a:spcPts val="2500"/>
              </a:lnSpc>
              <a:defRPr/>
            </a:pPr>
            <a:r>
              <a:rPr lang="en-US" sz="1542" dirty="0">
                <a:solidFill>
                  <a:srgbClr val="FFFFFF"/>
                </a:solidFill>
                <a:latin typeface="Arial" panose="020B0604020202020204" pitchFamily="34" charset="0"/>
                <a:ea typeface="Montserrat" pitchFamily="34" charset="-122"/>
                <a:cs typeface="Arial" panose="020B0604020202020204" pitchFamily="34" charset="0"/>
              </a:rPr>
              <a:t>2</a:t>
            </a:r>
            <a:endParaRPr lang="en-US" sz="1542" dirty="0">
              <a:solidFill>
                <a:prstClr val="black"/>
              </a:solidFill>
              <a:latin typeface="Arial" panose="020B0604020202020204" pitchFamily="34" charset="0"/>
            </a:endParaRPr>
          </a:p>
        </p:txBody>
      </p:sp>
      <p:sp>
        <p:nvSpPr>
          <p:cNvPr id="14" name="Text 12"/>
          <p:cNvSpPr/>
          <p:nvPr/>
        </p:nvSpPr>
        <p:spPr>
          <a:xfrm>
            <a:off x="4523880" y="3283049"/>
            <a:ext cx="2727424"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Clean Dust Seasonally</a:t>
            </a:r>
            <a:endParaRPr lang="en-US" sz="1917" dirty="0">
              <a:solidFill>
                <a:prstClr val="black"/>
              </a:solidFill>
              <a:latin typeface="Arial" panose="020B0604020202020204" pitchFamily="34" charset="0"/>
            </a:endParaRPr>
          </a:p>
        </p:txBody>
      </p:sp>
      <p:sp>
        <p:nvSpPr>
          <p:cNvPr id="15" name="Text 13"/>
          <p:cNvSpPr/>
          <p:nvPr/>
        </p:nvSpPr>
        <p:spPr>
          <a:xfrm>
            <a:off x="4523879" y="3692327"/>
            <a:ext cx="3144143" cy="264617"/>
          </a:xfrm>
          <a:prstGeom prst="rect">
            <a:avLst/>
          </a:prstGeom>
          <a:noFill/>
          <a:ln/>
        </p:spPr>
        <p:txBody>
          <a:bodyPr wrap="non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Keep the physical components clean.</a:t>
            </a:r>
            <a:endParaRPr lang="en-US" sz="1292" dirty="0">
              <a:solidFill>
                <a:prstClr val="black"/>
              </a:solidFill>
              <a:latin typeface="Arial" panose="020B0604020202020204" pitchFamily="34" charset="0"/>
            </a:endParaRPr>
          </a:p>
        </p:txBody>
      </p:sp>
      <p:sp>
        <p:nvSpPr>
          <p:cNvPr id="16" name="Shape 14"/>
          <p:cNvSpPr/>
          <p:nvPr/>
        </p:nvSpPr>
        <p:spPr>
          <a:xfrm>
            <a:off x="8017670" y="2869605"/>
            <a:ext cx="3512741" cy="1271687"/>
          </a:xfrm>
          <a:prstGeom prst="roundRect">
            <a:avLst>
              <a:gd name="adj" fmla="val 7190"/>
            </a:avLst>
          </a:prstGeom>
          <a:solidFill>
            <a:srgbClr val="FFFF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7" name="Shape 15"/>
          <p:cNvSpPr/>
          <p:nvPr/>
        </p:nvSpPr>
        <p:spPr>
          <a:xfrm>
            <a:off x="8017670" y="2850555"/>
            <a:ext cx="3512741" cy="76200"/>
          </a:xfrm>
          <a:prstGeom prst="roundRect">
            <a:avLst>
              <a:gd name="adj" fmla="val 91163"/>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8" name="Shape 16"/>
          <p:cNvSpPr/>
          <p:nvPr/>
        </p:nvSpPr>
        <p:spPr>
          <a:xfrm>
            <a:off x="9525993" y="2621558"/>
            <a:ext cx="496094" cy="496094"/>
          </a:xfrm>
          <a:prstGeom prst="roundRect">
            <a:avLst>
              <a:gd name="adj" fmla="val 153600"/>
            </a:avLst>
          </a:prstGeom>
          <a:solidFill>
            <a:srgbClr val="2B0AFF"/>
          </a:solidFill>
          <a:ln/>
        </p:spPr>
        <p:txBody>
          <a:bodyPr/>
          <a:lstStyle/>
          <a:p>
            <a:pPr defTabSz="761970">
              <a:defRPr/>
            </a:pPr>
            <a:endParaRPr lang="en-US" sz="1500" dirty="0">
              <a:solidFill>
                <a:prstClr val="black"/>
              </a:solidFill>
              <a:latin typeface="Arial" panose="020B0604020202020204" pitchFamily="34" charset="0"/>
            </a:endParaRPr>
          </a:p>
        </p:txBody>
      </p:sp>
      <p:sp>
        <p:nvSpPr>
          <p:cNvPr id="19" name="Text 17"/>
          <p:cNvSpPr/>
          <p:nvPr/>
        </p:nvSpPr>
        <p:spPr>
          <a:xfrm>
            <a:off x="9674820" y="2745581"/>
            <a:ext cx="198438" cy="248047"/>
          </a:xfrm>
          <a:prstGeom prst="rect">
            <a:avLst/>
          </a:prstGeom>
          <a:noFill/>
          <a:ln/>
        </p:spPr>
        <p:txBody>
          <a:bodyPr wrap="none" lIns="0" tIns="0" rIns="0" bIns="0" rtlCol="0" anchor="t"/>
          <a:lstStyle/>
          <a:p>
            <a:pPr defTabSz="761970">
              <a:lnSpc>
                <a:spcPts val="2500"/>
              </a:lnSpc>
              <a:defRPr/>
            </a:pPr>
            <a:r>
              <a:rPr lang="en-US" sz="1542" dirty="0">
                <a:solidFill>
                  <a:srgbClr val="FFFFFF"/>
                </a:solidFill>
                <a:latin typeface="Arial" panose="020B0604020202020204" pitchFamily="34" charset="0"/>
                <a:ea typeface="Montserrat" pitchFamily="34" charset="-122"/>
                <a:cs typeface="Arial" panose="020B0604020202020204" pitchFamily="34" charset="0"/>
              </a:rPr>
              <a:t>3</a:t>
            </a:r>
            <a:endParaRPr lang="en-US" sz="1542" dirty="0">
              <a:solidFill>
                <a:prstClr val="black"/>
              </a:solidFill>
              <a:latin typeface="Arial" panose="020B0604020202020204" pitchFamily="34" charset="0"/>
            </a:endParaRPr>
          </a:p>
        </p:txBody>
      </p:sp>
      <p:sp>
        <p:nvSpPr>
          <p:cNvPr id="20" name="Text 18"/>
          <p:cNvSpPr/>
          <p:nvPr/>
        </p:nvSpPr>
        <p:spPr>
          <a:xfrm>
            <a:off x="8202018" y="3283049"/>
            <a:ext cx="2480866" cy="310058"/>
          </a:xfrm>
          <a:prstGeom prst="rect">
            <a:avLst/>
          </a:prstGeom>
          <a:noFill/>
          <a:ln/>
        </p:spPr>
        <p:txBody>
          <a:bodyPr wrap="none" lIns="0" tIns="0" rIns="0" bIns="0" rtlCol="0" anchor="t"/>
          <a:lstStyle/>
          <a:p>
            <a:pPr defTabSz="761970">
              <a:lnSpc>
                <a:spcPts val="2417"/>
              </a:lnSpc>
              <a:defRPr/>
            </a:pPr>
            <a:r>
              <a:rPr lang="en-US" sz="1917" dirty="0">
                <a:solidFill>
                  <a:srgbClr val="272525"/>
                </a:solidFill>
                <a:latin typeface="Arial" panose="020B0604020202020204" pitchFamily="34" charset="0"/>
                <a:ea typeface="Montserrat" pitchFamily="34" charset="-122"/>
                <a:cs typeface="Arial" panose="020B0604020202020204" pitchFamily="34" charset="0"/>
              </a:rPr>
              <a:t>Empty the Trash</a:t>
            </a:r>
            <a:endParaRPr lang="en-US" sz="1917" dirty="0">
              <a:solidFill>
                <a:prstClr val="black"/>
              </a:solidFill>
              <a:latin typeface="Arial" panose="020B0604020202020204" pitchFamily="34" charset="0"/>
            </a:endParaRPr>
          </a:p>
        </p:txBody>
      </p:sp>
      <p:sp>
        <p:nvSpPr>
          <p:cNvPr id="21" name="Text 19"/>
          <p:cNvSpPr/>
          <p:nvPr/>
        </p:nvSpPr>
        <p:spPr>
          <a:xfrm>
            <a:off x="8202018" y="3692327"/>
            <a:ext cx="3144044" cy="264617"/>
          </a:xfrm>
          <a:prstGeom prst="rect">
            <a:avLst/>
          </a:prstGeom>
          <a:noFill/>
          <a:ln/>
        </p:spPr>
        <p:txBody>
          <a:bodyPr wrap="non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Remove unnecessary files and clutter.</a:t>
            </a:r>
            <a:endParaRPr lang="en-US" sz="1292" dirty="0">
              <a:solidFill>
                <a:prstClr val="black"/>
              </a:solidFill>
              <a:latin typeface="Arial" panose="020B0604020202020204" pitchFamily="34" charset="0"/>
            </a:endParaRPr>
          </a:p>
        </p:txBody>
      </p:sp>
      <p:sp>
        <p:nvSpPr>
          <p:cNvPr id="22" name="Text 20"/>
          <p:cNvSpPr/>
          <p:nvPr/>
        </p:nvSpPr>
        <p:spPr>
          <a:xfrm>
            <a:off x="661492" y="4327327"/>
            <a:ext cx="10869018" cy="264617"/>
          </a:xfrm>
          <a:prstGeom prst="rect">
            <a:avLst/>
          </a:prstGeom>
          <a:noFill/>
          <a:ln/>
        </p:spPr>
        <p:txBody>
          <a:bodyPr wrap="none" lIns="0" tIns="0" rIns="0" bIns="0" rtlCol="0" anchor="t"/>
          <a:lstStyle/>
          <a:p>
            <a:pPr defTabSz="761970">
              <a:lnSpc>
                <a:spcPts val="2083"/>
              </a:lnSpc>
              <a:defRPr/>
            </a:pPr>
            <a:r>
              <a:rPr lang="en-US" sz="1292" dirty="0">
                <a:solidFill>
                  <a:srgbClr val="272525"/>
                </a:solidFill>
                <a:latin typeface="Arial" panose="020B0604020202020204" pitchFamily="34" charset="0"/>
                <a:ea typeface="Heebo Light" pitchFamily="34" charset="-122"/>
                <a:cs typeface="Arial" panose="020B0604020202020204" pitchFamily="34" charset="0"/>
              </a:rPr>
              <a:t>Do these simple things and you'll avoid most major problems.</a:t>
            </a:r>
            <a:endParaRPr lang="en-US" sz="1292" dirty="0">
              <a:solidFill>
                <a:prstClr val="black"/>
              </a:solidFill>
              <a:latin typeface="Arial" panose="020B0604020202020204" pitchFamily="34" charset="0"/>
            </a:endParaRPr>
          </a:p>
        </p:txBody>
      </p:sp>
      <p:sp>
        <p:nvSpPr>
          <p:cNvPr id="25" name="Text 22"/>
          <p:cNvSpPr/>
          <p:nvPr/>
        </p:nvSpPr>
        <p:spPr>
          <a:xfrm>
            <a:off x="1198761" y="4984552"/>
            <a:ext cx="10166449" cy="264617"/>
          </a:xfrm>
          <a:prstGeom prst="rect">
            <a:avLst/>
          </a:prstGeom>
          <a:noFill/>
          <a:ln/>
        </p:spPr>
        <p:txBody>
          <a:bodyPr wrap="non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E3FE2-C33A-B5C8-879E-2F49C6674257}"/>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CEB982C7-78A3-F169-B0DA-DDAFC23E2A3D}"/>
              </a:ext>
            </a:extLst>
          </p:cNvPr>
          <p:cNvSpPr txBox="1"/>
          <p:nvPr/>
        </p:nvSpPr>
        <p:spPr>
          <a:xfrm flipH="1">
            <a:off x="386979" y="2699909"/>
            <a:ext cx="12954948" cy="707886"/>
          </a:xfrm>
          <a:prstGeom prst="rect">
            <a:avLst/>
          </a:prstGeom>
          <a:noFill/>
        </p:spPr>
        <p:txBody>
          <a:bodyPr wrap="square" rtlCol="0">
            <a:spAutoFit/>
          </a:bodyPr>
          <a:lstStyle/>
          <a:p>
            <a:pPr>
              <a:buNone/>
            </a:pPr>
            <a:r>
              <a:rPr lang="en-US" sz="4000" b="1" dirty="0">
                <a:solidFill>
                  <a:srgbClr val="2B0AFF"/>
                </a:solidFill>
                <a:latin typeface="Arial" panose="020B0604020202020204" pitchFamily="34" charset="0"/>
              </a:rPr>
              <a:t>Ask Me Anything -- No Question Is Too Small</a:t>
            </a:r>
            <a:endParaRPr lang="en-US" sz="4000" dirty="0">
              <a:solidFill>
                <a:srgbClr val="2B0AFF"/>
              </a:solidFill>
              <a:latin typeface="Arial" panose="020B0604020202020204" pitchFamily="34" charset="0"/>
            </a:endParaRPr>
          </a:p>
        </p:txBody>
      </p:sp>
    </p:spTree>
    <p:extLst>
      <p:ext uri="{BB962C8B-B14F-4D97-AF65-F5344CB8AC3E}">
        <p14:creationId xmlns:p14="http://schemas.microsoft.com/office/powerpoint/2010/main" val="483579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357660"/>
            <a:ext cx="4134843" cy="516732"/>
          </a:xfrm>
          <a:prstGeom prst="rect">
            <a:avLst/>
          </a:prstGeom>
          <a:noFill/>
          <a:ln/>
        </p:spPr>
        <p:txBody>
          <a:bodyPr wrap="none" lIns="0" tIns="0" rIns="0" bIns="0" rtlCol="0" anchor="t"/>
          <a:lstStyle/>
          <a:p>
            <a:pPr defTabSz="761970">
              <a:lnSpc>
                <a:spcPts val="4042"/>
              </a:lnSpc>
              <a:defRPr/>
            </a:pPr>
            <a:r>
              <a:rPr lang="en-US" sz="3250" b="1" dirty="0">
                <a:solidFill>
                  <a:srgbClr val="000000"/>
                </a:solidFill>
                <a:latin typeface="Arial" panose="020B0604020202020204" pitchFamily="34" charset="0"/>
                <a:ea typeface="Montserrat" pitchFamily="34" charset="-122"/>
                <a:cs typeface="Arial" panose="020B0604020202020204" pitchFamily="34" charset="0"/>
              </a:rPr>
              <a:t>You're the </a:t>
            </a:r>
            <a:r>
              <a:rPr lang="en-US" sz="3250" b="1" dirty="0">
                <a:solidFill>
                  <a:srgbClr val="2B0AFF"/>
                </a:solidFill>
                <a:latin typeface="Arial" panose="020B0604020202020204" pitchFamily="34" charset="0"/>
                <a:ea typeface="Montserrat" pitchFamily="34" charset="-122"/>
                <a:cs typeface="Arial" panose="020B0604020202020204" pitchFamily="34" charset="0"/>
              </a:rPr>
              <a:t>Boss</a:t>
            </a:r>
            <a:endParaRPr lang="en-US" sz="3250" b="1" dirty="0">
              <a:solidFill>
                <a:prstClr val="black"/>
              </a:solidFill>
              <a:latin typeface="Arial" panose="020B0604020202020204" pitchFamily="34" charset="0"/>
            </a:endParaRPr>
          </a:p>
        </p:txBody>
      </p:sp>
      <p:sp>
        <p:nvSpPr>
          <p:cNvPr id="3" name="Text 1"/>
          <p:cNvSpPr/>
          <p:nvPr/>
        </p:nvSpPr>
        <p:spPr>
          <a:xfrm>
            <a:off x="661492" y="2019102"/>
            <a:ext cx="10869018" cy="661591"/>
          </a:xfrm>
          <a:prstGeom prst="rect">
            <a:avLst/>
          </a:prstGeom>
          <a:noFill/>
          <a:ln/>
        </p:spPr>
        <p:txBody>
          <a:bodyPr wrap="square" lIns="0" tIns="0" rIns="0" bIns="0" rtlCol="0" anchor="t"/>
          <a:lstStyle/>
          <a:p>
            <a:pPr defTabSz="761970">
              <a:lnSpc>
                <a:spcPts val="2583"/>
              </a:lnSpc>
              <a:defRPr/>
            </a:pPr>
            <a:endParaRPr lang="en-US" sz="1625" dirty="0">
              <a:solidFill>
                <a:prstClr val="black"/>
              </a:solidFill>
              <a:latin typeface="Arial" panose="020B0604020202020204" pitchFamily="34" charset="0"/>
            </a:endParaRPr>
          </a:p>
        </p:txBody>
      </p:sp>
      <p:sp>
        <p:nvSpPr>
          <p:cNvPr id="4" name="Text 2"/>
          <p:cNvSpPr/>
          <p:nvPr/>
        </p:nvSpPr>
        <p:spPr>
          <a:xfrm>
            <a:off x="661492" y="2866728"/>
            <a:ext cx="10869018" cy="330795"/>
          </a:xfrm>
          <a:prstGeom prst="rect">
            <a:avLst/>
          </a:prstGeom>
          <a:noFill/>
          <a:ln/>
        </p:spPr>
        <p:txBody>
          <a:bodyPr wrap="none" lIns="0" tIns="0" rIns="0" bIns="0" rtlCol="0" anchor="t"/>
          <a:lstStyle/>
          <a:p>
            <a:pPr defTabSz="761970">
              <a:lnSpc>
                <a:spcPts val="2583"/>
              </a:lnSpc>
              <a:defRPr/>
            </a:pPr>
            <a:r>
              <a:rPr lang="en-US" sz="3200" b="1" dirty="0">
                <a:solidFill>
                  <a:srgbClr val="272525"/>
                </a:solidFill>
                <a:latin typeface="Arial" panose="020B0604020202020204" pitchFamily="34" charset="0"/>
                <a:ea typeface="Heebo Light" pitchFamily="34" charset="-122"/>
                <a:cs typeface="Arial" panose="020B0604020202020204" pitchFamily="34" charset="0"/>
              </a:rPr>
              <a:t>Thank you for coming and give your computer a Spa Day.</a:t>
            </a:r>
            <a:endParaRPr lang="en-US" sz="3200" dirty="0">
              <a:solidFill>
                <a:prstClr val="black"/>
              </a:solidFill>
              <a:latin typeface="Arial" panose="020B0604020202020204" pitchFamily="34" charset="0"/>
            </a:endParaRPr>
          </a:p>
        </p:txBody>
      </p:sp>
      <p:sp>
        <p:nvSpPr>
          <p:cNvPr id="5" name="Text 3"/>
          <p:cNvSpPr/>
          <p:nvPr/>
        </p:nvSpPr>
        <p:spPr>
          <a:xfrm>
            <a:off x="661492" y="3445569"/>
            <a:ext cx="2480866" cy="310058"/>
          </a:xfrm>
          <a:prstGeom prst="rect">
            <a:avLst/>
          </a:prstGeom>
          <a:noFill/>
          <a:ln/>
        </p:spPr>
        <p:txBody>
          <a:bodyPr wrap="none" lIns="0" tIns="0" rIns="0" bIns="0" rtlCol="0" anchor="t"/>
          <a:lstStyle/>
          <a:p>
            <a:pPr defTabSz="761970">
              <a:lnSpc>
                <a:spcPts val="2417"/>
              </a:lnSpc>
              <a:defRPr/>
            </a:pPr>
            <a:endParaRPr lang="en-US" sz="1917" dirty="0">
              <a:solidFill>
                <a:prstClr val="black"/>
              </a:solidFill>
              <a:latin typeface="Arial" panose="020B0604020202020204" pitchFamily="34" charset="0"/>
            </a:endParaRPr>
          </a:p>
        </p:txBody>
      </p:sp>
      <p:sp>
        <p:nvSpPr>
          <p:cNvPr id="6" name="Text 4"/>
          <p:cNvSpPr/>
          <p:nvPr/>
        </p:nvSpPr>
        <p:spPr>
          <a:xfrm>
            <a:off x="877454" y="3958235"/>
            <a:ext cx="10653055" cy="310058"/>
          </a:xfrm>
          <a:prstGeom prst="rect">
            <a:avLst/>
          </a:prstGeom>
          <a:noFill/>
          <a:ln/>
        </p:spPr>
        <p:txBody>
          <a:bodyPr wrap="non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pic>
        <p:nvPicPr>
          <p:cNvPr id="8" name="Image 0" descr="preencoded.png"/>
          <p:cNvPicPr>
            <a:picLocks noChangeAspect="1"/>
          </p:cNvPicPr>
          <p:nvPr/>
        </p:nvPicPr>
        <p:blipFill>
          <a:blip r:embed="rId3"/>
          <a:stretch>
            <a:fillRect/>
          </a:stretch>
        </p:blipFill>
        <p:spPr>
          <a:xfrm>
            <a:off x="826790" y="4694039"/>
            <a:ext cx="206673" cy="165298"/>
          </a:xfrm>
          <a:prstGeom prst="rect">
            <a:avLst/>
          </a:prstGeom>
        </p:spPr>
      </p:pic>
      <p:sp>
        <p:nvSpPr>
          <p:cNvPr id="9" name="Text 6"/>
          <p:cNvSpPr/>
          <p:nvPr/>
        </p:nvSpPr>
        <p:spPr>
          <a:xfrm>
            <a:off x="1033463" y="3660478"/>
            <a:ext cx="10166449" cy="793849"/>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1AABC-8A99-DBA0-B8E8-95A0F32ED23E}"/>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7CFA381-0E12-DEC9-863D-DEB96AE91662}"/>
              </a:ext>
            </a:extLst>
          </p:cNvPr>
          <p:cNvSpPr/>
          <p:nvPr/>
        </p:nvSpPr>
        <p:spPr>
          <a:xfrm>
            <a:off x="661492" y="1357660"/>
            <a:ext cx="4134843" cy="516732"/>
          </a:xfrm>
          <a:prstGeom prst="rect">
            <a:avLst/>
          </a:prstGeom>
          <a:noFill/>
          <a:ln/>
        </p:spPr>
        <p:txBody>
          <a:bodyPr wrap="none" lIns="0" tIns="0" rIns="0" bIns="0" rtlCol="0" anchor="t"/>
          <a:lstStyle/>
          <a:p>
            <a:pPr defTabSz="761970">
              <a:lnSpc>
                <a:spcPts val="4042"/>
              </a:lnSpc>
              <a:defRPr/>
            </a:pPr>
            <a:r>
              <a:rPr lang="en-US" sz="2800" b="1" dirty="0">
                <a:solidFill>
                  <a:prstClr val="black"/>
                </a:solidFill>
                <a:latin typeface="Arial" panose="020B0604020202020204" pitchFamily="34" charset="0"/>
              </a:rPr>
              <a:t>Suggested Questions for Consideration</a:t>
            </a:r>
          </a:p>
        </p:txBody>
      </p:sp>
      <p:sp>
        <p:nvSpPr>
          <p:cNvPr id="3" name="Text 1">
            <a:extLst>
              <a:ext uri="{FF2B5EF4-FFF2-40B4-BE49-F238E27FC236}">
                <a16:creationId xmlns:a16="http://schemas.microsoft.com/office/drawing/2014/main" id="{4B46444B-C8FB-47B9-4F45-4FA77E84C27E}"/>
              </a:ext>
            </a:extLst>
          </p:cNvPr>
          <p:cNvSpPr/>
          <p:nvPr/>
        </p:nvSpPr>
        <p:spPr>
          <a:xfrm>
            <a:off x="661492" y="2019102"/>
            <a:ext cx="10869018" cy="661591"/>
          </a:xfrm>
          <a:prstGeom prst="rect">
            <a:avLst/>
          </a:prstGeom>
          <a:noFill/>
          <a:ln/>
        </p:spPr>
        <p:txBody>
          <a:bodyPr wrap="square" lIns="0" tIns="0" rIns="0" bIns="0" rtlCol="0" anchor="t"/>
          <a:lstStyle/>
          <a:p>
            <a:pPr defTabSz="761970">
              <a:lnSpc>
                <a:spcPts val="2583"/>
              </a:lnSpc>
              <a:defRPr/>
            </a:pPr>
            <a:endParaRPr lang="en-US" sz="1625" dirty="0">
              <a:solidFill>
                <a:prstClr val="black"/>
              </a:solidFill>
              <a:latin typeface="Arial" panose="020B0604020202020204" pitchFamily="34" charset="0"/>
            </a:endParaRPr>
          </a:p>
        </p:txBody>
      </p:sp>
      <p:sp>
        <p:nvSpPr>
          <p:cNvPr id="4" name="Text 2">
            <a:extLst>
              <a:ext uri="{FF2B5EF4-FFF2-40B4-BE49-F238E27FC236}">
                <a16:creationId xmlns:a16="http://schemas.microsoft.com/office/drawing/2014/main" id="{CD7AA958-52B9-81C8-D676-C6A2116D9F90}"/>
              </a:ext>
            </a:extLst>
          </p:cNvPr>
          <p:cNvSpPr/>
          <p:nvPr/>
        </p:nvSpPr>
        <p:spPr>
          <a:xfrm>
            <a:off x="661492" y="2866728"/>
            <a:ext cx="10869018" cy="330795"/>
          </a:xfrm>
          <a:prstGeom prst="rect">
            <a:avLst/>
          </a:prstGeom>
          <a:noFill/>
          <a:ln/>
        </p:spPr>
        <p:txBody>
          <a:bodyPr wrap="none" lIns="0" tIns="0" rIns="0" bIns="0" rtlCol="0" anchor="t"/>
          <a:lstStyle/>
          <a:p>
            <a:pPr defTabSz="761970">
              <a:lnSpc>
                <a:spcPts val="2583"/>
              </a:lnSpc>
              <a:defRPr/>
            </a:pPr>
            <a:endParaRPr lang="en-US" sz="2800" dirty="0">
              <a:solidFill>
                <a:prstClr val="black"/>
              </a:solidFill>
              <a:latin typeface="Arial" panose="020B0604020202020204" pitchFamily="34" charset="0"/>
            </a:endParaRPr>
          </a:p>
        </p:txBody>
      </p:sp>
      <p:sp>
        <p:nvSpPr>
          <p:cNvPr id="5" name="Text 3">
            <a:extLst>
              <a:ext uri="{FF2B5EF4-FFF2-40B4-BE49-F238E27FC236}">
                <a16:creationId xmlns:a16="http://schemas.microsoft.com/office/drawing/2014/main" id="{87704C55-CBD8-946C-2E7A-91BF1FEA1447}"/>
              </a:ext>
            </a:extLst>
          </p:cNvPr>
          <p:cNvSpPr/>
          <p:nvPr/>
        </p:nvSpPr>
        <p:spPr>
          <a:xfrm>
            <a:off x="661492" y="3445569"/>
            <a:ext cx="2480866" cy="310058"/>
          </a:xfrm>
          <a:prstGeom prst="rect">
            <a:avLst/>
          </a:prstGeom>
          <a:noFill/>
          <a:ln/>
        </p:spPr>
        <p:txBody>
          <a:bodyPr wrap="none" lIns="0" tIns="0" rIns="0" bIns="0" rtlCol="0" anchor="t"/>
          <a:lstStyle/>
          <a:p>
            <a:pPr defTabSz="761970">
              <a:lnSpc>
                <a:spcPts val="2417"/>
              </a:lnSpc>
              <a:defRPr/>
            </a:pPr>
            <a:endParaRPr lang="en-US" sz="1917" dirty="0">
              <a:solidFill>
                <a:prstClr val="black"/>
              </a:solidFill>
              <a:latin typeface="Arial" panose="020B0604020202020204" pitchFamily="34" charset="0"/>
            </a:endParaRPr>
          </a:p>
        </p:txBody>
      </p:sp>
      <p:sp>
        <p:nvSpPr>
          <p:cNvPr id="6" name="Text 4">
            <a:extLst>
              <a:ext uri="{FF2B5EF4-FFF2-40B4-BE49-F238E27FC236}">
                <a16:creationId xmlns:a16="http://schemas.microsoft.com/office/drawing/2014/main" id="{2568D48F-A5C3-54EB-34E4-4258CF6530A2}"/>
              </a:ext>
            </a:extLst>
          </p:cNvPr>
          <p:cNvSpPr/>
          <p:nvPr/>
        </p:nvSpPr>
        <p:spPr>
          <a:xfrm>
            <a:off x="877454" y="3958235"/>
            <a:ext cx="10653055" cy="310058"/>
          </a:xfrm>
          <a:prstGeom prst="rect">
            <a:avLst/>
          </a:prstGeom>
          <a:noFill/>
          <a:ln/>
        </p:spPr>
        <p:txBody>
          <a:bodyPr wrap="non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pic>
        <p:nvPicPr>
          <p:cNvPr id="8" name="Image 0" descr="preencoded.png">
            <a:extLst>
              <a:ext uri="{FF2B5EF4-FFF2-40B4-BE49-F238E27FC236}">
                <a16:creationId xmlns:a16="http://schemas.microsoft.com/office/drawing/2014/main" id="{070ED41C-213E-7A53-4FD9-87B1442CF9AD}"/>
              </a:ext>
            </a:extLst>
          </p:cNvPr>
          <p:cNvPicPr>
            <a:picLocks noChangeAspect="1"/>
          </p:cNvPicPr>
          <p:nvPr/>
        </p:nvPicPr>
        <p:blipFill>
          <a:blip r:embed="rId3"/>
          <a:stretch>
            <a:fillRect/>
          </a:stretch>
        </p:blipFill>
        <p:spPr>
          <a:xfrm>
            <a:off x="826790" y="4694039"/>
            <a:ext cx="206673" cy="165298"/>
          </a:xfrm>
          <a:prstGeom prst="rect">
            <a:avLst/>
          </a:prstGeom>
        </p:spPr>
      </p:pic>
      <p:sp>
        <p:nvSpPr>
          <p:cNvPr id="9" name="Text 6">
            <a:extLst>
              <a:ext uri="{FF2B5EF4-FFF2-40B4-BE49-F238E27FC236}">
                <a16:creationId xmlns:a16="http://schemas.microsoft.com/office/drawing/2014/main" id="{19CFA14E-E6A0-9A3B-0D78-21BFCA02D6F5}"/>
              </a:ext>
            </a:extLst>
          </p:cNvPr>
          <p:cNvSpPr/>
          <p:nvPr/>
        </p:nvSpPr>
        <p:spPr>
          <a:xfrm>
            <a:off x="1012775" y="3664693"/>
            <a:ext cx="10166449" cy="793849"/>
          </a:xfrm>
          <a:prstGeom prst="rect">
            <a:avLst/>
          </a:prstGeom>
          <a:noFill/>
          <a:ln/>
        </p:spPr>
        <p:txBody>
          <a:bodyPr wrap="square" lIns="0" tIns="0" rIns="0" bIns="0" rtlCol="0" anchor="t"/>
          <a:lstStyle/>
          <a:p>
            <a:pPr defTabSz="761970">
              <a:lnSpc>
                <a:spcPts val="2083"/>
              </a:lnSpc>
              <a:defRPr/>
            </a:pPr>
            <a:endParaRPr lang="en-US" sz="1292" dirty="0">
              <a:solidFill>
                <a:prstClr val="black"/>
              </a:solidFill>
              <a:latin typeface="Arial" panose="020B0604020202020204" pitchFamily="34" charset="0"/>
            </a:endParaRPr>
          </a:p>
        </p:txBody>
      </p:sp>
      <p:sp>
        <p:nvSpPr>
          <p:cNvPr id="10" name="TextBox 9">
            <a:extLst>
              <a:ext uri="{FF2B5EF4-FFF2-40B4-BE49-F238E27FC236}">
                <a16:creationId xmlns:a16="http://schemas.microsoft.com/office/drawing/2014/main" id="{A28AC797-E8C0-86E7-C6F1-85022ACD42F0}"/>
              </a:ext>
            </a:extLst>
          </p:cNvPr>
          <p:cNvSpPr txBox="1"/>
          <p:nvPr/>
        </p:nvSpPr>
        <p:spPr>
          <a:xfrm>
            <a:off x="549562" y="2019102"/>
            <a:ext cx="11545455" cy="3170099"/>
          </a:xfrm>
          <a:prstGeom prst="rect">
            <a:avLst/>
          </a:prstGeom>
          <a:noFill/>
        </p:spPr>
        <p:txBody>
          <a:bodyPr wrap="square">
            <a:spAutoFit/>
          </a:bodyPr>
          <a:lstStyle/>
          <a:p>
            <a:pPr>
              <a:buFont typeface="+mj-lt"/>
              <a:buAutoNum type="arabicPeriod"/>
            </a:pPr>
            <a:r>
              <a:rPr lang="en-US" sz="2000" b="1" dirty="0"/>
              <a:t>How many people here leave their computer on for days — or even weeks — at a time?</a:t>
            </a:r>
            <a:br>
              <a:rPr lang="en-US" sz="2000" b="1" dirty="0"/>
            </a:br>
            <a:endParaRPr lang="en-US" sz="2000" b="1" dirty="0"/>
          </a:p>
          <a:p>
            <a:pPr>
              <a:buFont typeface="+mj-lt"/>
              <a:buAutoNum type="arabicPeriod"/>
            </a:pPr>
            <a:r>
              <a:rPr lang="en-US" sz="2000" b="1" dirty="0"/>
              <a:t>Has anyone ever opened their computer and thought, “Why does this feel slower than it used to?”</a:t>
            </a:r>
            <a:br>
              <a:rPr lang="en-US" sz="2000" b="1" dirty="0"/>
            </a:br>
            <a:endParaRPr lang="en-US" sz="2000" b="1" dirty="0"/>
          </a:p>
          <a:p>
            <a:pPr>
              <a:buFont typeface="+mj-lt"/>
              <a:buAutoNum type="arabicPeriod"/>
            </a:pPr>
            <a:r>
              <a:rPr lang="en-US" sz="2000" b="1" dirty="0"/>
              <a:t>Was there one thing today that surprised you, even a little?</a:t>
            </a:r>
            <a:br>
              <a:rPr lang="en-US" sz="2000" b="1" dirty="0"/>
            </a:br>
            <a:endParaRPr lang="en-US" sz="2000" b="1" dirty="0"/>
          </a:p>
          <a:p>
            <a:pPr>
              <a:buFont typeface="+mj-lt"/>
              <a:buAutoNum type="arabicPeriod"/>
            </a:pPr>
            <a:r>
              <a:rPr lang="en-US" sz="2000" b="1" dirty="0"/>
              <a:t>Is there something you’ve been afraid to click in the past, but feel better about now?</a:t>
            </a:r>
            <a:br>
              <a:rPr lang="en-US" sz="2000" b="1" dirty="0"/>
            </a:br>
            <a:endParaRPr lang="en-US" sz="2000" b="1" dirty="0"/>
          </a:p>
          <a:p>
            <a:pPr>
              <a:buFont typeface="+mj-lt"/>
              <a:buAutoNum type="arabicPeriod"/>
            </a:pPr>
            <a:r>
              <a:rPr lang="en-US" sz="2000" b="1" dirty="0"/>
              <a:t>What’s one small habit from today that feels doable — even if it’s just restarting once a week?</a:t>
            </a:r>
          </a:p>
        </p:txBody>
      </p:sp>
    </p:spTree>
    <p:extLst>
      <p:ext uri="{BB962C8B-B14F-4D97-AF65-F5344CB8AC3E}">
        <p14:creationId xmlns:p14="http://schemas.microsoft.com/office/powerpoint/2010/main" val="1215555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840FD-C5D2-4EFC-63FE-550DCFC91B4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0A6C026-201B-1F90-0241-F9CBF12398FA}"/>
              </a:ext>
            </a:extLst>
          </p:cNvPr>
          <p:cNvSpPr txBox="1"/>
          <p:nvPr/>
        </p:nvSpPr>
        <p:spPr>
          <a:xfrm>
            <a:off x="840509" y="1341311"/>
            <a:ext cx="6096000" cy="616515"/>
          </a:xfrm>
          <a:prstGeom prst="rect">
            <a:avLst/>
          </a:prstGeom>
          <a:noFill/>
        </p:spPr>
        <p:txBody>
          <a:bodyPr wrap="square">
            <a:spAutoFit/>
          </a:bodyPr>
          <a:lstStyle/>
          <a:p>
            <a:pPr marL="0" marR="0" lvl="0" indent="0" algn="l" defTabSz="761970" rtl="0" eaLnBrk="1" fontAlgn="auto" latinLnBrk="0" hangingPunct="1">
              <a:lnSpc>
                <a:spcPts val="4625"/>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ontserrat" pitchFamily="34" charset="-122"/>
                <a:cs typeface="Arial" panose="020B0604020202020204" pitchFamily="34" charset="0"/>
              </a:rPr>
              <a:t>What Today Is (and Is Not)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D4F434C-D49F-4B1C-2929-D0EB4D45629F}"/>
              </a:ext>
            </a:extLst>
          </p:cNvPr>
          <p:cNvSpPr txBox="1"/>
          <p:nvPr/>
        </p:nvSpPr>
        <p:spPr>
          <a:xfrm>
            <a:off x="840509" y="1798233"/>
            <a:ext cx="8137237" cy="2831544"/>
          </a:xfrm>
          <a:prstGeom prst="rect">
            <a:avLst/>
          </a:prstGeom>
          <a:noFill/>
        </p:spPr>
        <p:txBody>
          <a:bodyPr wrap="square" rtlCol="0">
            <a:spAutoFit/>
          </a:bodyPr>
          <a:lstStyle/>
          <a:p>
            <a:br>
              <a:rPr lang="en-US" dirty="0"/>
            </a:br>
            <a:r>
              <a:rPr lang="en-US" sz="3200" b="1" dirty="0">
                <a:solidFill>
                  <a:schemeClr val="accent3"/>
                </a:solidFill>
              </a:rPr>
              <a:t>✔ Simple habits anyone can do</a:t>
            </a:r>
            <a:br>
              <a:rPr lang="en-US" sz="3200" b="1" dirty="0">
                <a:solidFill>
                  <a:schemeClr val="accent3"/>
                </a:solidFill>
              </a:rPr>
            </a:br>
            <a:r>
              <a:rPr lang="en-US" sz="3200" b="1" dirty="0">
                <a:solidFill>
                  <a:schemeClr val="accent3"/>
                </a:solidFill>
              </a:rPr>
              <a:t>✔ Safe, everyday tune-ups</a:t>
            </a:r>
            <a:br>
              <a:rPr lang="en-US" sz="3200" dirty="0"/>
            </a:br>
            <a:r>
              <a:rPr lang="en-US" sz="3200" b="1" dirty="0">
                <a:solidFill>
                  <a:schemeClr val="accent2">
                    <a:lumMod val="75000"/>
                  </a:schemeClr>
                </a:solidFill>
              </a:rPr>
              <a:t>✖ No repairs</a:t>
            </a:r>
            <a:br>
              <a:rPr lang="en-US" sz="3200" b="1" dirty="0">
                <a:solidFill>
                  <a:schemeClr val="accent2">
                    <a:lumMod val="75000"/>
                  </a:schemeClr>
                </a:solidFill>
              </a:rPr>
            </a:br>
            <a:r>
              <a:rPr lang="en-US" sz="3200" b="1" dirty="0">
                <a:solidFill>
                  <a:schemeClr val="accent2">
                    <a:lumMod val="75000"/>
                  </a:schemeClr>
                </a:solidFill>
              </a:rPr>
              <a:t>✖ No sales</a:t>
            </a:r>
            <a:br>
              <a:rPr lang="en-US" sz="3200" b="1" dirty="0">
                <a:solidFill>
                  <a:schemeClr val="accent2">
                    <a:lumMod val="75000"/>
                  </a:schemeClr>
                </a:solidFill>
              </a:rPr>
            </a:br>
            <a:r>
              <a:rPr lang="en-US" sz="3200" b="1" dirty="0">
                <a:solidFill>
                  <a:schemeClr val="accent2">
                    <a:lumMod val="75000"/>
                  </a:schemeClr>
                </a:solidFill>
              </a:rPr>
              <a:t>✖ Not “about blame”.</a:t>
            </a:r>
          </a:p>
        </p:txBody>
      </p:sp>
      <p:sp>
        <p:nvSpPr>
          <p:cNvPr id="9" name="TextBox 8">
            <a:extLst>
              <a:ext uri="{FF2B5EF4-FFF2-40B4-BE49-F238E27FC236}">
                <a16:creationId xmlns:a16="http://schemas.microsoft.com/office/drawing/2014/main" id="{09DE350E-2385-8BC6-171A-6719F61488F9}"/>
              </a:ext>
            </a:extLst>
          </p:cNvPr>
          <p:cNvSpPr txBox="1"/>
          <p:nvPr/>
        </p:nvSpPr>
        <p:spPr>
          <a:xfrm>
            <a:off x="383310" y="4870358"/>
            <a:ext cx="11808690" cy="646331"/>
          </a:xfrm>
          <a:prstGeom prst="rect">
            <a:avLst/>
          </a:prstGeom>
          <a:noFill/>
        </p:spPr>
        <p:txBody>
          <a:bodyPr wrap="square" rtlCol="0">
            <a:spAutoFit/>
          </a:bodyPr>
          <a:lstStyle/>
          <a:p>
            <a:r>
              <a:rPr lang="en-US" b="1" dirty="0">
                <a:solidFill>
                  <a:srgbClr val="2B0AFF"/>
                </a:solidFill>
              </a:rPr>
              <a:t>“If you can click a mouse and restart a computer, you’re already qualified for everything we’re talking about today.”</a:t>
            </a:r>
          </a:p>
        </p:txBody>
      </p:sp>
    </p:spTree>
    <p:extLst>
      <p:ext uri="{BB962C8B-B14F-4D97-AF65-F5344CB8AC3E}">
        <p14:creationId xmlns:p14="http://schemas.microsoft.com/office/powerpoint/2010/main" val="147477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777711" y="1327868"/>
            <a:ext cx="3040578" cy="3800723"/>
          </a:xfrm>
          <a:prstGeom prst="rect">
            <a:avLst/>
          </a:prstGeom>
        </p:spPr>
      </p:pic>
      <p:sp>
        <p:nvSpPr>
          <p:cNvPr id="3" name="Text 0"/>
          <p:cNvSpPr/>
          <p:nvPr/>
        </p:nvSpPr>
        <p:spPr>
          <a:xfrm>
            <a:off x="661492" y="1590585"/>
            <a:ext cx="4725492" cy="590649"/>
          </a:xfrm>
          <a:prstGeom prst="rect">
            <a:avLst/>
          </a:prstGeom>
          <a:noFill/>
          <a:ln/>
        </p:spPr>
        <p:txBody>
          <a:bodyPr wrap="none" lIns="0" tIns="0" rIns="0" bIns="0" rtlCol="0" anchor="t"/>
          <a:lstStyle/>
          <a:p>
            <a:pPr defTabSz="761970">
              <a:lnSpc>
                <a:spcPts val="4625"/>
              </a:lnSpc>
            </a:pPr>
            <a:r>
              <a:rPr lang="en-US" sz="3708" dirty="0">
                <a:solidFill>
                  <a:srgbClr val="2B0AFF"/>
                </a:solidFill>
                <a:latin typeface="Arial" panose="020B0604020202020204" pitchFamily="34" charset="0"/>
                <a:ea typeface="Montserrat" pitchFamily="34" charset="-122"/>
                <a:cs typeface="Arial" panose="020B0604020202020204" pitchFamily="34" charset="0"/>
              </a:rPr>
              <a:t>The #1 Fix in Tech</a:t>
            </a:r>
            <a:endParaRPr lang="en-US" sz="3708" dirty="0">
              <a:solidFill>
                <a:srgbClr val="2B0AFF"/>
              </a:solidFill>
              <a:latin typeface="Arial" panose="020B0604020202020204" pitchFamily="34" charset="0"/>
            </a:endParaRPr>
          </a:p>
        </p:txBody>
      </p:sp>
      <p:sp>
        <p:nvSpPr>
          <p:cNvPr id="4" name="Text 1"/>
          <p:cNvSpPr/>
          <p:nvPr/>
        </p:nvSpPr>
        <p:spPr>
          <a:xfrm>
            <a:off x="661492" y="2405370"/>
            <a:ext cx="7932944" cy="2047260"/>
          </a:xfrm>
          <a:prstGeom prst="rect">
            <a:avLst/>
          </a:prstGeom>
          <a:noFill/>
          <a:ln/>
        </p:spPr>
        <p:txBody>
          <a:bodyPr wrap="square" lIns="0" tIns="0" rIns="0" bIns="0" rtlCol="0" anchor="t"/>
          <a:lstStyle/>
          <a:p>
            <a:pPr defTabSz="761970">
              <a:lnSpc>
                <a:spcPts val="6416"/>
              </a:lnSpc>
            </a:pPr>
            <a:r>
              <a:rPr lang="en-US" sz="5125" b="1" dirty="0">
                <a:solidFill>
                  <a:srgbClr val="000000"/>
                </a:solidFill>
                <a:latin typeface="Arial" panose="020B0604020202020204" pitchFamily="34" charset="0"/>
                <a:ea typeface="Montserrat" pitchFamily="34" charset="-122"/>
                <a:cs typeface="Arial" panose="020B0604020202020204" pitchFamily="34" charset="0"/>
              </a:rPr>
              <a:t>Have You Tried Turning It Off and On Again?</a:t>
            </a:r>
            <a:endParaRPr lang="en-US" sz="5125" b="1" dirty="0">
              <a:solidFill>
                <a:prstClr val="black"/>
              </a:solidFill>
              <a:latin typeface="Arial" panose="020B0604020202020204" pitchFamily="34" charset="0"/>
            </a:endParaRPr>
          </a:p>
        </p:txBody>
      </p:sp>
      <p:sp>
        <p:nvSpPr>
          <p:cNvPr id="5" name="Text 2"/>
          <p:cNvSpPr/>
          <p:nvPr/>
        </p:nvSpPr>
        <p:spPr>
          <a:xfrm>
            <a:off x="661492" y="4625678"/>
            <a:ext cx="5382618" cy="1209675"/>
          </a:xfrm>
          <a:prstGeom prst="rect">
            <a:avLst/>
          </a:prstGeom>
          <a:noFill/>
          <a:ln/>
        </p:spPr>
        <p:txBody>
          <a:bodyPr wrap="square" lIns="0" tIns="0" rIns="0" bIns="0" rtlCol="0" anchor="t"/>
          <a:lstStyle/>
          <a:p>
            <a:pPr defTabSz="761970">
              <a:lnSpc>
                <a:spcPts val="2375"/>
              </a:lnSpc>
            </a:pPr>
            <a:endParaRPr lang="en-US" sz="1458" dirty="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59DBA37B-B7A7-7B67-627B-C42127BAB24E}"/>
              </a:ext>
            </a:extLst>
          </p:cNvPr>
          <p:cNvSpPr txBox="1"/>
          <p:nvPr/>
        </p:nvSpPr>
        <p:spPr>
          <a:xfrm>
            <a:off x="277090" y="5299299"/>
            <a:ext cx="102846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B0AFF"/>
                </a:solidFill>
                <a:effectLst/>
                <a:uLnTx/>
                <a:uFillTx/>
                <a:latin typeface="Aptos" panose="02110004020202020204"/>
                <a:ea typeface="+mn-ea"/>
                <a:cs typeface="+mn-cs"/>
              </a:rPr>
              <a:t>This solves more problems than anything else we’ll talk about today.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1690986"/>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Sleep vs Restart</a:t>
            </a:r>
            <a:endParaRPr lang="en-US" sz="3708" b="1" dirty="0">
              <a:solidFill>
                <a:prstClr val="black"/>
              </a:solidFill>
              <a:latin typeface="Arial" panose="020B0604020202020204" pitchFamily="34" charset="0"/>
            </a:endParaRPr>
          </a:p>
        </p:txBody>
      </p:sp>
      <p:sp>
        <p:nvSpPr>
          <p:cNvPr id="3" name="Shape 1"/>
          <p:cNvSpPr/>
          <p:nvPr/>
        </p:nvSpPr>
        <p:spPr>
          <a:xfrm>
            <a:off x="661492" y="2659658"/>
            <a:ext cx="5339953" cy="1160958"/>
          </a:xfrm>
          <a:prstGeom prst="roundRect">
            <a:avLst>
              <a:gd name="adj" fmla="val 6838"/>
            </a:avLst>
          </a:prstGeom>
          <a:solidFill>
            <a:srgbClr val="F2EEEE"/>
          </a:solidFill>
          <a:ln w="7620">
            <a:solidFill>
              <a:srgbClr val="D8D4D4"/>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4" name="Text 2"/>
          <p:cNvSpPr/>
          <p:nvPr/>
        </p:nvSpPr>
        <p:spPr>
          <a:xfrm>
            <a:off x="856853" y="2855020"/>
            <a:ext cx="2835275" cy="354409"/>
          </a:xfrm>
          <a:prstGeom prst="rect">
            <a:avLst/>
          </a:prstGeom>
          <a:noFill/>
          <a:ln/>
        </p:spPr>
        <p:txBody>
          <a:bodyPr wrap="none" lIns="0" tIns="0" rIns="0" bIns="0" rtlCol="0" anchor="t"/>
          <a:lstStyle/>
          <a:p>
            <a:pPr defTabSz="761970">
              <a:lnSpc>
                <a:spcPts val="2750"/>
              </a:lnSpc>
            </a:pPr>
            <a:r>
              <a:rPr lang="en-US" sz="2208" dirty="0">
                <a:solidFill>
                  <a:srgbClr val="272525"/>
                </a:solidFill>
                <a:latin typeface="Arial" panose="020B0604020202020204" pitchFamily="34" charset="0"/>
                <a:ea typeface="Montserrat" pitchFamily="34" charset="-122"/>
                <a:cs typeface="Arial" panose="020B0604020202020204" pitchFamily="34" charset="0"/>
              </a:rPr>
              <a:t>Sleep = Nap</a:t>
            </a:r>
            <a:endParaRPr lang="en-US" sz="2208" dirty="0">
              <a:solidFill>
                <a:prstClr val="black"/>
              </a:solidFill>
              <a:latin typeface="Arial" panose="020B0604020202020204" pitchFamily="34" charset="0"/>
            </a:endParaRPr>
          </a:p>
        </p:txBody>
      </p:sp>
      <p:sp>
        <p:nvSpPr>
          <p:cNvPr id="5" name="Text 3"/>
          <p:cNvSpPr/>
          <p:nvPr/>
        </p:nvSpPr>
        <p:spPr>
          <a:xfrm>
            <a:off x="856853" y="3164421"/>
            <a:ext cx="4949230" cy="875803"/>
          </a:xfrm>
          <a:prstGeom prst="rect">
            <a:avLst/>
          </a:prstGeom>
          <a:noFill/>
          <a:ln/>
        </p:spPr>
        <p:txBody>
          <a:bodyPr wrap="none" lIns="0" tIns="0" rIns="0" bIns="0" rtlCol="0" anchor="t"/>
          <a:lstStyle/>
          <a:p>
            <a:pPr defTabSz="761970">
              <a:lnSpc>
                <a:spcPts val="2375"/>
              </a:lnSpc>
            </a:pPr>
            <a:r>
              <a:rPr lang="en-US" sz="1458" dirty="0">
                <a:solidFill>
                  <a:srgbClr val="272525"/>
                </a:solidFill>
                <a:latin typeface="Arial" panose="020B0604020202020204" pitchFamily="34" charset="0"/>
                <a:ea typeface="Heebo Light" pitchFamily="34" charset="-122"/>
                <a:cs typeface="Arial" panose="020B0604020202020204" pitchFamily="34" charset="0"/>
              </a:rPr>
              <a:t>The computer is still half-awake, still holding onto problems;</a:t>
            </a:r>
            <a:br>
              <a:rPr lang="en-US" sz="1458" dirty="0">
                <a:solidFill>
                  <a:srgbClr val="272525"/>
                </a:solidFill>
                <a:latin typeface="Arial" panose="020B0604020202020204" pitchFamily="34" charset="0"/>
                <a:ea typeface="Heebo Light" pitchFamily="34" charset="-122"/>
                <a:cs typeface="Arial" panose="020B0604020202020204" pitchFamily="34" charset="0"/>
              </a:rPr>
            </a:br>
            <a:r>
              <a:rPr lang="en-US" sz="1458" dirty="0">
                <a:solidFill>
                  <a:srgbClr val="272525"/>
                </a:solidFill>
                <a:latin typeface="Arial" panose="020B0604020202020204" pitchFamily="34" charset="0"/>
                <a:ea typeface="Heebo Light" pitchFamily="34" charset="-122"/>
                <a:cs typeface="Arial" panose="020B0604020202020204" pitchFamily="34" charset="0"/>
              </a:rPr>
              <a:t>still running in the background</a:t>
            </a:r>
            <a:br>
              <a:rPr lang="en-US" sz="1458" dirty="0">
                <a:solidFill>
                  <a:srgbClr val="272525"/>
                </a:solidFill>
                <a:latin typeface="Arial" panose="020B0604020202020204" pitchFamily="34" charset="0"/>
                <a:ea typeface="Heebo Light" pitchFamily="34" charset="-122"/>
                <a:cs typeface="Arial" panose="020B0604020202020204" pitchFamily="34" charset="0"/>
              </a:rPr>
            </a:br>
            <a:r>
              <a:rPr lang="en-US" sz="1458" dirty="0">
                <a:solidFill>
                  <a:srgbClr val="272525"/>
                </a:solidFill>
                <a:latin typeface="Arial" panose="020B0604020202020204" pitchFamily="34" charset="0"/>
                <a:ea typeface="Heebo Light" pitchFamily="34" charset="-122"/>
                <a:cs typeface="Arial" panose="020B0604020202020204" pitchFamily="34" charset="0"/>
              </a:rPr>
              <a:t>s</a:t>
            </a:r>
            <a:br>
              <a:rPr lang="en-US" sz="1458" dirty="0">
                <a:solidFill>
                  <a:srgbClr val="272525"/>
                </a:solidFill>
                <a:latin typeface="Arial" panose="020B0604020202020204" pitchFamily="34" charset="0"/>
                <a:ea typeface="Heebo Light" pitchFamily="34" charset="-122"/>
                <a:cs typeface="Arial" panose="020B0604020202020204" pitchFamily="34" charset="0"/>
              </a:rPr>
            </a:br>
            <a:endParaRPr lang="en-US" sz="1458" dirty="0">
              <a:solidFill>
                <a:prstClr val="black"/>
              </a:solidFill>
              <a:latin typeface="Arial" panose="020B0604020202020204" pitchFamily="34" charset="0"/>
            </a:endParaRPr>
          </a:p>
        </p:txBody>
      </p:sp>
      <p:sp>
        <p:nvSpPr>
          <p:cNvPr id="6" name="Shape 4"/>
          <p:cNvSpPr/>
          <p:nvPr/>
        </p:nvSpPr>
        <p:spPr>
          <a:xfrm>
            <a:off x="6190457" y="2659658"/>
            <a:ext cx="5340053" cy="1160958"/>
          </a:xfrm>
          <a:prstGeom prst="roundRect">
            <a:avLst>
              <a:gd name="adj" fmla="val 6838"/>
            </a:avLst>
          </a:prstGeom>
          <a:solidFill>
            <a:srgbClr val="F2EEEE"/>
          </a:solidFill>
          <a:ln w="7620">
            <a:solidFill>
              <a:srgbClr val="D8D4D4"/>
            </a:solidFill>
            <a:prstDash val="solid"/>
          </a:ln>
        </p:spPr>
        <p:txBody>
          <a:bodyPr/>
          <a:lstStyle/>
          <a:p>
            <a:pPr defTabSz="761970"/>
            <a:endParaRPr lang="en-US" sz="1500" dirty="0">
              <a:solidFill>
                <a:prstClr val="black"/>
              </a:solidFill>
              <a:latin typeface="Arial" panose="020B0604020202020204" pitchFamily="34" charset="0"/>
            </a:endParaRPr>
          </a:p>
        </p:txBody>
      </p:sp>
      <p:sp>
        <p:nvSpPr>
          <p:cNvPr id="7" name="Text 5"/>
          <p:cNvSpPr/>
          <p:nvPr/>
        </p:nvSpPr>
        <p:spPr>
          <a:xfrm>
            <a:off x="6385818" y="2855020"/>
            <a:ext cx="2963962" cy="354409"/>
          </a:xfrm>
          <a:prstGeom prst="rect">
            <a:avLst/>
          </a:prstGeom>
          <a:noFill/>
          <a:ln/>
        </p:spPr>
        <p:txBody>
          <a:bodyPr wrap="none" lIns="0" tIns="0" rIns="0" bIns="0" rtlCol="0" anchor="t"/>
          <a:lstStyle/>
          <a:p>
            <a:pPr defTabSz="761970">
              <a:lnSpc>
                <a:spcPts val="2750"/>
              </a:lnSpc>
            </a:pPr>
            <a:r>
              <a:rPr lang="en-US" sz="2208" dirty="0">
                <a:solidFill>
                  <a:srgbClr val="272525"/>
                </a:solidFill>
                <a:latin typeface="Arial" panose="020B0604020202020204" pitchFamily="34" charset="0"/>
                <a:ea typeface="Montserrat" pitchFamily="34" charset="-122"/>
                <a:cs typeface="Arial" panose="020B0604020202020204" pitchFamily="34" charset="0"/>
              </a:rPr>
              <a:t>Restart = Deep Sleep</a:t>
            </a:r>
            <a:endParaRPr lang="en-US" sz="2208" dirty="0">
              <a:solidFill>
                <a:prstClr val="black"/>
              </a:solidFill>
              <a:latin typeface="Arial" panose="020B0604020202020204" pitchFamily="34" charset="0"/>
            </a:endParaRPr>
          </a:p>
        </p:txBody>
      </p:sp>
      <p:sp>
        <p:nvSpPr>
          <p:cNvPr id="8" name="Text 6"/>
          <p:cNvSpPr/>
          <p:nvPr/>
        </p:nvSpPr>
        <p:spPr>
          <a:xfrm>
            <a:off x="6385819" y="3322836"/>
            <a:ext cx="4949329" cy="302419"/>
          </a:xfrm>
          <a:prstGeom prst="rect">
            <a:avLst/>
          </a:prstGeom>
          <a:noFill/>
          <a:ln/>
        </p:spPr>
        <p:txBody>
          <a:bodyPr wrap="none" lIns="0" tIns="0" rIns="0" bIns="0" rtlCol="0" anchor="t"/>
          <a:lstStyle/>
          <a:p>
            <a:pPr defTabSz="761970">
              <a:lnSpc>
                <a:spcPts val="2375"/>
              </a:lnSpc>
            </a:pPr>
            <a:r>
              <a:rPr lang="en-US" sz="1458" dirty="0">
                <a:solidFill>
                  <a:srgbClr val="272525"/>
                </a:solidFill>
                <a:latin typeface="Arial" panose="020B0604020202020204" pitchFamily="34" charset="0"/>
                <a:ea typeface="Heebo Light" pitchFamily="34" charset="-122"/>
                <a:cs typeface="Arial" panose="020B0604020202020204" pitchFamily="34" charset="0"/>
              </a:rPr>
              <a:t>A deep, dreamless sleep that clears everything</a:t>
            </a:r>
            <a:endParaRPr lang="en-US" sz="1458" dirty="0">
              <a:solidFill>
                <a:prstClr val="black"/>
              </a:solidFill>
              <a:latin typeface="Arial" panose="020B0604020202020204" pitchFamily="34" charset="0"/>
            </a:endParaRPr>
          </a:p>
        </p:txBody>
      </p:sp>
      <p:sp>
        <p:nvSpPr>
          <p:cNvPr id="9" name="Text 7"/>
          <p:cNvSpPr/>
          <p:nvPr/>
        </p:nvSpPr>
        <p:spPr>
          <a:xfrm>
            <a:off x="661492" y="4033243"/>
            <a:ext cx="10869018" cy="1133773"/>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55006-4609-C60F-8FD8-DA6223EF2E3A}"/>
            </a:ext>
          </a:extLst>
        </p:cNvPr>
        <p:cNvGrpSpPr/>
        <p:nvPr/>
      </p:nvGrpSpPr>
      <p:grpSpPr>
        <a:xfrm>
          <a:off x="0" y="0"/>
          <a:ext cx="0" cy="0"/>
          <a:chOff x="0" y="0"/>
          <a:chExt cx="0" cy="0"/>
        </a:xfrm>
      </p:grpSpPr>
      <p:pic>
        <p:nvPicPr>
          <p:cNvPr id="8" name="Picture 7" descr="A screenshot of a car sharing&#10;&#10;AI-generated content may be incorrect.">
            <a:extLst>
              <a:ext uri="{FF2B5EF4-FFF2-40B4-BE49-F238E27FC236}">
                <a16:creationId xmlns:a16="http://schemas.microsoft.com/office/drawing/2014/main" id="{882466B5-5082-12BF-E6E0-765862DD87BB}"/>
              </a:ext>
            </a:extLst>
          </p:cNvPr>
          <p:cNvPicPr>
            <a:picLocks noChangeAspect="1"/>
          </p:cNvPicPr>
          <p:nvPr/>
        </p:nvPicPr>
        <p:blipFill>
          <a:blip r:embed="rId3"/>
          <a:stretch>
            <a:fillRect/>
          </a:stretch>
        </p:blipFill>
        <p:spPr>
          <a:xfrm>
            <a:off x="-32994" y="1199956"/>
            <a:ext cx="12192000" cy="4024627"/>
          </a:xfrm>
          <a:prstGeom prst="rect">
            <a:avLst/>
          </a:prstGeom>
        </p:spPr>
      </p:pic>
      <p:sp>
        <p:nvSpPr>
          <p:cNvPr id="2" name="TextBox 1">
            <a:extLst>
              <a:ext uri="{FF2B5EF4-FFF2-40B4-BE49-F238E27FC236}">
                <a16:creationId xmlns:a16="http://schemas.microsoft.com/office/drawing/2014/main" id="{4A963360-3EF4-DD7B-7B11-FB8B6D34EFF0}"/>
              </a:ext>
            </a:extLst>
          </p:cNvPr>
          <p:cNvSpPr txBox="1"/>
          <p:nvPr/>
        </p:nvSpPr>
        <p:spPr>
          <a:xfrm>
            <a:off x="351744" y="5186875"/>
            <a:ext cx="9799782" cy="1015663"/>
          </a:xfrm>
          <a:prstGeom prst="rect">
            <a:avLst/>
          </a:prstGeom>
          <a:noFill/>
        </p:spPr>
        <p:txBody>
          <a:bodyPr wrap="square" rtlCol="0">
            <a:spAutoFit/>
          </a:bodyPr>
          <a:lstStyle/>
          <a:p>
            <a:pPr algn="ctr"/>
            <a:r>
              <a:rPr lang="en-US" sz="2000" b="1" dirty="0">
                <a:solidFill>
                  <a:srgbClr val="2B0AFF"/>
                </a:solidFill>
              </a:rPr>
              <a:t>Some of the things we’ll cover today will need adjustment with guidance — </a:t>
            </a:r>
            <a:br>
              <a:rPr lang="en-US" sz="2000" b="1" dirty="0">
                <a:solidFill>
                  <a:srgbClr val="2B0AFF"/>
                </a:solidFill>
              </a:rPr>
            </a:br>
            <a:r>
              <a:rPr lang="en-US" sz="2000" b="1" dirty="0">
                <a:solidFill>
                  <a:srgbClr val="2B0AFF"/>
                </a:solidFill>
              </a:rPr>
              <a:t>Not a click-around experiment– Start Programs; Cache clear; Uninstalls.</a:t>
            </a:r>
            <a:br>
              <a:rPr lang="en-US" sz="2000" b="1" dirty="0">
                <a:solidFill>
                  <a:srgbClr val="2B0AFF"/>
                </a:solidFill>
              </a:rPr>
            </a:br>
            <a:r>
              <a:rPr lang="en-US" sz="2000" b="1" dirty="0">
                <a:solidFill>
                  <a:srgbClr val="2B0AFF"/>
                </a:solidFill>
              </a:rPr>
              <a:t>Set-up a  “Tech Tuesday” Appointment Today!</a:t>
            </a:r>
          </a:p>
        </p:txBody>
      </p:sp>
    </p:spTree>
    <p:extLst>
      <p:ext uri="{BB962C8B-B14F-4D97-AF65-F5344CB8AC3E}">
        <p14:creationId xmlns:p14="http://schemas.microsoft.com/office/powerpoint/2010/main" val="3768480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159164" y="1572490"/>
            <a:ext cx="2840182" cy="4260273"/>
          </a:xfrm>
          <a:prstGeom prst="rect">
            <a:avLst/>
          </a:prstGeom>
        </p:spPr>
      </p:pic>
      <p:sp>
        <p:nvSpPr>
          <p:cNvPr id="3" name="Text 0"/>
          <p:cNvSpPr/>
          <p:nvPr/>
        </p:nvSpPr>
        <p:spPr>
          <a:xfrm>
            <a:off x="5164219" y="1659621"/>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Browser Tabs</a:t>
            </a:r>
            <a:endParaRPr lang="en-US" sz="3708" b="1" dirty="0">
              <a:solidFill>
                <a:prstClr val="black"/>
              </a:solidFill>
              <a:latin typeface="Arial" panose="020B0604020202020204" pitchFamily="34" charset="0"/>
            </a:endParaRPr>
          </a:p>
        </p:txBody>
      </p:sp>
      <p:sp>
        <p:nvSpPr>
          <p:cNvPr id="4" name="Text 1"/>
          <p:cNvSpPr/>
          <p:nvPr/>
        </p:nvSpPr>
        <p:spPr>
          <a:xfrm>
            <a:off x="5233492" y="2546351"/>
            <a:ext cx="6348382" cy="1152813"/>
          </a:xfrm>
          <a:prstGeom prst="rect">
            <a:avLst/>
          </a:prstGeom>
          <a:noFill/>
          <a:ln/>
        </p:spPr>
        <p:txBody>
          <a:bodyPr wrap="square" lIns="0" tIns="0" rIns="0" bIns="0" rtlCol="0" anchor="t"/>
          <a:lstStyle/>
          <a:p>
            <a:pPr defTabSz="761970">
              <a:lnSpc>
                <a:spcPts val="6416"/>
              </a:lnSpc>
            </a:pPr>
            <a:r>
              <a:rPr lang="en-US" sz="5125" dirty="0">
                <a:solidFill>
                  <a:srgbClr val="000000"/>
                </a:solidFill>
                <a:latin typeface="Arial" panose="020B0604020202020204" pitchFamily="34" charset="0"/>
                <a:ea typeface="Montserrat" pitchFamily="34" charset="-122"/>
                <a:cs typeface="Arial" panose="020B0604020202020204" pitchFamily="34" charset="0"/>
              </a:rPr>
              <a:t>1 Tab = 1 Grandkid</a:t>
            </a:r>
            <a:endParaRPr lang="en-US" sz="5125" dirty="0">
              <a:solidFill>
                <a:prstClr val="black"/>
              </a:solidFill>
              <a:latin typeface="Arial" panose="020B0604020202020204" pitchFamily="34" charset="0"/>
            </a:endParaRPr>
          </a:p>
        </p:txBody>
      </p:sp>
      <p:sp>
        <p:nvSpPr>
          <p:cNvPr id="5" name="Text 2"/>
          <p:cNvSpPr/>
          <p:nvPr/>
        </p:nvSpPr>
        <p:spPr>
          <a:xfrm>
            <a:off x="5233492" y="3809307"/>
            <a:ext cx="6081053" cy="864294"/>
          </a:xfrm>
          <a:prstGeom prst="rect">
            <a:avLst/>
          </a:prstGeom>
          <a:noFill/>
          <a:ln/>
        </p:spPr>
        <p:txBody>
          <a:bodyPr wrap="square" lIns="0" tIns="0" rIns="0" bIns="0" rtlCol="0" anchor="t"/>
          <a:lstStyle/>
          <a:p>
            <a:pPr defTabSz="761970">
              <a:lnSpc>
                <a:spcPts val="6416"/>
              </a:lnSpc>
            </a:pPr>
            <a:r>
              <a:rPr lang="en-US" sz="5125" dirty="0">
                <a:solidFill>
                  <a:srgbClr val="2B0AFF"/>
                </a:solidFill>
                <a:latin typeface="Arial" panose="020B0604020202020204" pitchFamily="34" charset="0"/>
                <a:ea typeface="Montserrat" pitchFamily="34" charset="-122"/>
                <a:cs typeface="Arial" panose="020B0604020202020204" pitchFamily="34" charset="0"/>
              </a:rPr>
              <a:t>50 Tabs = Chaos</a:t>
            </a:r>
            <a:endParaRPr lang="en-US" sz="5125" dirty="0">
              <a:solidFill>
                <a:prstClr val="black"/>
              </a:solidFill>
              <a:latin typeface="Arial" panose="020B0604020202020204" pitchFamily="34" charset="0"/>
            </a:endParaRPr>
          </a:p>
        </p:txBody>
      </p:sp>
      <p:sp>
        <p:nvSpPr>
          <p:cNvPr id="6" name="Text 3"/>
          <p:cNvSpPr/>
          <p:nvPr/>
        </p:nvSpPr>
        <p:spPr>
          <a:xfrm>
            <a:off x="8663950" y="1659621"/>
            <a:ext cx="2917924" cy="3401318"/>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81307" y="1519390"/>
            <a:ext cx="3365820" cy="4059383"/>
          </a:xfrm>
          <a:prstGeom prst="rect">
            <a:avLst/>
          </a:prstGeom>
        </p:spPr>
      </p:pic>
      <p:sp>
        <p:nvSpPr>
          <p:cNvPr id="3" name="Text 0"/>
          <p:cNvSpPr/>
          <p:nvPr/>
        </p:nvSpPr>
        <p:spPr>
          <a:xfrm>
            <a:off x="5233492" y="1279129"/>
            <a:ext cx="472549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Arial" panose="020B0604020202020204" pitchFamily="34" charset="0"/>
                <a:ea typeface="Montserrat" pitchFamily="34" charset="-122"/>
                <a:cs typeface="Arial" panose="020B0604020202020204" pitchFamily="34" charset="0"/>
              </a:rPr>
              <a:t>System Tray Icons</a:t>
            </a:r>
            <a:endParaRPr lang="en-US" sz="3708" b="1" dirty="0">
              <a:solidFill>
                <a:prstClr val="black"/>
              </a:solidFill>
              <a:latin typeface="Arial" panose="020B0604020202020204" pitchFamily="34" charset="0"/>
            </a:endParaRPr>
          </a:p>
        </p:txBody>
      </p:sp>
      <p:sp>
        <p:nvSpPr>
          <p:cNvPr id="4" name="Text 1"/>
          <p:cNvSpPr/>
          <p:nvPr/>
        </p:nvSpPr>
        <p:spPr>
          <a:xfrm>
            <a:off x="4440929" y="2790924"/>
            <a:ext cx="7207892" cy="1630363"/>
          </a:xfrm>
          <a:prstGeom prst="rect">
            <a:avLst/>
          </a:prstGeom>
          <a:noFill/>
          <a:ln/>
        </p:spPr>
        <p:txBody>
          <a:bodyPr wrap="square" lIns="0" tIns="0" rIns="0" bIns="0" rtlCol="0" anchor="t"/>
          <a:lstStyle/>
          <a:p>
            <a:pPr defTabSz="761970">
              <a:lnSpc>
                <a:spcPts val="6416"/>
              </a:lnSpc>
            </a:pPr>
            <a:r>
              <a:rPr lang="en-US" sz="4800" dirty="0">
                <a:solidFill>
                  <a:srgbClr val="2B0AFF"/>
                </a:solidFill>
                <a:latin typeface="Arial" panose="020B0604020202020204" pitchFamily="34" charset="0"/>
                <a:ea typeface="Montserrat" pitchFamily="34" charset="-122"/>
                <a:cs typeface="Arial" panose="020B0604020202020204" pitchFamily="34" charset="0"/>
              </a:rPr>
              <a:t>Tiny Icons = Speed Leaks</a:t>
            </a:r>
            <a:endParaRPr lang="en-US" sz="4800" dirty="0">
              <a:solidFill>
                <a:prstClr val="black"/>
              </a:solidFill>
              <a:latin typeface="Arial" panose="020B0604020202020204" pitchFamily="34" charset="0"/>
            </a:endParaRPr>
          </a:p>
        </p:txBody>
      </p:sp>
      <p:sp>
        <p:nvSpPr>
          <p:cNvPr id="5" name="Text 2"/>
          <p:cNvSpPr/>
          <p:nvPr/>
        </p:nvSpPr>
        <p:spPr>
          <a:xfrm>
            <a:off x="5233492" y="4067076"/>
            <a:ext cx="6297018" cy="1511697"/>
          </a:xfrm>
          <a:prstGeom prst="rect">
            <a:avLst/>
          </a:prstGeom>
          <a:noFill/>
          <a:ln/>
        </p:spPr>
        <p:txBody>
          <a:bodyPr wrap="square" lIns="0" tIns="0" rIns="0" bIns="0" rtlCol="0" anchor="t"/>
          <a:lstStyle/>
          <a:p>
            <a:pPr defTabSz="761970">
              <a:lnSpc>
                <a:spcPts val="2958"/>
              </a:lnSpc>
            </a:pPr>
            <a:endParaRPr lang="en-US" sz="1833" dirty="0">
              <a:solidFill>
                <a:prstClr val="black"/>
              </a:solidFill>
              <a:latin typeface="Arial" panose="020B0604020202020204" pitchFamily="34" charset="0"/>
            </a:endParaRPr>
          </a:p>
        </p:txBody>
      </p:sp>
      <p:sp>
        <p:nvSpPr>
          <p:cNvPr id="6" name="TextBox 5">
            <a:extLst>
              <a:ext uri="{FF2B5EF4-FFF2-40B4-BE49-F238E27FC236}">
                <a16:creationId xmlns:a16="http://schemas.microsoft.com/office/drawing/2014/main" id="{190B4E2A-5CD5-7653-3665-41788F665ECB}"/>
              </a:ext>
            </a:extLst>
          </p:cNvPr>
          <p:cNvSpPr txBox="1"/>
          <p:nvPr/>
        </p:nvSpPr>
        <p:spPr>
          <a:xfrm>
            <a:off x="5133657" y="1869778"/>
            <a:ext cx="6055106" cy="369332"/>
          </a:xfrm>
          <a:prstGeom prst="rect">
            <a:avLst/>
          </a:prstGeom>
          <a:noFill/>
        </p:spPr>
        <p:txBody>
          <a:bodyPr wrap="square" rtlCol="0">
            <a:spAutoFit/>
          </a:bodyPr>
          <a:lstStyle/>
          <a:p>
            <a:r>
              <a:rPr lang="en-US" b="1" dirty="0"/>
              <a:t>This is that little area down by the clock.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7D2144DE-FA3C-4533-9D85-2F7B6304ECB3}" vid="{1E646BA6-3A13-43E4-9170-1083CAA9B1A1}"/>
    </a:ext>
  </a:extLst>
</a:theme>
</file>

<file path=ppt/theme/theme2.xml><?xml version="1.0" encoding="utf-8"?>
<a:theme xmlns:a="http://schemas.openxmlformats.org/drawingml/2006/main" name="1_RGE_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9A67765-27D6-4EF2-936C-B5479059432A}" vid="{02E94EC6-BDC6-4D9F-A741-23865DE6E06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RGE_Template</Template>
  <TotalTime>344</TotalTime>
  <Words>3143</Words>
  <Application>Microsoft Office PowerPoint</Application>
  <PresentationFormat>Widescreen</PresentationFormat>
  <Paragraphs>391</Paragraphs>
  <Slides>35</Slides>
  <Notes>35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Aptos</vt:lpstr>
      <vt:lpstr>Aptos Display</vt:lpstr>
      <vt:lpstr>Arial</vt:lpstr>
      <vt:lpstr>Calibri</vt:lpstr>
      <vt:lpstr>Symbol</vt:lpstr>
      <vt:lpstr>Office Theme</vt:lpstr>
      <vt:lpstr>1_RGE_Template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Jim Kallaugher</dc:creator>
  <cp:lastModifiedBy>Jim Kallaugher</cp:lastModifiedBy>
  <cp:revision>27</cp:revision>
  <dcterms:created xsi:type="dcterms:W3CDTF">2025-12-25T08:21:20Z</dcterms:created>
  <dcterms:modified xsi:type="dcterms:W3CDTF">2026-01-05T16:44:58Z</dcterms:modified>
</cp:coreProperties>
</file>