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749" r:id="rId1"/>
    <p:sldMasterId id="2147483808" r:id="rId2"/>
  </p:sldMasterIdLst>
  <p:notesMasterIdLst>
    <p:notesMasterId r:id="rId50"/>
  </p:notesMasterIdLst>
  <p:sldIdLst>
    <p:sldId id="256" r:id="rId3"/>
    <p:sldId id="257" r:id="rId4"/>
    <p:sldId id="297" r:id="rId5"/>
    <p:sldId id="299" r:id="rId6"/>
    <p:sldId id="259" r:id="rId7"/>
    <p:sldId id="305" r:id="rId8"/>
    <p:sldId id="260" r:id="rId9"/>
    <p:sldId id="302" r:id="rId10"/>
    <p:sldId id="261" r:id="rId11"/>
    <p:sldId id="262" r:id="rId12"/>
    <p:sldId id="263" r:id="rId13"/>
    <p:sldId id="264" r:id="rId14"/>
    <p:sldId id="265" r:id="rId15"/>
    <p:sldId id="307" r:id="rId16"/>
    <p:sldId id="311" r:id="rId17"/>
    <p:sldId id="310" r:id="rId18"/>
    <p:sldId id="312" r:id="rId19"/>
    <p:sldId id="308" r:id="rId20"/>
    <p:sldId id="313" r:id="rId21"/>
    <p:sldId id="309" r:id="rId22"/>
    <p:sldId id="276" r:id="rId23"/>
    <p:sldId id="266" r:id="rId24"/>
    <p:sldId id="292" r:id="rId25"/>
    <p:sldId id="304" r:id="rId26"/>
    <p:sldId id="303" r:id="rId27"/>
    <p:sldId id="268" r:id="rId28"/>
    <p:sldId id="269" r:id="rId29"/>
    <p:sldId id="270" r:id="rId30"/>
    <p:sldId id="271" r:id="rId31"/>
    <p:sldId id="272" r:id="rId32"/>
    <p:sldId id="277" r:id="rId33"/>
    <p:sldId id="279" r:id="rId34"/>
    <p:sldId id="280" r:id="rId35"/>
    <p:sldId id="281" r:id="rId36"/>
    <p:sldId id="282" r:id="rId37"/>
    <p:sldId id="296" r:id="rId38"/>
    <p:sldId id="283" r:id="rId39"/>
    <p:sldId id="301" r:id="rId40"/>
    <p:sldId id="287" r:id="rId41"/>
    <p:sldId id="275" r:id="rId42"/>
    <p:sldId id="284" r:id="rId43"/>
    <p:sldId id="267" r:id="rId44"/>
    <p:sldId id="300" r:id="rId45"/>
    <p:sldId id="288" r:id="rId46"/>
    <p:sldId id="314" r:id="rId47"/>
    <p:sldId id="306" r:id="rId48"/>
    <p:sldId id="298" r:id="rId49"/>
  </p:sldIdLst>
  <p:sldSz cx="14630400" cy="82296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391" autoAdjust="0"/>
  </p:normalViewPr>
  <p:slideViewPr>
    <p:cSldViewPr snapToGrid="0" snapToObjects="1">
      <p:cViewPr varScale="1">
        <p:scale>
          <a:sx n="53" d="100"/>
          <a:sy n="53" d="100"/>
        </p:scale>
        <p:origin x="708" y="26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napToObjects="1">
      <p:cViewPr varScale="1">
        <p:scale>
          <a:sx n="81" d="100"/>
          <a:sy n="81" d="100"/>
        </p:scale>
        <p:origin x="3849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notesMaster" Target="notesMasters/notesMaster1.xml"/><Relationship Id="rId55" Type="http://schemas.microsoft.com/office/2016/11/relationships/changesInfo" Target="changesInfos/changesInfo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im Kallaugher" userId="74937c8e0c673700" providerId="LiveId" clId="{DC49B78D-F8E4-3804-B27F-8397B1B18BC0}"/>
    <pc:docChg chg="addSld">
      <pc:chgData name="Jim Kallaugher" userId="74937c8e0c673700" providerId="LiveId" clId="{DC49B78D-F8E4-3804-B27F-8397B1B18BC0}" dt="2025-12-14T15:14:44.520" v="0" actId="680"/>
      <pc:docMkLst>
        <pc:docMk/>
      </pc:docMkLst>
      <pc:sldChg chg="new">
        <pc:chgData name="Jim Kallaugher" userId="74937c8e0c673700" providerId="LiveId" clId="{DC49B78D-F8E4-3804-B27F-8397B1B18BC0}" dt="2025-12-14T15:14:44.520" v="0" actId="680"/>
        <pc:sldMkLst>
          <pc:docMk/>
          <pc:sldMk cId="1349956733" sldId="31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2983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 lIns="95006" tIns="47503" rIns="95006" bIns="47503"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7664" tIns="33832" rIns="67664" bIns="33832"/>
          <a:lstStyle/>
          <a:p>
            <a:endParaRPr lang="en-US" sz="1500" b="1" i="1" dirty="0">
              <a:latin typeface="Arial" panose="020B0604020202020204" pitchFamily="34" charset="0"/>
            </a:endParaRPr>
          </a:p>
          <a:p>
            <a:endParaRPr lang="en-US" sz="1500" b="1" i="1" dirty="0">
              <a:latin typeface="Arial" panose="020B0604020202020204" pitchFamily="34" charset="0"/>
            </a:endParaRPr>
          </a:p>
          <a:p>
            <a:endParaRPr lang="en-US" sz="1500" b="1" i="1" dirty="0">
              <a:latin typeface="Arial" panose="020B0604020202020204" pitchFamily="34" charset="0"/>
            </a:endParaRPr>
          </a:p>
          <a:p>
            <a:r>
              <a:rPr lang="en-US" sz="1500" b="1" i="1" dirty="0">
                <a:latin typeface="Arial" panose="020B0604020202020204" pitchFamily="34" charset="0"/>
              </a:rPr>
              <a:t>Good Afternoon </a:t>
            </a:r>
            <a:br>
              <a:rPr lang="en-US" sz="1500" b="1" i="1" dirty="0">
                <a:latin typeface="Arial" panose="020B0604020202020204" pitchFamily="34" charset="0"/>
              </a:rPr>
            </a:br>
            <a:r>
              <a:rPr lang="en-US" sz="1500" b="1" i="1" dirty="0">
                <a:latin typeface="Arial" panose="020B0604020202020204" pitchFamily="34" charset="0"/>
              </a:rPr>
              <a:t>Coming right after lunch is a tough act to follow!</a:t>
            </a:r>
          </a:p>
          <a:p>
            <a:endParaRPr lang="en-US" sz="1500" b="1" i="1" dirty="0">
              <a:latin typeface="Arial" panose="020B0604020202020204" pitchFamily="34" charset="0"/>
            </a:endParaRPr>
          </a:p>
          <a:p>
            <a:r>
              <a:rPr lang="en-US" sz="1500" b="1" i="1" dirty="0">
                <a:latin typeface="Arial" panose="020B0604020202020204" pitchFamily="34" charset="0"/>
              </a:rPr>
              <a:t>I hope I can keep this entertaining enough so that you don’t fall asleep.</a:t>
            </a:r>
            <a:br>
              <a:rPr lang="en-US" sz="1500" dirty="0">
                <a:latin typeface="Arial" panose="020B0604020202020204" pitchFamily="34" charset="0"/>
              </a:rPr>
            </a:br>
            <a:br>
              <a:rPr lang="en-US" sz="1500" dirty="0">
                <a:latin typeface="Arial" panose="020B0604020202020204" pitchFamily="34" charset="0"/>
              </a:rPr>
            </a:br>
            <a:r>
              <a:rPr lang="en-US" sz="1500" b="1" i="0" baseline="0" dirty="0">
                <a:latin typeface="Arial" panose="020B0604020202020204" pitchFamily="34" charset="0"/>
              </a:rPr>
              <a:t>Let’s walk through our handouts </a:t>
            </a:r>
            <a:r>
              <a:rPr lang="en-US" sz="1500" dirty="0">
                <a:latin typeface="Arial" panose="020B0604020202020204" pitchFamily="34" charset="0"/>
              </a:rPr>
              <a:t>for a moment, so you have an idea of what we’re going to cover:</a:t>
            </a:r>
            <a:br>
              <a:rPr lang="en-US" sz="1500" dirty="0">
                <a:latin typeface="Arial" panose="020B0604020202020204" pitchFamily="34" charset="0"/>
              </a:rPr>
            </a:br>
            <a:br>
              <a:rPr lang="en-US" sz="1500" dirty="0">
                <a:latin typeface="Arial" panose="020B0604020202020204" pitchFamily="34" charset="0"/>
              </a:rPr>
            </a:br>
            <a:r>
              <a:rPr lang="en-US" sz="1500" b="1" i="1" baseline="0" dirty="0">
                <a:latin typeface="Arial" panose="020B0604020202020204" pitchFamily="34" charset="0"/>
              </a:rPr>
              <a:t>Overviews of AI &amp; ChatGPT</a:t>
            </a:r>
          </a:p>
          <a:p>
            <a:r>
              <a:rPr lang="en-US" sz="1500" b="1" i="1" baseline="0" dirty="0">
                <a:latin typeface="Arial" panose="020B0604020202020204" pitchFamily="34" charset="0"/>
              </a:rPr>
              <a:t>Prompts</a:t>
            </a:r>
            <a:br>
              <a:rPr lang="en-US" sz="1500" b="1" i="1" baseline="0" dirty="0">
                <a:latin typeface="Arial" panose="020B0604020202020204" pitchFamily="34" charset="0"/>
              </a:rPr>
            </a:br>
            <a:r>
              <a:rPr lang="en-US" sz="1500" b="1" i="1" baseline="0" dirty="0">
                <a:latin typeface="Arial" panose="020B0604020202020204" pitchFamily="34" charset="0"/>
              </a:rPr>
              <a:t>Staying Safe &amp; Smart</a:t>
            </a:r>
            <a:br>
              <a:rPr lang="en-US" sz="1500" b="1" i="1" baseline="0" dirty="0">
                <a:latin typeface="Arial" panose="020B0604020202020204" pitchFamily="34" charset="0"/>
              </a:rPr>
            </a:br>
            <a:r>
              <a:rPr lang="en-US" sz="1500" b="1" i="1" baseline="0" dirty="0">
                <a:latin typeface="Arial" panose="020B0604020202020204" pitchFamily="34" charset="0"/>
              </a:rPr>
              <a:t>Benefits</a:t>
            </a:r>
            <a:br>
              <a:rPr lang="en-US" sz="1500" b="1" i="1" baseline="0" dirty="0">
                <a:latin typeface="Arial" panose="020B0604020202020204" pitchFamily="34" charset="0"/>
              </a:rPr>
            </a:br>
            <a:r>
              <a:rPr lang="en-US" sz="1500" b="1" i="1" baseline="0" dirty="0">
                <a:latin typeface="Arial" panose="020B0604020202020204" pitchFamily="34" charset="0"/>
              </a:rPr>
              <a:t>Demo Ideas</a:t>
            </a:r>
            <a:br>
              <a:rPr lang="en-US" sz="1500" b="1" i="1" baseline="0" dirty="0">
                <a:latin typeface="Arial" panose="020B0604020202020204" pitchFamily="34" charset="0"/>
              </a:rPr>
            </a:br>
            <a:r>
              <a:rPr lang="en-US" sz="1500" b="1" i="1" baseline="0" dirty="0">
                <a:latin typeface="Arial" panose="020B0604020202020204" pitchFamily="34" charset="0"/>
              </a:rPr>
              <a:t>Accessing ChatGPT</a:t>
            </a:r>
          </a:p>
          <a:p>
            <a:r>
              <a:rPr lang="en-US" sz="1500" b="1" i="1" baseline="0" dirty="0">
                <a:latin typeface="Arial" panose="020B0604020202020204" pitchFamily="34" charset="0"/>
              </a:rPr>
              <a:t>Final Take-Aways</a:t>
            </a:r>
            <a:br>
              <a:rPr lang="en-US" sz="1500" dirty="0">
                <a:latin typeface="Arial" panose="020B0604020202020204" pitchFamily="34" charset="0"/>
              </a:rPr>
            </a:br>
            <a:endParaRPr lang="en-US" sz="1500" dirty="0">
              <a:latin typeface="Arial" panose="020B0604020202020204" pitchFamily="34" charset="0"/>
            </a:endParaRPr>
          </a:p>
          <a:p>
            <a:r>
              <a:rPr lang="en-US" sz="1500" dirty="0">
                <a:latin typeface="Arial" panose="020B0604020202020204" pitchFamily="34" charset="0"/>
              </a:rPr>
              <a:t>Put your mind at ease that </a:t>
            </a:r>
            <a:r>
              <a:rPr lang="en-US" sz="1500" b="1" i="0" baseline="0" dirty="0">
                <a:latin typeface="Arial" panose="020B0604020202020204" pitchFamily="34" charset="0"/>
              </a:rPr>
              <a:t>you don’t have to write anything down to review this stuff later, if desired.</a:t>
            </a:r>
            <a:br>
              <a:rPr lang="en-US" b="1" i="0" baseline="0" dirty="0">
                <a:latin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</a:rPr>
            </a:br>
            <a:endParaRPr lang="en-US" b="1" i="0" baseline="0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7664" tIns="33832" rIns="67664" bIns="33832"/>
          <a:lstStyle/>
          <a:p>
            <a:pPr defTabSz="676634">
              <a:defRPr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676634">
              <a:defRPr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676634">
              <a:defRPr/>
            </a:pPr>
            <a:fld id="{F7021451-1387-4CA6-816F-3879F97B5CBC}" type="slidenum">
              <a:rPr lang="en-US" sz="1400">
                <a:solidFill>
                  <a:prstClr val="black"/>
                </a:solidFill>
                <a:latin typeface="Arial" panose="020B0604020202020204" pitchFamily="34" charset="0"/>
              </a:rPr>
              <a:pPr defTabSz="676634">
                <a:defRPr/>
              </a:pPr>
              <a:t>1</a:t>
            </a:fld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39803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 lIns="95006" tIns="47503" rIns="95006" bIns="47503"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7664" tIns="33832" rIns="67664" bIns="33832"/>
          <a:lstStyle/>
          <a:p>
            <a:r>
              <a:rPr lang="en-US" sz="1500" b="1" dirty="0"/>
              <a:t>So, What Is AI?</a:t>
            </a:r>
          </a:p>
          <a:p>
            <a:pPr lvl="0"/>
            <a:r>
              <a:rPr lang="en-US" sz="1500" dirty="0"/>
              <a:t>Innovative software trained on patterns.</a:t>
            </a:r>
          </a:p>
          <a:p>
            <a:pPr lvl="0"/>
            <a:r>
              <a:rPr lang="en-US" sz="1500" dirty="0"/>
              <a:t> It reads &amp; processes vast amounts of info, and </a:t>
            </a:r>
          </a:p>
          <a:p>
            <a:pPr lvl="0"/>
            <a:r>
              <a:rPr lang="en-US" sz="1500" dirty="0"/>
              <a:t>helps solve everyday problems</a:t>
            </a:r>
          </a:p>
          <a:p>
            <a:pPr lvl="0"/>
            <a:endParaRPr lang="en-US" sz="1500" dirty="0"/>
          </a:p>
          <a:p>
            <a:pPr lvl="0"/>
            <a:r>
              <a:rPr lang="en-US" sz="1500" b="1" i="0" baseline="0" dirty="0"/>
              <a:t>It Speaks in everyday English</a:t>
            </a:r>
          </a:p>
          <a:p>
            <a:pPr lvl="0"/>
            <a:endParaRPr lang="en-US" sz="1500" dirty="0"/>
          </a:p>
          <a:p>
            <a:r>
              <a:rPr lang="en-US" sz="1500" b="1" i="1" dirty="0"/>
              <a:t>AI Does Not Replace People!</a:t>
            </a:r>
          </a:p>
          <a:p>
            <a:pPr lvl="0"/>
            <a:r>
              <a:rPr lang="en-US" sz="1500" dirty="0"/>
              <a:t>It assists, doesn’t replace</a:t>
            </a:r>
          </a:p>
          <a:p>
            <a:pPr lvl="0"/>
            <a:r>
              <a:rPr lang="en-US" sz="1500" dirty="0"/>
              <a:t>You stay in control</a:t>
            </a:r>
          </a:p>
          <a:p>
            <a:pPr lvl="0"/>
            <a:r>
              <a:rPr lang="en-US" sz="1500" dirty="0"/>
              <a:t>Your judgment matters</a:t>
            </a:r>
          </a:p>
          <a:p>
            <a:pPr lvl="0"/>
            <a:endParaRPr lang="en-US" sz="1500" dirty="0"/>
          </a:p>
          <a:p>
            <a:r>
              <a:rPr lang="en-US" sz="1500" b="1" i="1" dirty="0"/>
              <a:t>Why It Sounds Human</a:t>
            </a:r>
          </a:p>
          <a:p>
            <a:pPr lvl="0"/>
            <a:r>
              <a:rPr lang="en-US" sz="1500" dirty="0"/>
              <a:t>Learns how people write</a:t>
            </a:r>
          </a:p>
          <a:p>
            <a:pPr lvl="0"/>
            <a:r>
              <a:rPr lang="en-US" sz="1500" dirty="0"/>
              <a:t>Mimics natural tone</a:t>
            </a:r>
          </a:p>
          <a:p>
            <a:r>
              <a:rPr lang="en-US" sz="1500" dirty="0"/>
              <a:t>Not consciousness — patterns</a:t>
            </a:r>
            <a:endParaRPr lang="en-US" sz="1500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7664" tIns="33832" rIns="67664" bIns="33832"/>
          <a:lstStyle/>
          <a:p>
            <a:fld id="{F7021451-1387-4CA6-816F-3879F97B5CBC}" type="slidenum">
              <a:rPr lang="en-US">
                <a:latin typeface="Arial" panose="020B0604020202020204" pitchFamily="34" charset="0"/>
              </a:rPr>
              <a:t>10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 lIns="95006" tIns="47503" rIns="95006" bIns="47503"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7664" tIns="33832" rIns="67664" bIns="33832"/>
          <a:lstStyle/>
          <a:p>
            <a:r>
              <a:rPr lang="en-US" sz="1500" b="1" dirty="0"/>
              <a:t>AI is impressive but not all-knowing.</a:t>
            </a:r>
            <a:br>
              <a:rPr lang="en-US" sz="1500" dirty="0"/>
            </a:br>
            <a:r>
              <a:rPr lang="en-US" sz="1500" dirty="0"/>
              <a:t>Think of it as a neighbor with a giant tool shed: lots of tools, </a:t>
            </a:r>
          </a:p>
          <a:p>
            <a:r>
              <a:rPr lang="en-US" sz="1500" dirty="0"/>
              <a:t>very handy, but not every tool ever made.</a:t>
            </a:r>
          </a:p>
          <a:p>
            <a:endParaRPr lang="en-US" sz="1500" dirty="0"/>
          </a:p>
          <a:p>
            <a:r>
              <a:rPr lang="en-US" sz="1500" dirty="0"/>
              <a:t>Helpful? Absolutely.</a:t>
            </a:r>
            <a:br>
              <a:rPr lang="en-US" sz="1500" dirty="0"/>
            </a:br>
            <a:r>
              <a:rPr lang="en-US" sz="1500" dirty="0"/>
              <a:t>Omniscient? Not a chance.</a:t>
            </a:r>
          </a:p>
          <a:p>
            <a:br>
              <a:rPr lang="en-US" sz="1500" dirty="0"/>
            </a:br>
            <a:r>
              <a:rPr lang="en-US" sz="1500" b="1" dirty="0"/>
              <a:t>What It Can Do</a:t>
            </a:r>
          </a:p>
          <a:p>
            <a:pPr lvl="0"/>
            <a:r>
              <a:rPr lang="en-US" sz="1500" dirty="0"/>
              <a:t>Explain topics clearly</a:t>
            </a:r>
          </a:p>
          <a:p>
            <a:pPr lvl="0"/>
            <a:r>
              <a:rPr lang="en-US" sz="1500" dirty="0"/>
              <a:t>Write messages/notes</a:t>
            </a:r>
          </a:p>
          <a:p>
            <a:pPr lvl="0"/>
            <a:r>
              <a:rPr lang="en-US" sz="1500" dirty="0"/>
              <a:t>Plan trips &amp; activities</a:t>
            </a:r>
          </a:p>
          <a:p>
            <a:pPr lvl="0"/>
            <a:r>
              <a:rPr lang="en-US" sz="1500" dirty="0"/>
              <a:t>Help with tech instructions</a:t>
            </a:r>
            <a:br>
              <a:rPr lang="en-US" sz="1500" dirty="0"/>
            </a:br>
            <a:endParaRPr lang="en-US" sz="1500" b="1" dirty="0"/>
          </a:p>
          <a:p>
            <a:r>
              <a:rPr lang="en-US" sz="1500" b="1" dirty="0"/>
              <a:t>What It Cannot Do</a:t>
            </a:r>
          </a:p>
          <a:p>
            <a:pPr lvl="0"/>
            <a:r>
              <a:rPr lang="en-US" sz="1500" dirty="0"/>
              <a:t>Know everything</a:t>
            </a:r>
          </a:p>
          <a:p>
            <a:pPr lvl="0"/>
            <a:r>
              <a:rPr lang="en-US" sz="1500" dirty="0"/>
              <a:t>Access private info</a:t>
            </a:r>
          </a:p>
          <a:p>
            <a:pPr lvl="0"/>
            <a:r>
              <a:rPr lang="en-US" sz="1500" dirty="0"/>
              <a:t>“Think” like a human</a:t>
            </a:r>
          </a:p>
          <a:p>
            <a:pPr lvl="0"/>
            <a:r>
              <a:rPr lang="en-US" sz="1500" dirty="0"/>
              <a:t>Always be right</a:t>
            </a:r>
            <a:endParaRPr lang="en-US" sz="1500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7664" tIns="33832" rIns="67664" bIns="33832"/>
          <a:lstStyle/>
          <a:p>
            <a:fld id="{F7021451-1387-4CA6-816F-3879F97B5CBC}" type="slidenum">
              <a:rPr lang="en-US">
                <a:latin typeface="Arial" panose="020B0604020202020204" pitchFamily="34" charset="0"/>
              </a:rPr>
              <a:t>11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 lIns="95006" tIns="47503" rIns="95006" bIns="47503"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7664" tIns="33832" rIns="67664" bIns="33832"/>
          <a:lstStyle/>
          <a:p>
            <a:r>
              <a:rPr lang="en-US" sz="1500" b="1" dirty="0"/>
              <a:t>Important difference:</a:t>
            </a:r>
            <a:br>
              <a:rPr lang="en-US" sz="1500" dirty="0"/>
            </a:br>
            <a:r>
              <a:rPr lang="en-US" sz="1500" dirty="0"/>
              <a:t>The Internet is </a:t>
            </a:r>
            <a:r>
              <a:rPr lang="en-US" sz="1500" b="1" dirty="0"/>
              <a:t>live</a:t>
            </a:r>
            <a:r>
              <a:rPr lang="en-US" sz="1500" dirty="0"/>
              <a:t>.</a:t>
            </a:r>
          </a:p>
          <a:p>
            <a:br>
              <a:rPr lang="en-US" sz="1500" dirty="0"/>
            </a:br>
            <a:r>
              <a:rPr lang="en-US" sz="1500" dirty="0"/>
              <a:t>AI is a </a:t>
            </a:r>
            <a:r>
              <a:rPr lang="en-US" sz="1500" b="1" dirty="0"/>
              <a:t>snapshot</a:t>
            </a:r>
            <a:r>
              <a:rPr lang="en-US" sz="1500" dirty="0"/>
              <a:t> of what it learned the last time it was updated.</a:t>
            </a:r>
          </a:p>
          <a:p>
            <a:endParaRPr lang="en-US" sz="1500" dirty="0"/>
          </a:p>
          <a:p>
            <a:r>
              <a:rPr lang="en-US" sz="1500" dirty="0"/>
              <a:t>Think of the Internet as the ocean, and AI as a photograph of it— close, but not current.</a:t>
            </a:r>
          </a:p>
          <a:p>
            <a:endParaRPr lang="en-US" sz="1500" dirty="0"/>
          </a:p>
          <a:p>
            <a:r>
              <a:rPr lang="en-US" sz="1600" b="1" dirty="0"/>
              <a:t>You access the Internet with an app like Chrome, (or  MS Edge, or Safari)</a:t>
            </a:r>
          </a:p>
          <a:p>
            <a:r>
              <a:rPr lang="en-US" sz="1600" b="1" dirty="0"/>
              <a:t>You access AI with an app like ChatGPT (or MS Co-Pilot, or Google's Gemini)</a:t>
            </a:r>
          </a:p>
          <a:p>
            <a:endParaRPr lang="en-US" sz="1500" dirty="0"/>
          </a:p>
          <a:p>
            <a:r>
              <a:rPr lang="en-US" sz="1500" dirty="0"/>
              <a:t>So, </a:t>
            </a:r>
            <a:br>
              <a:rPr lang="en-US" sz="1500" dirty="0"/>
            </a:br>
            <a:r>
              <a:rPr lang="en-US" sz="1500" dirty="0"/>
              <a:t>Internet vs AI</a:t>
            </a:r>
          </a:p>
          <a:p>
            <a:pPr lvl="0"/>
            <a:r>
              <a:rPr lang="en-US" sz="1500" dirty="0"/>
              <a:t>Internet = live &amp; changing.</a:t>
            </a:r>
          </a:p>
          <a:p>
            <a:pPr lvl="0"/>
            <a:endParaRPr lang="en-US" sz="1500" dirty="0"/>
          </a:p>
          <a:p>
            <a:pPr lvl="0"/>
            <a:r>
              <a:rPr lang="en-US" sz="1500" dirty="0"/>
              <a:t>AI = trained snapshot in time</a:t>
            </a:r>
          </a:p>
          <a:p>
            <a:pPr lvl="0"/>
            <a:endParaRPr lang="en-US" sz="1500" dirty="0"/>
          </a:p>
          <a:p>
            <a:pPr lvl="0"/>
            <a:r>
              <a:rPr lang="en-US" sz="1500" b="1" i="0" baseline="0" dirty="0"/>
              <a:t>Its training stopped in June 2024, but it does look up current web facts </a:t>
            </a:r>
          </a:p>
          <a:p>
            <a:pPr lvl="0"/>
            <a:endParaRPr lang="en-US" sz="1500" b="1" i="0" baseline="0" dirty="0"/>
          </a:p>
          <a:p>
            <a:pPr lvl="0"/>
            <a:r>
              <a:rPr lang="en-US" sz="1500" b="0" i="1" baseline="0" dirty="0"/>
              <a:t>If asked or inferred by your question, e.g.,</a:t>
            </a:r>
          </a:p>
          <a:p>
            <a:pPr lvl="0"/>
            <a:r>
              <a:rPr lang="en-US" sz="1500" b="0" i="1" baseline="0" dirty="0"/>
              <a:t> “What’s the cheapest iPad price right now?”</a:t>
            </a:r>
          </a:p>
          <a:p>
            <a:pPr lvl="0"/>
            <a:br>
              <a:rPr lang="en-US" sz="1500" dirty="0"/>
            </a:br>
            <a:r>
              <a:rPr lang="en-US" sz="1500" b="1" dirty="0"/>
              <a:t>Bottom line: Think of Chat GPT as …</a:t>
            </a:r>
          </a:p>
          <a:p>
            <a:pPr lvl="0"/>
            <a:br>
              <a:rPr lang="en-US" sz="1500" b="1" dirty="0"/>
            </a:br>
            <a:r>
              <a:rPr lang="en-US" sz="1500" b="1" dirty="0"/>
              <a:t>“A 2024 college grad with a 2025 smartphone and very fast thumbs.”</a:t>
            </a:r>
          </a:p>
          <a:p>
            <a:endParaRPr lang="en-US" sz="1500" dirty="0"/>
          </a:p>
          <a:p>
            <a:pPr defTabSz="676634">
              <a:defRPr/>
            </a:pPr>
            <a:br>
              <a:rPr lang="en-US" sz="900" dirty="0"/>
            </a:br>
            <a:endParaRPr lang="en-US" sz="900" dirty="0"/>
          </a:p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7664" tIns="33832" rIns="67664" bIns="33832"/>
          <a:lstStyle/>
          <a:p>
            <a:fld id="{F7021451-1387-4CA6-816F-3879F97B5CBC}" type="slidenum">
              <a:rPr lang="en-US">
                <a:latin typeface="Arial" panose="020B0604020202020204" pitchFamily="34" charset="0"/>
              </a:rPr>
              <a:t>12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 lIns="95006" tIns="47503" rIns="95006" bIns="47503"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7664" tIns="33832" rIns="67664" bIns="33832"/>
          <a:lstStyle/>
          <a:p>
            <a:r>
              <a:rPr lang="en-US" sz="1500" b="1" dirty="0"/>
              <a:t>AI knows a lot, but not everything.</a:t>
            </a:r>
            <a:br>
              <a:rPr lang="en-US" sz="1500" dirty="0"/>
            </a:br>
            <a:r>
              <a:rPr lang="en-US" sz="1500" dirty="0"/>
              <a:t>Always double-check breaking news, prices, dates, or time-sensitive info.</a:t>
            </a:r>
          </a:p>
          <a:p>
            <a:r>
              <a:rPr lang="en-US" sz="1500" dirty="0"/>
              <a:t> </a:t>
            </a:r>
          </a:p>
          <a:p>
            <a:r>
              <a:rPr lang="en-US" sz="1500" b="1" dirty="0"/>
              <a:t>It Can Get Things Wrong</a:t>
            </a:r>
          </a:p>
          <a:p>
            <a:pPr lvl="0"/>
            <a:r>
              <a:rPr lang="en-US" sz="1500" dirty="0"/>
              <a:t>Sometimes makes mistakes</a:t>
            </a:r>
          </a:p>
          <a:p>
            <a:pPr lvl="0"/>
            <a:r>
              <a:rPr lang="en-US" sz="1500" dirty="0"/>
              <a:t>Sounds confident even when wrong</a:t>
            </a:r>
          </a:p>
          <a:p>
            <a:pPr lvl="0"/>
            <a:r>
              <a:rPr lang="en-US" sz="1500" dirty="0"/>
              <a:t>Check important info</a:t>
            </a:r>
            <a:br>
              <a:rPr lang="en-US" sz="1500" dirty="0"/>
            </a:br>
            <a:endParaRPr lang="en-US" sz="1500" dirty="0"/>
          </a:p>
          <a:p>
            <a:pPr lvl="0"/>
            <a:r>
              <a:rPr lang="en-US" sz="1500" b="1" i="1" dirty="0"/>
              <a:t>Remember – Predicts – like a meteorologist – </a:t>
            </a:r>
          </a:p>
          <a:p>
            <a:pPr lvl="0"/>
            <a:endParaRPr lang="en-US" sz="1500" b="1" i="1" dirty="0"/>
          </a:p>
          <a:p>
            <a:pPr lvl="0"/>
            <a:r>
              <a:rPr lang="en-US" sz="1500" b="1" i="1" dirty="0"/>
              <a:t> Weather forecasters look at a bunch of data</a:t>
            </a:r>
          </a:p>
          <a:p>
            <a:pPr lvl="0"/>
            <a:r>
              <a:rPr lang="en-US" sz="1500" b="1" i="1" dirty="0"/>
              <a:t>quickly analyze and sometimes get things wrong! </a:t>
            </a:r>
          </a:p>
          <a:p>
            <a:pPr lvl="0"/>
            <a:endParaRPr lang="en-US" sz="1500" b="1" i="1" dirty="0"/>
          </a:p>
          <a:p>
            <a:pPr lvl="0"/>
            <a:r>
              <a:rPr lang="en-US" sz="1500" b="1" i="1" dirty="0"/>
              <a:t>Same for ChatGPT</a:t>
            </a:r>
          </a:p>
          <a:p>
            <a:pPr defTabSz="676634">
              <a:defRPr/>
            </a:pPr>
            <a:br>
              <a:rPr lang="en-US" sz="900" b="1" i="1" dirty="0"/>
            </a:br>
            <a:endParaRPr lang="en-US" sz="900" b="1" i="1" dirty="0"/>
          </a:p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7664" tIns="33832" rIns="67664" bIns="33832"/>
          <a:lstStyle/>
          <a:p>
            <a:fld id="{F7021451-1387-4CA6-816F-3879F97B5CBC}" type="slidenum">
              <a:rPr lang="en-US">
                <a:latin typeface="Arial" panose="020B0604020202020204" pitchFamily="34" charset="0"/>
              </a:rPr>
              <a:t>13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Read The Slide</a:t>
            </a:r>
          </a:p>
          <a:p>
            <a:endParaRPr lang="en-US" dirty="0"/>
          </a:p>
          <a:p>
            <a:r>
              <a:rPr lang="en-US" dirty="0"/>
              <a:t>Super Parrot b/c not only language mimics but…..</a:t>
            </a:r>
            <a:br>
              <a:rPr lang="en-US" dirty="0"/>
            </a:br>
            <a:endParaRPr lang="en-US" dirty="0"/>
          </a:p>
          <a:p>
            <a:r>
              <a:rPr lang="en-US" b="1" dirty="0"/>
              <a:t>IT communicates in plain English:</a:t>
            </a:r>
            <a:br>
              <a:rPr lang="en-US" dirty="0"/>
            </a:br>
            <a:r>
              <a:rPr lang="en-US" dirty="0"/>
              <a:t>It can write, </a:t>
            </a:r>
          </a:p>
          <a:p>
            <a:r>
              <a:rPr lang="en-US" dirty="0"/>
              <a:t>explain, </a:t>
            </a:r>
          </a:p>
          <a:p>
            <a:r>
              <a:rPr lang="en-US" dirty="0"/>
              <a:t>simplify, </a:t>
            </a:r>
          </a:p>
          <a:p>
            <a:r>
              <a:rPr lang="en-US" dirty="0"/>
              <a:t>plan, </a:t>
            </a:r>
          </a:p>
          <a:p>
            <a:r>
              <a:rPr lang="en-US" dirty="0"/>
              <a:t>help with learning, and troubleshoot tech problems—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6824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Read The Slide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0025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Read The Slide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5077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Read The Slide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7388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Read The Slide</a:t>
            </a:r>
          </a:p>
        </p:txBody>
      </p:sp>
    </p:spTree>
    <p:extLst>
      <p:ext uri="{BB962C8B-B14F-4D97-AF65-F5344CB8AC3E}">
        <p14:creationId xmlns:p14="http://schemas.microsoft.com/office/powerpoint/2010/main" val="36961662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Read The Slide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3813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 lIns="95006" tIns="47503" rIns="95006" bIns="47503"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7664" tIns="33832" rIns="67664" bIns="33832"/>
          <a:lstStyle/>
          <a:p>
            <a:pPr defTabSz="676634">
              <a:defRPr/>
            </a:pPr>
            <a:endParaRPr lang="en-US" sz="1500" b="1" dirty="0"/>
          </a:p>
          <a:p>
            <a:pPr defTabSz="676634">
              <a:defRPr/>
            </a:pPr>
            <a:r>
              <a:rPr lang="en-US" sz="1500" b="1" dirty="0"/>
              <a:t>Welcome, everyone. </a:t>
            </a:r>
            <a:r>
              <a:rPr lang="en-US" sz="1500" dirty="0"/>
              <a:t>Today, we're going to take a simple, friendly tour of Artificial Intelligence and ChatGPT.</a:t>
            </a:r>
            <a:br>
              <a:rPr lang="en-US" sz="1500" dirty="0"/>
            </a:br>
            <a:br>
              <a:rPr lang="en-US" sz="1500" dirty="0"/>
            </a:br>
            <a:r>
              <a:rPr lang="en-US" sz="1500" dirty="0"/>
              <a:t>-</a:t>
            </a:r>
            <a:r>
              <a:rPr lang="en-US" sz="1500" b="1" i="0" baseline="0" dirty="0"/>
              <a:t>What they are, </a:t>
            </a:r>
            <a:br>
              <a:rPr lang="en-US" sz="1500" b="1" i="0" baseline="0" dirty="0"/>
            </a:br>
            <a:r>
              <a:rPr lang="en-US" sz="1500" b="1" i="0" baseline="0" dirty="0"/>
              <a:t>- Why they  matter, and </a:t>
            </a:r>
            <a:br>
              <a:rPr lang="en-US" sz="1500" b="1" i="0" baseline="0" dirty="0"/>
            </a:br>
            <a:r>
              <a:rPr lang="en-US" sz="1500" b="1" i="0" baseline="0" dirty="0"/>
              <a:t>- How they genuinely make life easier</a:t>
            </a:r>
            <a:br>
              <a:rPr lang="en-US" sz="1500" dirty="0"/>
            </a:br>
            <a:br>
              <a:rPr lang="en-US" sz="1500" dirty="0"/>
            </a:br>
            <a:r>
              <a:rPr lang="en-US" sz="1500" dirty="0"/>
              <a:t>No Jargon, No Pressure, No tests!</a:t>
            </a:r>
          </a:p>
          <a:p>
            <a:pPr defTabSz="676634">
              <a:defRPr/>
            </a:pPr>
            <a:endParaRPr lang="en-US" sz="1500" dirty="0"/>
          </a:p>
          <a:p>
            <a:pPr defTabSz="676634">
              <a:defRPr/>
            </a:pPr>
            <a:r>
              <a:rPr lang="en-US" sz="1500" dirty="0"/>
              <a:t>This session is designed for everyday users — especially us seniors.</a:t>
            </a:r>
            <a:br>
              <a:rPr lang="en-US" sz="1500" dirty="0"/>
            </a:br>
            <a:br>
              <a:rPr lang="en-US" sz="1500" dirty="0"/>
            </a:br>
            <a:r>
              <a:rPr lang="en-US" sz="1500" b="1" i="0" baseline="0" dirty="0"/>
              <a:t>If you can ask a question,</a:t>
            </a:r>
          </a:p>
          <a:p>
            <a:pPr defTabSz="676634">
              <a:defRPr/>
            </a:pPr>
            <a:r>
              <a:rPr lang="en-US" sz="1500" b="1" i="0" baseline="0" dirty="0"/>
              <a:t>email a letter, </a:t>
            </a:r>
            <a:br>
              <a:rPr lang="en-US" sz="1500" b="1" i="0" baseline="0" dirty="0"/>
            </a:br>
            <a:r>
              <a:rPr lang="en-US" sz="1500" b="1" i="0" baseline="0" dirty="0"/>
              <a:t>or text a message, </a:t>
            </a:r>
          </a:p>
          <a:p>
            <a:pPr defTabSz="676634">
              <a:defRPr/>
            </a:pPr>
            <a:r>
              <a:rPr lang="en-US" sz="1500" b="1" i="0" baseline="0" dirty="0"/>
              <a:t>you can use ChatGPT</a:t>
            </a:r>
            <a:r>
              <a:rPr lang="en-US" sz="1500" dirty="0"/>
              <a:t>.</a:t>
            </a:r>
            <a:r>
              <a:rPr lang="en-US" sz="1500" b="1" dirty="0"/>
              <a:t> </a:t>
            </a:r>
          </a:p>
          <a:p>
            <a:pPr defTabSz="676634">
              <a:defRPr/>
            </a:pPr>
            <a:endParaRPr lang="en-US" sz="1500" b="1" dirty="0"/>
          </a:p>
          <a:p>
            <a:pPr defTabSz="676634">
              <a:defRPr/>
            </a:pPr>
            <a:r>
              <a:rPr lang="en-US" sz="1500" b="0" i="0" baseline="0" dirty="0"/>
              <a:t>This seminar will use three methods of explanation:</a:t>
            </a:r>
          </a:p>
          <a:p>
            <a:pPr defTabSz="676634">
              <a:defRPr/>
            </a:pPr>
            <a:endParaRPr lang="en-US" sz="1500" b="0" i="0" baseline="0" dirty="0"/>
          </a:p>
          <a:p>
            <a:pPr defTabSz="676634">
              <a:defRPr/>
            </a:pPr>
            <a:r>
              <a:rPr lang="en-US" sz="1500" b="1" dirty="0"/>
              <a:t>- PowerPoint Slides to cover concepts:</a:t>
            </a:r>
            <a:br>
              <a:rPr lang="en-US" sz="1500" b="1" dirty="0"/>
            </a:br>
            <a:r>
              <a:rPr lang="en-US" sz="1500" b="1" dirty="0"/>
              <a:t>- Video Clips, to reinforce these concepts; and</a:t>
            </a:r>
            <a:br>
              <a:rPr lang="en-US" sz="1500" b="1" dirty="0"/>
            </a:br>
            <a:r>
              <a:rPr lang="en-US" sz="1500" b="1" dirty="0"/>
              <a:t>- Demos to show these concepts in action!</a:t>
            </a:r>
          </a:p>
          <a:p>
            <a:pPr marL="178137" indent="-178137" defTabSz="676634">
              <a:buFontTx/>
              <a:buChar char="-"/>
              <a:defRPr/>
            </a:pPr>
            <a:endParaRPr lang="en-US" sz="1500" b="1" dirty="0"/>
          </a:p>
          <a:p>
            <a:pPr defTabSz="676634">
              <a:defRPr/>
            </a:pPr>
            <a:endParaRPr lang="en-US" sz="900" dirty="0"/>
          </a:p>
          <a:p>
            <a:pPr marL="178137" indent="-178137" defTabSz="676634">
              <a:buFontTx/>
              <a:buChar char="-"/>
              <a:defRPr/>
            </a:pPr>
            <a:endParaRPr lang="en-US" sz="900" b="1" dirty="0"/>
          </a:p>
          <a:p>
            <a:pPr defTabSz="676634">
              <a:defRPr/>
            </a:pPr>
            <a:endParaRPr lang="en-US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7664" tIns="33832" rIns="67664" bIns="33832"/>
          <a:lstStyle/>
          <a:p>
            <a:fld id="{F7021451-1387-4CA6-816F-3879F97B5CBC}" type="slidenum">
              <a:rPr lang="en-US">
                <a:latin typeface="Arial" panose="020B0604020202020204" pitchFamily="34" charset="0"/>
              </a:rPr>
              <a:t>2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Read the Slide</a:t>
            </a:r>
          </a:p>
        </p:txBody>
      </p:sp>
    </p:spTree>
    <p:extLst>
      <p:ext uri="{BB962C8B-B14F-4D97-AF65-F5344CB8AC3E}">
        <p14:creationId xmlns:p14="http://schemas.microsoft.com/office/powerpoint/2010/main" val="20705876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 lIns="95006" tIns="47503" rIns="95006" bIns="47503"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7664" tIns="33832" rIns="67664" bIns="33832"/>
          <a:lstStyle/>
          <a:p>
            <a:r>
              <a:rPr lang="en-US" sz="1500" b="1" dirty="0"/>
              <a:t>Read the slide ---</a:t>
            </a:r>
            <a:endParaRPr lang="en-US" sz="1500" dirty="0"/>
          </a:p>
          <a:p>
            <a:pPr lvl="0"/>
            <a:endParaRPr lang="en-US" sz="1500" dirty="0"/>
          </a:p>
          <a:p>
            <a:br>
              <a:rPr lang="en-US" sz="1500" dirty="0"/>
            </a:br>
            <a:endParaRPr lang="en-US" sz="1500" dirty="0"/>
          </a:p>
          <a:p>
            <a:pPr lvl="0"/>
            <a:r>
              <a:rPr lang="en-US" sz="1500" b="1" i="1" dirty="0"/>
              <a:t> “AI has been here quietly, all around us, for a while now.”</a:t>
            </a:r>
          </a:p>
          <a:p>
            <a:br>
              <a:rPr lang="en-US" sz="900" dirty="0"/>
            </a:br>
            <a:endParaRPr lang="en-US" sz="900" dirty="0"/>
          </a:p>
          <a:p>
            <a:br>
              <a:rPr lang="en-US" sz="900" dirty="0"/>
            </a:br>
            <a:endParaRPr lang="en-US" sz="900" dirty="0"/>
          </a:p>
          <a:p>
            <a:endParaRPr lang="en-US" sz="900" dirty="0"/>
          </a:p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7664" tIns="33832" rIns="67664" bIns="33832"/>
          <a:lstStyle/>
          <a:p>
            <a:pPr defTabSz="676634">
              <a:defRPr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676634">
              <a:defRPr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676634">
              <a:defRPr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676634">
              <a:defRPr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676634">
              <a:defRPr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676634">
              <a:defRPr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676634">
              <a:defRPr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676634">
              <a:defRPr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676634">
              <a:defRPr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676634">
              <a:defRPr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676634">
              <a:defRPr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676634">
              <a:defRPr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676634">
              <a:defRPr/>
            </a:pPr>
            <a:fld id="{F7021451-1387-4CA6-816F-3879F97B5CBC}" type="slidenum">
              <a:rPr lang="en-US" sz="1400">
                <a:solidFill>
                  <a:prstClr val="black"/>
                </a:solidFill>
                <a:latin typeface="Arial" panose="020B0604020202020204" pitchFamily="34" charset="0"/>
              </a:rPr>
              <a:pPr defTabSz="676634">
                <a:defRPr/>
              </a:pPr>
              <a:t>21</a:t>
            </a:fld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 lIns="95006" tIns="47503" rIns="95006" bIns="47503"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7664" tIns="33832" rIns="67664" bIns="33832"/>
          <a:lstStyle/>
          <a:p>
            <a:r>
              <a:rPr lang="en-US" sz="1500" b="1" dirty="0"/>
              <a:t>Play Video #2 How AI Works…</a:t>
            </a:r>
            <a:br>
              <a:rPr lang="en-US" sz="1500" b="1" dirty="0"/>
            </a:br>
            <a:br>
              <a:rPr lang="en-US" sz="1500" b="1" dirty="0"/>
            </a:br>
            <a:r>
              <a:rPr lang="en-US" sz="1500" b="1" dirty="0"/>
              <a:t>Again, this is to reinforce the ideas we just went over…</a:t>
            </a:r>
            <a:br>
              <a:rPr lang="en-US" sz="1500" b="1" dirty="0"/>
            </a:br>
            <a:endParaRPr lang="en-US" sz="1500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7664" tIns="33832" rIns="67664" bIns="33832"/>
          <a:lstStyle/>
          <a:p>
            <a:endParaRPr lang="en-US" dirty="0">
              <a:latin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</a:endParaRPr>
          </a:p>
          <a:p>
            <a:fld id="{F7021451-1387-4CA6-816F-3879F97B5CBC}" type="slidenum">
              <a:rPr lang="en-US" smtClean="0">
                <a:latin typeface="Arial" panose="020B0604020202020204" pitchFamily="34" charset="0"/>
              </a:rPr>
              <a:t>22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9463" y="1200150"/>
            <a:ext cx="5756275" cy="3238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lIns="95006" tIns="47503" rIns="95006" bIns="47503"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0956" y="4620370"/>
            <a:ext cx="5853289" cy="3780681"/>
          </a:xfrm>
          <a:prstGeom prst="rect">
            <a:avLst/>
          </a:prstGeom>
        </p:spPr>
        <p:txBody>
          <a:bodyPr lIns="67664" tIns="33832" rIns="67664" bIns="33832"/>
          <a:lstStyle/>
          <a:p>
            <a:r>
              <a:rPr lang="en-US" b="1" i="1" baseline="0" dirty="0"/>
              <a:t>Read Cartoon</a:t>
            </a:r>
          </a:p>
          <a:p>
            <a:endParaRPr lang="en-US" b="1" i="1" baseline="0" dirty="0"/>
          </a:p>
          <a:p>
            <a:endParaRPr lang="en-US" b="1" i="1" baseline="0" dirty="0"/>
          </a:p>
          <a:p>
            <a:r>
              <a:rPr lang="en-US" b="1" i="1" baseline="0" dirty="0"/>
              <a:t>Wait for Laugh &amp; Pause for any Q’s</a:t>
            </a:r>
          </a:p>
        </p:txBody>
      </p:sp>
    </p:spTree>
    <p:extLst>
      <p:ext uri="{BB962C8B-B14F-4D97-AF65-F5344CB8AC3E}">
        <p14:creationId xmlns:p14="http://schemas.microsoft.com/office/powerpoint/2010/main" val="23153488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Stretch Break  + Q&amp;A Check-In</a:t>
            </a:r>
          </a:p>
        </p:txBody>
      </p:sp>
    </p:spTree>
    <p:extLst>
      <p:ext uri="{BB962C8B-B14F-4D97-AF65-F5344CB8AC3E}">
        <p14:creationId xmlns:p14="http://schemas.microsoft.com/office/powerpoint/2010/main" val="389102549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Card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45998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 lIns="95006" tIns="47503" rIns="95006" bIns="47503"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7664" tIns="33832" rIns="67664" bIns="33832"/>
          <a:lstStyle/>
          <a:p>
            <a:r>
              <a:rPr lang="en-US" b="1" dirty="0"/>
              <a:t>ChatGPT is an AI that communicates in plain English.</a:t>
            </a:r>
            <a:br>
              <a:rPr lang="en-US" dirty="0"/>
            </a:br>
            <a:r>
              <a:rPr lang="en-US" dirty="0"/>
              <a:t>It can write, </a:t>
            </a:r>
          </a:p>
          <a:p>
            <a:r>
              <a:rPr lang="en-US" dirty="0"/>
              <a:t>explain, </a:t>
            </a:r>
          </a:p>
          <a:p>
            <a:r>
              <a:rPr lang="en-US" dirty="0"/>
              <a:t>simplify, </a:t>
            </a:r>
          </a:p>
          <a:p>
            <a:r>
              <a:rPr lang="en-US" dirty="0"/>
              <a:t>plan, </a:t>
            </a:r>
          </a:p>
          <a:p>
            <a:r>
              <a:rPr lang="en-US" dirty="0"/>
              <a:t>help with learning, and troubleshoot tech problems—</a:t>
            </a:r>
          </a:p>
          <a:p>
            <a:endParaRPr lang="en-US" dirty="0"/>
          </a:p>
          <a:p>
            <a:r>
              <a:rPr lang="en-US" dirty="0"/>
              <a:t>patiently and clearly. It's like having a helpful assistant you can ask anything.</a:t>
            </a:r>
          </a:p>
          <a:p>
            <a:endParaRPr lang="en-US" sz="1500" dirty="0"/>
          </a:p>
          <a:p>
            <a:r>
              <a:rPr lang="en-US" sz="1500" b="1" dirty="0"/>
              <a:t>Why This Matters</a:t>
            </a:r>
          </a:p>
          <a:p>
            <a:pPr lvl="0"/>
            <a:r>
              <a:rPr lang="en-US" sz="1500" dirty="0"/>
              <a:t>Saves time</a:t>
            </a:r>
          </a:p>
          <a:p>
            <a:pPr lvl="0"/>
            <a:r>
              <a:rPr lang="en-US" sz="1500" dirty="0"/>
              <a:t>Helps you learn new things</a:t>
            </a:r>
          </a:p>
          <a:p>
            <a:pPr lvl="0"/>
            <a:r>
              <a:rPr lang="en-US" sz="1500" dirty="0"/>
              <a:t>Simplifies technology</a:t>
            </a:r>
          </a:p>
          <a:p>
            <a:pPr lvl="0"/>
            <a:r>
              <a:rPr lang="en-US" sz="1500" dirty="0"/>
              <a:t>Makes everyday tasks easier</a:t>
            </a:r>
            <a:br>
              <a:rPr lang="en-US" sz="1500" dirty="0"/>
            </a:br>
            <a:br>
              <a:rPr lang="en-US" sz="1500" dirty="0"/>
            </a:br>
            <a:br>
              <a:rPr lang="en-US" sz="1500" b="1" i="1" dirty="0"/>
            </a:br>
            <a:r>
              <a:rPr lang="en-US" sz="1500" b="1" i="1" dirty="0"/>
              <a:t>Think of it as a helper who never gets tired.</a:t>
            </a:r>
          </a:p>
          <a:p>
            <a:br>
              <a:rPr lang="en-US" sz="900" dirty="0"/>
            </a:b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7664" tIns="33832" rIns="67664" bIns="33832"/>
          <a:lstStyle/>
          <a:p>
            <a:endParaRPr lang="en-US" dirty="0">
              <a:latin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</a:endParaRPr>
          </a:p>
          <a:p>
            <a:fld id="{F7021451-1387-4CA6-816F-3879F97B5CBC}" type="slidenum">
              <a:rPr lang="en-US" smtClean="0">
                <a:latin typeface="Arial" panose="020B0604020202020204" pitchFamily="34" charset="0"/>
              </a:rPr>
              <a:t>26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 lIns="95006" tIns="47503" rIns="95006" bIns="47503"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7664" tIns="33832" rIns="67664" bIns="33832"/>
          <a:lstStyle/>
          <a:p>
            <a:pPr defTabSz="676634">
              <a:defRPr/>
            </a:pPr>
            <a:r>
              <a:rPr lang="en-US" sz="1500" b="1" dirty="0"/>
              <a:t>It learns patterns in language.</a:t>
            </a:r>
          </a:p>
          <a:p>
            <a:pPr defTabSz="676634">
              <a:defRPr/>
            </a:pPr>
            <a:br>
              <a:rPr lang="en-US" sz="1500" dirty="0"/>
            </a:br>
            <a:r>
              <a:rPr lang="en-US" sz="1500" dirty="0"/>
              <a:t>It predicts the following best sentence.</a:t>
            </a:r>
          </a:p>
          <a:p>
            <a:pPr defTabSz="676634">
              <a:defRPr/>
            </a:pPr>
            <a:br>
              <a:rPr lang="en-US" sz="1500" dirty="0"/>
            </a:br>
            <a:r>
              <a:rPr lang="en-US" sz="1500" dirty="0"/>
              <a:t>It’s not browsing the live web. </a:t>
            </a:r>
          </a:p>
          <a:p>
            <a:pPr defTabSz="676634">
              <a:defRPr/>
            </a:pPr>
            <a:endParaRPr lang="en-US" sz="1500" b="1" i="0" baseline="0" dirty="0"/>
          </a:p>
          <a:p>
            <a:pPr defTabSz="676634">
              <a:defRPr/>
            </a:pPr>
            <a:r>
              <a:rPr lang="en-US" sz="1500" b="1" i="0" baseline="0" dirty="0"/>
              <a:t>Unless you ask it to </a:t>
            </a:r>
          </a:p>
          <a:p>
            <a:pPr defTabSz="676634">
              <a:defRPr/>
            </a:pPr>
            <a:endParaRPr lang="en-US" sz="1500" b="1" i="0" baseline="0" dirty="0"/>
          </a:p>
          <a:p>
            <a:pPr defTabSz="676634">
              <a:defRPr/>
            </a:pPr>
            <a:r>
              <a:rPr lang="en-US" sz="1500" b="1" i="0" baseline="0" dirty="0"/>
              <a:t>Or your question implies current data, like </a:t>
            </a:r>
          </a:p>
          <a:p>
            <a:pPr defTabSz="676634">
              <a:defRPr/>
            </a:pPr>
            <a:r>
              <a:rPr lang="en-US" sz="1500" b="1" i="0" baseline="0" dirty="0"/>
              <a:t>What’s the best price for Gas, today?</a:t>
            </a:r>
          </a:p>
          <a:p>
            <a:pPr defTabSz="676634">
              <a:defRPr/>
            </a:pPr>
            <a:br>
              <a:rPr lang="en-US" sz="1500" dirty="0"/>
            </a:br>
            <a:r>
              <a:rPr lang="en-US" sz="1500" b="1" i="0" baseline="0" dirty="0"/>
              <a:t>Today, we’re focusing on simple question-and-answer use.</a:t>
            </a:r>
          </a:p>
          <a:p>
            <a:pPr defTabSz="676634">
              <a:defRPr/>
            </a:pPr>
            <a:endParaRPr lang="en-US" sz="1500" dirty="0"/>
          </a:p>
          <a:p>
            <a:pPr defTabSz="676634">
              <a:defRPr/>
            </a:pPr>
            <a:r>
              <a:rPr lang="en-US" sz="1600" b="1" i="0" baseline="0" dirty="0"/>
              <a:t>Ask → Answer.</a:t>
            </a:r>
          </a:p>
          <a:p>
            <a:pPr defTabSz="676634">
              <a:defRPr/>
            </a:pPr>
            <a:endParaRPr lang="en-US" sz="1500" dirty="0"/>
          </a:p>
          <a:p>
            <a:pPr defTabSz="676634">
              <a:defRPr/>
            </a:pPr>
            <a:r>
              <a:rPr lang="en-US" sz="1500" b="1" i="1" dirty="0"/>
              <a:t>Just like our Meteorologists from our earlier example of predictions --- </a:t>
            </a:r>
          </a:p>
          <a:p>
            <a:pPr defTabSz="676634">
              <a:defRPr/>
            </a:pPr>
            <a:r>
              <a:rPr lang="en-US" sz="1500" b="1" i="1" dirty="0"/>
              <a:t>without a 100% accuracy rate</a:t>
            </a:r>
            <a:r>
              <a:rPr lang="en-US" sz="900" b="1" i="1" dirty="0"/>
              <a:t>!</a:t>
            </a:r>
          </a:p>
          <a:p>
            <a:r>
              <a:rPr lang="en-US" b="1" i="1" baseline="0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7664" tIns="33832" rIns="67664" bIns="33832"/>
          <a:lstStyle/>
          <a:p>
            <a:endParaRPr lang="en-US" dirty="0">
              <a:latin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</a:endParaRPr>
          </a:p>
          <a:p>
            <a:fld id="{F7021451-1387-4CA6-816F-3879F97B5CBC}" type="slidenum">
              <a:rPr lang="en-US" smtClean="0">
                <a:latin typeface="Arial" panose="020B0604020202020204" pitchFamily="34" charset="0"/>
              </a:rPr>
              <a:t>27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 lIns="95006" tIns="47503" rIns="95006" bIns="47503"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7664" tIns="33832" rIns="67664" bIns="33832"/>
          <a:lstStyle/>
          <a:p>
            <a:r>
              <a:rPr lang="en-US" sz="1500" b="1" i="1" dirty="0"/>
              <a:t>A prompt is your question, or request to AI</a:t>
            </a:r>
            <a:br>
              <a:rPr lang="en-US" sz="1500" b="1" i="1" dirty="0"/>
            </a:br>
            <a:r>
              <a:rPr lang="en-US" sz="1500" b="1" i="1" dirty="0"/>
              <a:t>No special wording needed.</a:t>
            </a:r>
            <a:br>
              <a:rPr lang="en-US" sz="1500" dirty="0"/>
            </a:br>
            <a:endParaRPr lang="en-US" sz="1500" dirty="0"/>
          </a:p>
          <a:p>
            <a:r>
              <a:rPr lang="en-US" sz="1500" dirty="0"/>
              <a:t>Examples:</a:t>
            </a:r>
          </a:p>
          <a:p>
            <a:br>
              <a:rPr lang="en-US" sz="1500" dirty="0"/>
            </a:br>
            <a:r>
              <a:rPr lang="en-US" sz="1500" dirty="0"/>
              <a:t>“Explain this simply.”</a:t>
            </a:r>
            <a:br>
              <a:rPr lang="en-US" sz="1500" dirty="0"/>
            </a:br>
            <a:r>
              <a:rPr lang="en-US" sz="1500" dirty="0"/>
              <a:t>“Write a friendly letter.”</a:t>
            </a:r>
            <a:br>
              <a:rPr lang="en-US" sz="1500" dirty="0"/>
            </a:br>
            <a:r>
              <a:rPr lang="en-US" sz="1500" dirty="0"/>
              <a:t>“Show steps one at a time.”</a:t>
            </a:r>
          </a:p>
          <a:p>
            <a:endParaRPr lang="en-US" sz="1500" dirty="0"/>
          </a:p>
          <a:p>
            <a:pPr lvl="0"/>
            <a:r>
              <a:rPr lang="en-US" sz="1500" b="1" i="0" baseline="0" dirty="0"/>
              <a:t>Talk/write normally</a:t>
            </a:r>
          </a:p>
          <a:p>
            <a:pPr lvl="0"/>
            <a:r>
              <a:rPr lang="en-US" sz="1500" b="1" i="0" baseline="0" dirty="0"/>
              <a:t>Be Clear – no need for fancy words.</a:t>
            </a:r>
            <a:br>
              <a:rPr lang="en-US" sz="1500" b="1" i="0" baseline="0" dirty="0"/>
            </a:br>
            <a:r>
              <a:rPr lang="en-US" sz="1500" b="1" i="0" baseline="0" dirty="0"/>
              <a:t>“Prompts = instructions”</a:t>
            </a:r>
          </a:p>
          <a:p>
            <a:endParaRPr lang="en-US" sz="1500" b="1" i="0" baseline="0" dirty="0"/>
          </a:p>
          <a:p>
            <a:r>
              <a:rPr lang="en-US" sz="1500" b="1" dirty="0"/>
              <a:t>Why Prompts Matter</a:t>
            </a:r>
          </a:p>
          <a:p>
            <a:pPr lvl="0"/>
            <a:r>
              <a:rPr lang="en-US" sz="1500" b="1" i="0" baseline="0" dirty="0"/>
              <a:t>Better question = better answer</a:t>
            </a:r>
          </a:p>
          <a:p>
            <a:pPr lvl="0"/>
            <a:r>
              <a:rPr lang="en-US" sz="1500" b="1" i="0" baseline="0" dirty="0"/>
              <a:t>Be clear and specific</a:t>
            </a:r>
          </a:p>
          <a:p>
            <a:r>
              <a:rPr lang="en-US" sz="1500" b="1" i="0" baseline="0" dirty="0"/>
              <a:t>Tone and detail shape results</a:t>
            </a:r>
            <a:br>
              <a:rPr lang="en-US" sz="900" b="1" i="0" baseline="0" dirty="0"/>
            </a:br>
            <a:endParaRPr lang="en-US" sz="900" b="1" i="0" baseline="0" dirty="0"/>
          </a:p>
          <a:p>
            <a:br>
              <a:rPr lang="en-US" sz="900" dirty="0"/>
            </a:br>
            <a:endParaRPr lang="en-US" sz="900" dirty="0"/>
          </a:p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7664" tIns="33832" rIns="67664" bIns="33832"/>
          <a:lstStyle/>
          <a:p>
            <a:endParaRPr lang="en-US" dirty="0">
              <a:latin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</a:endParaRPr>
          </a:p>
          <a:p>
            <a:fld id="{F7021451-1387-4CA6-816F-3879F97B5CBC}" type="slidenum">
              <a:rPr lang="en-US" smtClean="0">
                <a:latin typeface="Arial" panose="020B0604020202020204" pitchFamily="34" charset="0"/>
              </a:rPr>
              <a:t>28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 lIns="95006" tIns="47503" rIns="95006" bIns="47503"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7664" tIns="33832" rIns="67664" bIns="33832"/>
          <a:lstStyle/>
          <a:p>
            <a:r>
              <a:rPr lang="en-US" sz="1500" dirty="0"/>
              <a:t> Tone Control</a:t>
            </a:r>
          </a:p>
          <a:p>
            <a:pPr lvl="0"/>
            <a:r>
              <a:rPr lang="en-US" sz="1500" dirty="0"/>
              <a:t>“Make it friendly.”</a:t>
            </a:r>
          </a:p>
          <a:p>
            <a:pPr lvl="0"/>
            <a:r>
              <a:rPr lang="en-US" sz="1500" dirty="0"/>
              <a:t>“Make it brief.”</a:t>
            </a:r>
          </a:p>
          <a:p>
            <a:r>
              <a:rPr lang="en-US" sz="1500" dirty="0"/>
              <a:t>“Explain like I’m new to tech.”</a:t>
            </a:r>
          </a:p>
          <a:p>
            <a:endParaRPr lang="en-US" sz="1500" dirty="0"/>
          </a:p>
          <a:p>
            <a:r>
              <a:rPr lang="en-US" sz="1500" b="1" i="1" dirty="0"/>
              <a:t>You can tell ChatGPT how to speak.</a:t>
            </a:r>
            <a:br>
              <a:rPr lang="en-US" sz="1500" b="1" i="1" dirty="0"/>
            </a:br>
            <a:r>
              <a:rPr lang="en-US" sz="1500" b="1" i="1" dirty="0"/>
              <a:t>(…like our earlier demo.)</a:t>
            </a:r>
          </a:p>
          <a:p>
            <a:br>
              <a:rPr lang="en-US" sz="1500" b="1" i="0" baseline="0" dirty="0"/>
            </a:br>
            <a:r>
              <a:rPr lang="en-US" sz="1500" b="1" i="0" baseline="0" dirty="0"/>
              <a:t>More formal, more friendly, shorter, funnier — whatever tone you prefer.</a:t>
            </a:r>
            <a:br>
              <a:rPr lang="en-US" sz="1500" b="1" i="0" baseline="0" dirty="0"/>
            </a:br>
            <a:r>
              <a:rPr lang="en-US" sz="1500" b="1" i="0" baseline="0" dirty="0"/>
              <a:t>This gives you complete control.</a:t>
            </a:r>
          </a:p>
          <a:p>
            <a:r>
              <a:rPr lang="en-US" sz="1500" b="1" i="0" baseline="0" dirty="0"/>
              <a:t>You’re always in the driver’s seat.</a:t>
            </a:r>
          </a:p>
          <a:p>
            <a:endParaRPr lang="en-US" sz="1500" dirty="0"/>
          </a:p>
          <a:p>
            <a:endParaRPr lang="en-US" sz="900" dirty="0"/>
          </a:p>
          <a:p>
            <a:br>
              <a:rPr lang="en-US" sz="900" dirty="0"/>
            </a:br>
            <a:r>
              <a:rPr lang="en-US" sz="900" dirty="0"/>
              <a:t> </a:t>
            </a: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7664" tIns="33832" rIns="67664" bIns="33832"/>
          <a:lstStyle/>
          <a:p>
            <a:endParaRPr lang="en-US" dirty="0">
              <a:latin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</a:endParaRPr>
          </a:p>
          <a:p>
            <a:fld id="{F7021451-1387-4CA6-816F-3879F97B5CBC}" type="slidenum">
              <a:rPr lang="en-US" smtClean="0">
                <a:latin typeface="Arial" panose="020B0604020202020204" pitchFamily="34" charset="0"/>
              </a:rPr>
              <a:t>29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20E41A-0963-8F0F-7477-A6F5D1DF3C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CA37565-4B6B-6FAD-2C00-19092725CD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79463" y="1200150"/>
            <a:ext cx="5756275" cy="3238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lIns="95006" tIns="47503" rIns="95006" bIns="47503"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A3D5071-4F20-B997-EBD9-7DF73B374B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0956" y="4620370"/>
            <a:ext cx="5853289" cy="3780681"/>
          </a:xfrm>
          <a:prstGeom prst="rect">
            <a:avLst/>
          </a:prstGeom>
        </p:spPr>
        <p:txBody>
          <a:bodyPr lIns="67664" tIns="33832" rIns="67664" bIns="33832"/>
          <a:lstStyle/>
          <a:p>
            <a:r>
              <a:rPr lang="en-US" sz="1500" b="1" dirty="0"/>
              <a:t>Hi, I’m Jim Kallaugher, a Senior Center Member, Volunteer, and Home Tech Support Consultant</a:t>
            </a:r>
          </a:p>
          <a:p>
            <a:br>
              <a:rPr lang="en-US" sz="1500" dirty="0"/>
            </a:br>
            <a:r>
              <a:rPr lang="en-US" sz="1500" b="1" i="0" baseline="0" dirty="0"/>
              <a:t>Red Glen Electronics:</a:t>
            </a:r>
          </a:p>
          <a:p>
            <a:endParaRPr lang="en-US" sz="1500" b="1" i="0" baseline="0" dirty="0"/>
          </a:p>
          <a:p>
            <a:r>
              <a:rPr lang="en-US" sz="1500" dirty="0"/>
              <a:t>I founded Red Glen Electronics as a friendly “</a:t>
            </a:r>
            <a:r>
              <a:rPr lang="en-US" sz="1500" b="1" i="0" baseline="0" dirty="0"/>
              <a:t>Home Tech for Hire</a:t>
            </a:r>
            <a:r>
              <a:rPr lang="en-US" sz="1500" dirty="0"/>
              <a:t>” for Boomers </a:t>
            </a:r>
            <a:br>
              <a:rPr lang="en-US" sz="1500" dirty="0"/>
            </a:br>
            <a:endParaRPr lang="en-US" sz="1500" dirty="0"/>
          </a:p>
          <a:p>
            <a:pPr defTabSz="950062">
              <a:defRPr/>
            </a:pPr>
            <a:r>
              <a:rPr lang="en-US" sz="1500" b="1" i="0" baseline="0" dirty="0"/>
              <a:t>Tech Tuesdays:</a:t>
            </a:r>
          </a:p>
          <a:p>
            <a:pPr defTabSz="950062">
              <a:defRPr/>
            </a:pPr>
            <a:endParaRPr lang="en-US" sz="1500" b="1" i="0" baseline="0" dirty="0"/>
          </a:p>
          <a:p>
            <a:pPr defTabSz="950062">
              <a:defRPr/>
            </a:pPr>
            <a:r>
              <a:rPr lang="en-US" sz="1500" dirty="0"/>
              <a:t>I‘m here every Tuesday afternoon for appointments.  </a:t>
            </a:r>
          </a:p>
          <a:p>
            <a:endParaRPr lang="en-US" sz="1500" dirty="0"/>
          </a:p>
          <a:p>
            <a:r>
              <a:rPr lang="en-US" sz="1500" dirty="0"/>
              <a:t>I offer </a:t>
            </a:r>
            <a:r>
              <a:rPr lang="en-US" sz="1500" b="1" i="0" baseline="0" dirty="0"/>
              <a:t>hands-on tech support or one-on-one training </a:t>
            </a:r>
            <a:r>
              <a:rPr lang="en-US" sz="1500" dirty="0"/>
              <a:t>as a regular volunteer.</a:t>
            </a:r>
          </a:p>
          <a:p>
            <a:br>
              <a:rPr lang="en-US" sz="1500" b="1" i="0" baseline="0" dirty="0"/>
            </a:br>
            <a:r>
              <a:rPr lang="en-US" sz="1500" b="1" i="0" baseline="0" dirty="0"/>
              <a:t>Monthly Tech Seminars:</a:t>
            </a:r>
          </a:p>
          <a:p>
            <a:endParaRPr lang="en-US" sz="1500" b="1" i="0" baseline="0" dirty="0"/>
          </a:p>
          <a:p>
            <a:r>
              <a:rPr lang="en-US" sz="1500" dirty="0"/>
              <a:t>Every month, I’ll lead </a:t>
            </a:r>
            <a:r>
              <a:rPr lang="en-US" sz="1500" b="1" i="0" baseline="0" dirty="0"/>
              <a:t>tech topic seminars for a better understanding and to encourage confidence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55832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 lIns="95006" tIns="47503" rIns="95006" bIns="47503"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7664" tIns="33832" rIns="67664" bIns="33832"/>
          <a:lstStyle/>
          <a:p>
            <a:r>
              <a:rPr lang="en-US" sz="1500" b="1" dirty="0"/>
              <a:t>If ChatGPT gives an answer you don’t like, correct it:</a:t>
            </a:r>
          </a:p>
          <a:p>
            <a:br>
              <a:rPr lang="en-US" sz="1500" dirty="0"/>
            </a:br>
            <a:r>
              <a:rPr lang="en-US" sz="1500" dirty="0"/>
              <a:t>“Try again, simpler.”</a:t>
            </a:r>
            <a:br>
              <a:rPr lang="en-US" sz="1500" dirty="0"/>
            </a:br>
            <a:r>
              <a:rPr lang="en-US" sz="1500" dirty="0"/>
              <a:t>“Make it shorter.”</a:t>
            </a:r>
            <a:br>
              <a:rPr lang="en-US" sz="1500" dirty="0"/>
            </a:br>
            <a:r>
              <a:rPr lang="en-US" sz="1500" dirty="0"/>
              <a:t>“Give me options.”</a:t>
            </a:r>
          </a:p>
          <a:p>
            <a:br>
              <a:rPr lang="en-US" sz="1500" dirty="0"/>
            </a:br>
            <a:r>
              <a:rPr lang="en-US" sz="1500" dirty="0"/>
              <a:t>It’s patient and flexible.</a:t>
            </a:r>
          </a:p>
          <a:p>
            <a:endParaRPr lang="en-US" sz="1500" dirty="0"/>
          </a:p>
          <a:p>
            <a:r>
              <a:rPr lang="en-US" sz="1500" b="1" i="0" baseline="0" dirty="0"/>
              <a:t>Tips for Clear Prompts</a:t>
            </a:r>
          </a:p>
          <a:p>
            <a:pPr lvl="0"/>
            <a:r>
              <a:rPr lang="en-US" sz="1500" b="1" i="0" baseline="0" dirty="0"/>
              <a:t>Say who it’s for</a:t>
            </a:r>
          </a:p>
          <a:p>
            <a:pPr lvl="0"/>
            <a:r>
              <a:rPr lang="en-US" sz="1500" b="1" i="0" baseline="0" dirty="0"/>
              <a:t>Say the tone you want</a:t>
            </a:r>
          </a:p>
          <a:p>
            <a:r>
              <a:rPr lang="en-US" sz="1500" b="1" i="0" baseline="0" dirty="0"/>
              <a:t>Ask for steps or a summary</a:t>
            </a:r>
          </a:p>
          <a:p>
            <a:endParaRPr lang="en-US" sz="1500" dirty="0"/>
          </a:p>
          <a:p>
            <a:r>
              <a:rPr lang="en-US" sz="1500" b="1" i="1" dirty="0"/>
              <a:t>It doesn’t get offended — it adjusts.</a:t>
            </a:r>
          </a:p>
          <a:p>
            <a:br>
              <a:rPr lang="en-US" sz="1500" dirty="0"/>
            </a:br>
            <a:endParaRPr lang="en-US" sz="1500" dirty="0"/>
          </a:p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7664" tIns="33832" rIns="67664" bIns="33832"/>
          <a:lstStyle/>
          <a:p>
            <a:endParaRPr lang="en-US" dirty="0">
              <a:latin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</a:endParaRPr>
          </a:p>
          <a:p>
            <a:fld id="{F7021451-1387-4CA6-816F-3879F97B5CBC}" type="slidenum">
              <a:rPr lang="en-US" smtClean="0">
                <a:latin typeface="Arial" panose="020B0604020202020204" pitchFamily="34" charset="0"/>
              </a:rPr>
              <a:t>30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 lIns="95006" tIns="47503" rIns="95006" bIns="47503"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7664" tIns="33832" rIns="67664" bIns="33832"/>
          <a:lstStyle/>
          <a:p>
            <a:r>
              <a:rPr lang="en-US" sz="1500" b="1" dirty="0"/>
              <a:t>Popular real-world uses:</a:t>
            </a:r>
          </a:p>
          <a:p>
            <a:br>
              <a:rPr lang="en-US" sz="1500" dirty="0"/>
            </a:br>
            <a:r>
              <a:rPr lang="en-US" sz="1500" dirty="0"/>
              <a:t>• Travel planning</a:t>
            </a:r>
            <a:br>
              <a:rPr lang="en-US" sz="1500" dirty="0"/>
            </a:br>
            <a:r>
              <a:rPr lang="en-US" sz="1500" dirty="0"/>
              <a:t>• Recipes</a:t>
            </a:r>
            <a:br>
              <a:rPr lang="en-US" sz="1500" dirty="0"/>
            </a:br>
            <a:r>
              <a:rPr lang="en-US" sz="1500" dirty="0"/>
              <a:t>• Writing messages</a:t>
            </a:r>
            <a:br>
              <a:rPr lang="en-US" sz="1500" dirty="0"/>
            </a:br>
            <a:r>
              <a:rPr lang="en-US" sz="1500" dirty="0"/>
              <a:t>• Organizing notes</a:t>
            </a:r>
            <a:br>
              <a:rPr lang="en-US" sz="1500" dirty="0"/>
            </a:br>
            <a:r>
              <a:rPr lang="en-US" sz="1500" dirty="0"/>
              <a:t>• Gift ideas</a:t>
            </a:r>
            <a:br>
              <a:rPr lang="en-US" sz="1500" dirty="0"/>
            </a:br>
            <a:r>
              <a:rPr lang="en-US" sz="1500" dirty="0"/>
              <a:t>• Lists &amp; reminders</a:t>
            </a:r>
            <a:br>
              <a:rPr lang="en-US" sz="1500" dirty="0"/>
            </a:br>
            <a:r>
              <a:rPr lang="en-US" sz="1500" dirty="0"/>
              <a:t>• Troubleshooting tech</a:t>
            </a:r>
          </a:p>
          <a:p>
            <a:r>
              <a:rPr lang="en-US" sz="1500" dirty="0"/>
              <a:t>• Job searches, resumes, &amp; interviews</a:t>
            </a:r>
          </a:p>
          <a:p>
            <a:br>
              <a:rPr lang="en-US" sz="1500" b="1" dirty="0"/>
            </a:br>
            <a:r>
              <a:rPr lang="en-US" sz="1500" b="1" dirty="0"/>
              <a:t>Simple tasks you deal with every day</a:t>
            </a:r>
            <a:r>
              <a:rPr lang="en-US" sz="900" b="1" dirty="0"/>
              <a:t>.</a:t>
            </a:r>
          </a:p>
          <a:p>
            <a:br>
              <a:rPr lang="en-US" sz="900" dirty="0"/>
            </a:br>
            <a:endParaRPr lang="en-US" sz="900" dirty="0"/>
          </a:p>
          <a:p>
            <a:br>
              <a:rPr lang="en-US" sz="900" dirty="0"/>
            </a:br>
            <a:endParaRPr lang="en-US" sz="900" dirty="0"/>
          </a:p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7664" tIns="33832" rIns="67664" bIns="33832"/>
          <a:lstStyle/>
          <a:p>
            <a:pPr defTabSz="676634">
              <a:defRPr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676634">
              <a:defRPr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676634">
              <a:defRPr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676634">
              <a:defRPr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676634">
              <a:defRPr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676634">
              <a:defRPr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676634">
              <a:defRPr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676634">
              <a:defRPr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676634">
              <a:defRPr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676634">
              <a:defRPr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676634">
              <a:defRPr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676634">
              <a:defRPr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676634">
              <a:defRPr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676634">
              <a:defRPr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676634">
              <a:defRPr/>
            </a:pPr>
            <a:fld id="{F7021451-1387-4CA6-816F-3879F97B5CBC}" type="slidenum">
              <a:rPr lang="en-US" sz="1400">
                <a:solidFill>
                  <a:prstClr val="black"/>
                </a:solidFill>
                <a:latin typeface="Arial" panose="020B0604020202020204" pitchFamily="34" charset="0"/>
              </a:rPr>
              <a:pPr defTabSz="676634">
                <a:defRPr/>
              </a:pPr>
              <a:t>31</a:t>
            </a:fld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 lIns="95006" tIns="47503" rIns="95006" bIns="47503"/>
          <a:lstStyle/>
          <a:p>
            <a:endParaRPr lang="en-US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7664" tIns="33832" rIns="67664" bIns="33832"/>
          <a:lstStyle/>
          <a:p>
            <a:r>
              <a:rPr lang="en-US" sz="1500" b="1" dirty="0"/>
              <a:t>Let’s Talk Safety</a:t>
            </a:r>
          </a:p>
          <a:p>
            <a:endParaRPr lang="en-US" sz="1500" b="1" dirty="0"/>
          </a:p>
          <a:p>
            <a:r>
              <a:rPr lang="en-US" sz="1500" b="1" dirty="0"/>
              <a:t>Safety is simple:</a:t>
            </a:r>
          </a:p>
          <a:p>
            <a:br>
              <a:rPr lang="en-US" sz="1500" dirty="0"/>
            </a:br>
            <a:r>
              <a:rPr lang="en-US" sz="1500" dirty="0"/>
              <a:t>• Don’t share private info</a:t>
            </a:r>
            <a:br>
              <a:rPr lang="en-US" sz="1500" dirty="0"/>
            </a:br>
            <a:r>
              <a:rPr lang="en-US" sz="1500" dirty="0"/>
              <a:t>• Double-check important answers</a:t>
            </a:r>
            <a:br>
              <a:rPr lang="en-US" sz="1500" dirty="0"/>
            </a:br>
            <a:r>
              <a:rPr lang="en-US" sz="1500" dirty="0"/>
              <a:t>• Ask for sources</a:t>
            </a:r>
            <a:br>
              <a:rPr lang="en-US" sz="1500" dirty="0"/>
            </a:br>
            <a:r>
              <a:rPr lang="en-US" sz="1500" dirty="0"/>
              <a:t>• Use the same common sense you already use online</a:t>
            </a:r>
          </a:p>
          <a:p>
            <a:br>
              <a:rPr lang="en-US" sz="1500" dirty="0"/>
            </a:br>
            <a:r>
              <a:rPr lang="en-US" sz="1500" dirty="0"/>
              <a:t>Golden rule: </a:t>
            </a:r>
            <a:r>
              <a:rPr lang="en-US" sz="1500" b="1" dirty="0"/>
              <a:t>Never type anything you wouldn’t share with a stranger.</a:t>
            </a:r>
            <a:endParaRPr lang="en-US" sz="1500" dirty="0"/>
          </a:p>
          <a:p>
            <a:br>
              <a:rPr lang="en-US" sz="900" dirty="0"/>
            </a:br>
            <a:endParaRPr lang="en-US" sz="900" dirty="0"/>
          </a:p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7664" tIns="33832" rIns="67664" bIns="33832"/>
          <a:lstStyle/>
          <a:p>
            <a:pPr defTabSz="676634">
              <a:defRPr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676634">
              <a:defRPr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676634">
              <a:defRPr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676634">
              <a:defRPr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676634">
              <a:defRPr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676634">
              <a:defRPr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676634">
              <a:defRPr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676634">
              <a:defRPr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676634">
              <a:defRPr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676634">
              <a:defRPr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676634">
              <a:defRPr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676634">
              <a:defRPr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676634">
              <a:defRPr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676634">
              <a:defRPr/>
            </a:pPr>
            <a:fld id="{F7021451-1387-4CA6-816F-3879F97B5CBC}" type="slidenum">
              <a:rPr lang="en-US" sz="1400">
                <a:solidFill>
                  <a:prstClr val="black"/>
                </a:solidFill>
                <a:latin typeface="Arial" panose="020B0604020202020204" pitchFamily="34" charset="0"/>
              </a:rPr>
              <a:pPr defTabSz="676634">
                <a:defRPr/>
              </a:pPr>
              <a:t>32</a:t>
            </a:fld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 lIns="95006" tIns="47503" rIns="95006" bIns="47503"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7664" tIns="33832" rIns="67664" bIns="33832"/>
          <a:lstStyle/>
          <a:p>
            <a:r>
              <a:rPr lang="en-US" sz="1500" b="1" dirty="0"/>
              <a:t>Safe to type:</a:t>
            </a:r>
          </a:p>
          <a:p>
            <a:br>
              <a:rPr lang="en-US" sz="1500" dirty="0"/>
            </a:br>
            <a:r>
              <a:rPr lang="en-US" sz="1500" dirty="0"/>
              <a:t>Recipes, notes, stories, planning, creative ideas.</a:t>
            </a:r>
          </a:p>
          <a:p>
            <a:endParaRPr lang="en-US" sz="1500" dirty="0"/>
          </a:p>
          <a:p>
            <a:r>
              <a:rPr lang="en-US" sz="1500" b="1" dirty="0"/>
              <a:t>Not safe to type:</a:t>
            </a:r>
          </a:p>
          <a:p>
            <a:br>
              <a:rPr lang="en-US" sz="1500" dirty="0"/>
            </a:br>
            <a:r>
              <a:rPr lang="en-US" sz="1500" dirty="0"/>
              <a:t>Social Security numbers, bank info, medical or legal decisions, and account numbers.</a:t>
            </a:r>
          </a:p>
          <a:p>
            <a:endParaRPr lang="en-US" sz="1500" dirty="0"/>
          </a:p>
          <a:p>
            <a:r>
              <a:rPr lang="en-US" sz="1500" b="1" dirty="0"/>
              <a:t>Rule of thumb: If you’re unsure, don’t type it.</a:t>
            </a:r>
          </a:p>
          <a:p>
            <a:br>
              <a:rPr lang="en-US" sz="900" dirty="0"/>
            </a:br>
            <a:br>
              <a:rPr lang="en-US" sz="900" dirty="0"/>
            </a:br>
            <a:endParaRPr lang="en-US" sz="900" dirty="0"/>
          </a:p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7664" tIns="33832" rIns="67664" bIns="33832"/>
          <a:lstStyle/>
          <a:p>
            <a:pPr defTabSz="676634">
              <a:defRPr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676634">
              <a:defRPr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676634">
              <a:defRPr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676634">
              <a:defRPr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676634">
              <a:defRPr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676634">
              <a:defRPr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676634">
              <a:defRPr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676634">
              <a:defRPr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676634">
              <a:defRPr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676634">
              <a:defRPr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676634">
              <a:defRPr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676634">
              <a:defRPr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676634">
              <a:defRPr/>
            </a:pPr>
            <a:fld id="{F7021451-1387-4CA6-816F-3879F97B5CBC}" type="slidenum">
              <a:rPr lang="en-US" sz="1400">
                <a:solidFill>
                  <a:prstClr val="black"/>
                </a:solidFill>
                <a:latin typeface="Arial" panose="020B0604020202020204" pitchFamily="34" charset="0"/>
              </a:rPr>
              <a:pPr defTabSz="676634">
                <a:defRPr/>
              </a:pPr>
              <a:t>33</a:t>
            </a:fld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 lIns="95006" tIns="47503" rIns="95006" bIns="47503"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7664" tIns="33832" rIns="67664" bIns="33832"/>
          <a:lstStyle/>
          <a:p>
            <a:r>
              <a:rPr lang="en-US" sz="1500" b="1" dirty="0"/>
              <a:t>Now, let’s consider Accuracy:</a:t>
            </a:r>
          </a:p>
          <a:p>
            <a:endParaRPr lang="en-US" sz="1500" b="1" dirty="0"/>
          </a:p>
          <a:p>
            <a:r>
              <a:rPr lang="en-US" sz="1500" b="1" dirty="0"/>
              <a:t>Reliable answers often:</a:t>
            </a:r>
          </a:p>
          <a:p>
            <a:br>
              <a:rPr lang="en-US" sz="1500" dirty="0"/>
            </a:br>
            <a:r>
              <a:rPr lang="en-US" sz="1500" dirty="0"/>
              <a:t>• Give sources</a:t>
            </a:r>
            <a:br>
              <a:rPr lang="en-US" sz="1500" dirty="0"/>
            </a:br>
            <a:r>
              <a:rPr lang="en-US" sz="1500" dirty="0"/>
              <a:t>• Provide details</a:t>
            </a:r>
            <a:br>
              <a:rPr lang="en-US" sz="1500" dirty="0"/>
            </a:br>
            <a:r>
              <a:rPr lang="en-US" sz="1500" dirty="0"/>
              <a:t>• Explain steps</a:t>
            </a:r>
            <a:br>
              <a:rPr lang="en-US" sz="1500" dirty="0"/>
            </a:br>
            <a:r>
              <a:rPr lang="en-US" sz="1500" dirty="0"/>
              <a:t>• Admit uncertainty</a:t>
            </a:r>
          </a:p>
          <a:p>
            <a:endParaRPr lang="en-US" sz="1500" dirty="0"/>
          </a:p>
          <a:p>
            <a:r>
              <a:rPr lang="en-US" sz="1500" b="1" dirty="0"/>
              <a:t>If something sounds too sure, ask to see sources.</a:t>
            </a:r>
          </a:p>
          <a:p>
            <a:br>
              <a:rPr lang="en-US" sz="900" dirty="0"/>
            </a:br>
            <a:endParaRPr lang="en-US" sz="900" dirty="0"/>
          </a:p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7664" tIns="33832" rIns="67664" bIns="33832"/>
          <a:lstStyle/>
          <a:p>
            <a:pPr defTabSz="676634">
              <a:defRPr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676634">
              <a:defRPr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676634">
              <a:defRPr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676634">
              <a:defRPr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676634">
              <a:defRPr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676634">
              <a:defRPr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676634">
              <a:defRPr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676634">
              <a:defRPr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676634">
              <a:defRPr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676634">
              <a:defRPr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676634">
              <a:defRPr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676634">
              <a:defRPr/>
            </a:pPr>
            <a:fld id="{F7021451-1387-4CA6-816F-3879F97B5CBC}" type="slidenum">
              <a:rPr lang="en-US" sz="1400">
                <a:solidFill>
                  <a:prstClr val="black"/>
                </a:solidFill>
                <a:latin typeface="Arial" panose="020B0604020202020204" pitchFamily="34" charset="0"/>
              </a:rPr>
              <a:pPr defTabSz="676634">
                <a:defRPr/>
              </a:pPr>
              <a:t>34</a:t>
            </a:fld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 lIns="95006" tIns="47503" rIns="95006" bIns="47503"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7664" tIns="33832" rIns="67664" bIns="33832"/>
          <a:lstStyle/>
          <a:p>
            <a:r>
              <a:rPr lang="en-US" sz="1500" b="1" dirty="0"/>
              <a:t>It makes communication easier with</a:t>
            </a:r>
          </a:p>
          <a:p>
            <a:r>
              <a:rPr lang="en-US" sz="1500" b="1" dirty="0"/>
              <a:t>Fun, personal uses for yourself or family members:</a:t>
            </a:r>
          </a:p>
          <a:p>
            <a:br>
              <a:rPr lang="en-US" sz="1500" dirty="0"/>
            </a:br>
            <a:r>
              <a:rPr lang="en-US" sz="1500" dirty="0"/>
              <a:t>• Birthday messages</a:t>
            </a:r>
            <a:br>
              <a:rPr lang="en-US" sz="1500" dirty="0"/>
            </a:br>
            <a:r>
              <a:rPr lang="en-US" sz="1500" dirty="0"/>
              <a:t>• Poems for grandkids</a:t>
            </a:r>
            <a:br>
              <a:rPr lang="en-US" sz="1500" dirty="0"/>
            </a:br>
            <a:r>
              <a:rPr lang="en-US" sz="1500" dirty="0"/>
              <a:t>• Memory stories</a:t>
            </a:r>
            <a:br>
              <a:rPr lang="en-US" sz="1500" dirty="0"/>
            </a:br>
            <a:r>
              <a:rPr lang="en-US" sz="1500" dirty="0"/>
              <a:t>• Translating tech jargon</a:t>
            </a:r>
            <a:br>
              <a:rPr lang="en-US" sz="1500" dirty="0"/>
            </a:br>
            <a:r>
              <a:rPr lang="en-US" sz="1500" dirty="0"/>
              <a:t>• Planning events</a:t>
            </a:r>
            <a:br>
              <a:rPr lang="en-US" sz="1500" dirty="0"/>
            </a:br>
            <a:r>
              <a:rPr lang="en-US" sz="1500" dirty="0"/>
              <a:t>• Travel ideas</a:t>
            </a:r>
            <a:br>
              <a:rPr lang="en-US" sz="1500" dirty="0"/>
            </a:br>
            <a:r>
              <a:rPr lang="en-US" sz="1500" dirty="0"/>
              <a:t>• Cooking help</a:t>
            </a:r>
          </a:p>
          <a:p>
            <a:r>
              <a:rPr lang="en-US" sz="1500" dirty="0"/>
              <a:t>• Drawing creative ideas</a:t>
            </a:r>
          </a:p>
          <a:p>
            <a:br>
              <a:rPr lang="en-US" sz="900" dirty="0"/>
            </a:br>
            <a:endParaRPr lang="en-US" sz="900" dirty="0"/>
          </a:p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7664" tIns="33832" rIns="67664" bIns="33832"/>
          <a:lstStyle/>
          <a:p>
            <a:pPr defTabSz="676634">
              <a:defRPr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676634">
              <a:defRPr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676634">
              <a:defRPr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676634">
              <a:defRPr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676634">
              <a:defRPr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676634">
              <a:defRPr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676634">
              <a:defRPr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676634">
              <a:defRPr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676634">
              <a:defRPr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676634">
              <a:defRPr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676634">
              <a:defRPr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676634">
              <a:defRPr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676634">
              <a:defRPr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676634">
              <a:defRPr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676634">
              <a:defRPr/>
            </a:pPr>
            <a:fld id="{F7021451-1387-4CA6-816F-3879F97B5CBC}" type="slidenum">
              <a:rPr lang="en-US" sz="1400">
                <a:solidFill>
                  <a:prstClr val="black"/>
                </a:solidFill>
                <a:latin typeface="Arial" panose="020B0604020202020204" pitchFamily="34" charset="0"/>
              </a:rPr>
              <a:pPr defTabSz="676634">
                <a:defRPr/>
              </a:pPr>
              <a:t>35</a:t>
            </a:fld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CDD30E-9AE4-411F-2289-D0E85E768F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69FB69E-70D4-2379-D630-6716D3A0FF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 lIns="95006" tIns="47503" rIns="95006" bIns="47503"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1370CC4-CFA9-8197-A710-6E65A3B4C9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lIns="67664" tIns="33832" rIns="67664" bIns="33832"/>
          <a:lstStyle/>
          <a:p>
            <a:r>
              <a:rPr lang="en-US" b="1" i="0" baseline="0" dirty="0">
                <a:latin typeface="Arial" panose="020B0604020202020204" pitchFamily="34" charset="0"/>
              </a:rPr>
              <a:t>Play How ChatGPT Works Video Clip #3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2D61F0-11B6-A11E-4F70-EA952A53E1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lIns="67664" tIns="33832" rIns="67664" bIns="33832"/>
          <a:lstStyle/>
          <a:p>
            <a:pPr defTabSz="676634">
              <a:defRPr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676634">
              <a:defRPr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676634">
              <a:defRPr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676634">
              <a:defRPr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676634">
              <a:defRPr/>
            </a:pPr>
            <a:fld id="{F7021451-1387-4CA6-816F-3879F97B5CBC}" type="slidenum">
              <a:rPr lang="en-US" sz="1400">
                <a:solidFill>
                  <a:prstClr val="black"/>
                </a:solidFill>
                <a:latin typeface="Arial" panose="020B0604020202020204" pitchFamily="34" charset="0"/>
              </a:rPr>
              <a:pPr defTabSz="676634">
                <a:defRPr/>
              </a:pPr>
              <a:t>36</a:t>
            </a:fld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193793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 lIns="95006" tIns="47503" rIns="95006" bIns="47503"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7664" tIns="33832" rIns="67664" bIns="33832"/>
          <a:lstStyle/>
          <a:p>
            <a:pPr defTabSz="676634">
              <a:defRPr/>
            </a:pPr>
            <a:r>
              <a:rPr lang="en-US" sz="1500" b="1" dirty="0"/>
              <a:t>AI helps you stay independent.</a:t>
            </a:r>
          </a:p>
          <a:p>
            <a:pPr defTabSz="676634">
              <a:defRPr/>
            </a:pPr>
            <a:br>
              <a:rPr lang="en-US" sz="1500" dirty="0"/>
            </a:br>
            <a:r>
              <a:rPr lang="en-US" sz="1500" dirty="0"/>
              <a:t>You can learn privately at your own pace.</a:t>
            </a:r>
            <a:br>
              <a:rPr lang="en-US" sz="1500" dirty="0"/>
            </a:br>
            <a:r>
              <a:rPr lang="en-US" sz="1500" dirty="0"/>
              <a:t>Ask anything, anytime.</a:t>
            </a:r>
            <a:br>
              <a:rPr lang="en-US" sz="1500" dirty="0"/>
            </a:br>
            <a:r>
              <a:rPr lang="en-US" sz="1500" dirty="0"/>
              <a:t>No waiting, no embarrassment.</a:t>
            </a:r>
            <a:br>
              <a:rPr lang="en-US" sz="1500" dirty="0"/>
            </a:br>
            <a:r>
              <a:rPr lang="en-US" sz="1500" dirty="0"/>
              <a:t>It’s help on </a:t>
            </a:r>
            <a:r>
              <a:rPr lang="en-US" sz="1500" i="1" dirty="0"/>
              <a:t>your terms.</a:t>
            </a:r>
            <a:endParaRPr lang="en-US" sz="1500" dirty="0"/>
          </a:p>
          <a:p>
            <a:pPr defTabSz="676634">
              <a:defRPr/>
            </a:pPr>
            <a:r>
              <a:rPr lang="en-US" sz="1500" dirty="0"/>
              <a:t>AI becomes a confidence booster.</a:t>
            </a:r>
          </a:p>
          <a:p>
            <a:endParaRPr lang="en-US" sz="1500" dirty="0">
              <a:latin typeface="Arial" panose="020B0604020202020204" pitchFamily="34" charset="0"/>
            </a:endParaRPr>
          </a:p>
          <a:p>
            <a:r>
              <a:rPr lang="en-US" sz="1500" b="1" dirty="0">
                <a:latin typeface="Arial" panose="020B0604020202020204" pitchFamily="34" charset="0"/>
              </a:rPr>
              <a:t>Remember</a:t>
            </a:r>
          </a:p>
          <a:p>
            <a:endParaRPr lang="en-US" sz="1500" dirty="0">
              <a:latin typeface="Arial" panose="020B0604020202020204" pitchFamily="34" charset="0"/>
            </a:endParaRPr>
          </a:p>
          <a:p>
            <a:r>
              <a:rPr lang="en-US" sz="1500" b="1" dirty="0"/>
              <a:t>Your Experience Matters</a:t>
            </a:r>
          </a:p>
          <a:p>
            <a:endParaRPr lang="en-US" sz="1500" b="1" dirty="0"/>
          </a:p>
          <a:p>
            <a:pPr lvl="0"/>
            <a:r>
              <a:rPr lang="en-US" sz="1500" b="1" dirty="0"/>
              <a:t>Life skills beat tech skills</a:t>
            </a:r>
          </a:p>
          <a:p>
            <a:pPr lvl="0"/>
            <a:endParaRPr lang="en-US" sz="1500" b="1" dirty="0"/>
          </a:p>
          <a:p>
            <a:pPr lvl="0"/>
            <a:r>
              <a:rPr lang="en-US" sz="1500" b="1" dirty="0"/>
              <a:t>Ask questions your way</a:t>
            </a:r>
          </a:p>
          <a:p>
            <a:r>
              <a:rPr lang="en-US" sz="1500" b="1" dirty="0"/>
              <a:t>You bring wisdom — AI brings the tools</a:t>
            </a:r>
            <a:br>
              <a:rPr lang="en-US" sz="900" dirty="0"/>
            </a:br>
            <a:r>
              <a:rPr lang="en-US" sz="900" dirty="0"/>
              <a:t> </a:t>
            </a:r>
          </a:p>
          <a:p>
            <a:br>
              <a:rPr lang="en-US" sz="900" dirty="0"/>
            </a:br>
            <a:endParaRPr lang="en-US" sz="900" dirty="0"/>
          </a:p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7664" tIns="33832" rIns="67664" bIns="33832"/>
          <a:lstStyle/>
          <a:p>
            <a:pPr defTabSz="676634">
              <a:defRPr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676634">
              <a:defRPr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676634">
              <a:defRPr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676634">
              <a:defRPr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676634">
              <a:defRPr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676634">
              <a:defRPr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676634">
              <a:defRPr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676634">
              <a:defRPr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676634">
              <a:defRPr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676634">
              <a:defRPr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676634">
              <a:defRPr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676634">
              <a:defRPr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676634">
              <a:defRPr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676634">
              <a:defRPr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676634">
              <a:defRPr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676634">
              <a:defRPr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676634">
              <a:defRPr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676634">
              <a:defRPr/>
            </a:pPr>
            <a:fld id="{F7021451-1387-4CA6-816F-3879F97B5CBC}" type="slidenum">
              <a:rPr lang="en-US" sz="1400">
                <a:solidFill>
                  <a:prstClr val="black"/>
                </a:solidFill>
                <a:latin typeface="Arial" panose="020B0604020202020204" pitchFamily="34" charset="0"/>
              </a:rPr>
              <a:pPr defTabSz="676634">
                <a:defRPr/>
              </a:pPr>
              <a:t>37</a:t>
            </a:fld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Title Card</a:t>
            </a:r>
          </a:p>
        </p:txBody>
      </p:sp>
    </p:spTree>
    <p:extLst>
      <p:ext uri="{BB962C8B-B14F-4D97-AF65-F5344CB8AC3E}">
        <p14:creationId xmlns:p14="http://schemas.microsoft.com/office/powerpoint/2010/main" val="350248558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 lIns="95006" tIns="47503" rIns="95006" bIns="47503"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7664" tIns="33832" rIns="67664" bIns="33832"/>
          <a:lstStyle/>
          <a:p>
            <a:r>
              <a:rPr lang="en-US" sz="900" b="1" dirty="0"/>
              <a:t>“</a:t>
            </a:r>
            <a:r>
              <a:rPr lang="en-US" sz="1500" b="1" dirty="0"/>
              <a:t>Plan a slow-paced Boston day trip by bus from Cromwell, CT, with rest stops</a:t>
            </a:r>
          </a:p>
          <a:p>
            <a:r>
              <a:rPr lang="en-US" sz="1500" b="1" dirty="0"/>
              <a:t> and lunch recommendations.”</a:t>
            </a:r>
          </a:p>
          <a:p>
            <a:endParaRPr lang="en-US" sz="1500" dirty="0"/>
          </a:p>
          <a:p>
            <a:r>
              <a:rPr lang="en-US" sz="1500" dirty="0"/>
              <a:t>Great for lifestyle planning and leisure.</a:t>
            </a:r>
          </a:p>
          <a:p>
            <a:endParaRPr lang="en-US" sz="900" i="1" dirty="0"/>
          </a:p>
          <a:p>
            <a:br>
              <a:rPr lang="en-US" sz="900" dirty="0"/>
            </a:br>
            <a:endParaRPr lang="en-US" sz="900" dirty="0"/>
          </a:p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7664" tIns="33832" rIns="67664" bIns="33832"/>
          <a:lstStyle/>
          <a:p>
            <a:pPr defTabSz="676634">
              <a:defRPr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676634">
              <a:defRPr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676634">
              <a:defRPr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676634">
              <a:defRPr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676634">
              <a:defRPr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676634">
              <a:defRPr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676634">
              <a:defRPr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676634">
              <a:defRPr/>
            </a:pPr>
            <a:fld id="{F7021451-1387-4CA6-816F-3879F97B5CBC}" type="slidenum">
              <a:rPr lang="en-US" sz="1400">
                <a:solidFill>
                  <a:prstClr val="black"/>
                </a:solidFill>
                <a:latin typeface="Arial" panose="020B0604020202020204" pitchFamily="34" charset="0"/>
              </a:rPr>
              <a:pPr defTabSz="676634">
                <a:defRPr/>
              </a:pPr>
              <a:t>39</a:t>
            </a:fld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/>
          <a:lstStyle/>
          <a:p>
            <a:endParaRPr lang="en-US" sz="1200" dirty="0"/>
          </a:p>
          <a:p>
            <a:pPr defTabSz="950062">
              <a:defRPr/>
            </a:pPr>
            <a:r>
              <a:rPr lang="en-US" sz="1200" b="1" dirty="0"/>
              <a:t>Play ChatGPT For Seniors Video Clip #1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81595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 lIns="95006" tIns="47503" rIns="95006" bIns="47503"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7664" tIns="33832" rIns="67664" bIns="33832"/>
          <a:lstStyle/>
          <a:p>
            <a:r>
              <a:rPr lang="en-US" sz="1500" b="1" dirty="0"/>
              <a:t>Demo: </a:t>
            </a:r>
            <a:r>
              <a:rPr lang="en-US" sz="1500" b="0" i="0" baseline="0" dirty="0"/>
              <a:t>Here’s a real example:</a:t>
            </a:r>
          </a:p>
          <a:p>
            <a:pPr>
              <a:lnSpc>
                <a:spcPts val="4052"/>
              </a:lnSpc>
            </a:pPr>
            <a:endParaRPr lang="en-US" sz="900" b="1" dirty="0">
              <a:solidFill>
                <a:srgbClr val="2E3C4E"/>
              </a:solidFill>
              <a:latin typeface="Arial" panose="020B0604020202020204" pitchFamily="34" charset="0"/>
              <a:ea typeface="Barlow Bold" pitchFamily="34" charset="-122"/>
              <a:cs typeface="Arial" panose="020B0604020202020204" pitchFamily="34" charset="0"/>
            </a:endParaRPr>
          </a:p>
          <a:p>
            <a:pPr>
              <a:lnSpc>
                <a:spcPts val="4052"/>
              </a:lnSpc>
            </a:pPr>
            <a:r>
              <a:rPr lang="en-US" sz="900" b="1" dirty="0">
                <a:solidFill>
                  <a:srgbClr val="2E3C4E"/>
                </a:solidFill>
                <a:latin typeface="Arial" panose="020B0604020202020204" pitchFamily="34" charset="0"/>
                <a:ea typeface="Barlow Bold" pitchFamily="34" charset="-122"/>
                <a:cs typeface="Arial" panose="020B0604020202020204" pitchFamily="34" charset="0"/>
              </a:rPr>
              <a:t>Show me how to connect my HP Inkjet printer step-by-step, on Windows 11 with wi-fi, slow and simple</a:t>
            </a:r>
          </a:p>
          <a:p>
            <a:pPr>
              <a:lnSpc>
                <a:spcPts val="4052"/>
              </a:lnSpc>
            </a:pPr>
            <a:endParaRPr lang="en-US" sz="1500" dirty="0">
              <a:latin typeface="Arial" panose="020B0604020202020204" pitchFamily="34" charset="0"/>
            </a:endParaRPr>
          </a:p>
          <a:p>
            <a:endParaRPr lang="en-US" sz="1500" dirty="0"/>
          </a:p>
          <a:p>
            <a:r>
              <a:rPr lang="en-US" sz="1500" dirty="0"/>
              <a:t>Watch how clear the steps are.</a:t>
            </a:r>
            <a:br>
              <a:rPr lang="en-US" sz="1500" dirty="0"/>
            </a:br>
            <a:r>
              <a:rPr lang="en-US" sz="1500" dirty="0"/>
              <a:t>This is perfect for home tech frustrations.</a:t>
            </a:r>
          </a:p>
          <a:p>
            <a:br>
              <a:rPr lang="en-US" sz="1500" dirty="0"/>
            </a:br>
            <a:r>
              <a:rPr lang="en-US" sz="1500" dirty="0"/>
              <a:t>Notice how clear and patient it is.</a:t>
            </a:r>
            <a:br>
              <a:rPr lang="en-US" sz="1500" dirty="0"/>
            </a:b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7664" tIns="33832" rIns="67664" bIns="33832"/>
          <a:lstStyle/>
          <a:p>
            <a:endParaRPr lang="en-US" dirty="0">
              <a:latin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</a:endParaRPr>
          </a:p>
          <a:p>
            <a:fld id="{F7021451-1387-4CA6-816F-3879F97B5CBC}" type="slidenum">
              <a:rPr lang="en-US" smtClean="0">
                <a:latin typeface="Arial" panose="020B0604020202020204" pitchFamily="34" charset="0"/>
              </a:rPr>
              <a:t>40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 lIns="95006" tIns="47503" rIns="95006" bIns="47503"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7664" tIns="33832" rIns="67664" bIns="33832"/>
          <a:lstStyle/>
          <a:p>
            <a:r>
              <a:rPr lang="en-US" sz="1500" b="1" dirty="0"/>
              <a:t>Let’s continue our demos</a:t>
            </a:r>
          </a:p>
          <a:p>
            <a:endParaRPr lang="en-US" sz="1500" dirty="0"/>
          </a:p>
          <a:p>
            <a:r>
              <a:rPr lang="en-US" sz="1500" dirty="0"/>
              <a:t>Example prompt:</a:t>
            </a:r>
          </a:p>
          <a:p>
            <a:br>
              <a:rPr lang="en-US" sz="1500" dirty="0"/>
            </a:br>
            <a:r>
              <a:rPr lang="en-US" sz="1500" b="1" dirty="0"/>
              <a:t>“Explain Medicare in simple terms for a friend turning 65”</a:t>
            </a:r>
          </a:p>
          <a:p>
            <a:endParaRPr lang="en-US" sz="1500" dirty="0"/>
          </a:p>
          <a:p>
            <a:r>
              <a:rPr lang="en-US" sz="1500" dirty="0"/>
              <a:t>This is where many people realize how helpful ChatGPT can be with complicated topics</a:t>
            </a:r>
            <a:r>
              <a:rPr lang="en-US" sz="900" dirty="0"/>
              <a:t>.</a:t>
            </a:r>
          </a:p>
          <a:p>
            <a:br>
              <a:rPr lang="en-US" sz="900" dirty="0"/>
            </a:br>
            <a:endParaRPr lang="en-US" sz="900" dirty="0"/>
          </a:p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7664" tIns="33832" rIns="67664" bIns="33832"/>
          <a:lstStyle/>
          <a:p>
            <a:pPr defTabSz="676634">
              <a:defRPr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676634">
              <a:defRPr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676634">
              <a:defRPr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676634">
              <a:defRPr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676634">
              <a:defRPr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676634">
              <a:defRPr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676634">
              <a:defRPr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676634">
              <a:defRPr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676634">
              <a:defRPr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676634">
              <a:defRPr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676634">
              <a:defRPr/>
            </a:pPr>
            <a:fld id="{F7021451-1387-4CA6-816F-3879F97B5CBC}" type="slidenum">
              <a:rPr lang="en-US" sz="1400">
                <a:solidFill>
                  <a:prstClr val="black"/>
                </a:solidFill>
                <a:latin typeface="Arial" panose="020B0604020202020204" pitchFamily="34" charset="0"/>
              </a:rPr>
              <a:pPr defTabSz="676634">
                <a:defRPr/>
              </a:pPr>
              <a:t>41</a:t>
            </a:fld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 lIns="95006" tIns="47503" rIns="95006" bIns="47503"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7664" tIns="33832" rIns="67664" bIns="33832"/>
          <a:lstStyle/>
          <a:p>
            <a:r>
              <a:rPr lang="en-US" sz="1500" b="1" dirty="0"/>
              <a:t>Key Takeaways</a:t>
            </a:r>
          </a:p>
          <a:p>
            <a:endParaRPr lang="en-US" sz="1500" dirty="0"/>
          </a:p>
          <a:p>
            <a:r>
              <a:rPr lang="en-US" sz="1500" dirty="0"/>
              <a:t>• AI is math, not magic</a:t>
            </a:r>
            <a:br>
              <a:rPr lang="en-US" sz="1500" dirty="0"/>
            </a:br>
            <a:r>
              <a:rPr lang="en-US" sz="1500" dirty="0"/>
              <a:t>• It creates, not copies (Generative)</a:t>
            </a:r>
            <a:br>
              <a:rPr lang="en-US" sz="1500" dirty="0"/>
            </a:br>
            <a:r>
              <a:rPr lang="en-US" sz="1500" dirty="0"/>
              <a:t>• It’s a snapshot, not live (Pre-Trained)</a:t>
            </a:r>
            <a:br>
              <a:rPr lang="en-US" sz="1500" dirty="0"/>
            </a:br>
            <a:r>
              <a:rPr lang="en-US" sz="1500" dirty="0"/>
              <a:t>• It uses patterns (Transformer)</a:t>
            </a:r>
          </a:p>
          <a:p>
            <a:br>
              <a:rPr lang="en-US" sz="1500" dirty="0"/>
            </a:br>
            <a:r>
              <a:rPr lang="en-US" sz="1500" dirty="0"/>
              <a:t>• </a:t>
            </a:r>
            <a:r>
              <a:rPr lang="en-US" sz="1500" b="1" dirty="0"/>
              <a:t>Your words shape the results</a:t>
            </a:r>
            <a:br>
              <a:rPr lang="en-US" sz="1500" b="1" dirty="0"/>
            </a:br>
            <a:br>
              <a:rPr lang="en-US" sz="1500" b="1" dirty="0"/>
            </a:br>
            <a:r>
              <a:rPr lang="en-US" sz="1600" b="1" i="0" baseline="0" dirty="0"/>
              <a:t>Now you know what the </a:t>
            </a:r>
            <a:r>
              <a:rPr lang="en-US" sz="1600" dirty="0"/>
              <a:t>GPT Part of </a:t>
            </a:r>
            <a:r>
              <a:rPr lang="en-US" sz="1600" b="1" i="0" baseline="0" dirty="0"/>
              <a:t>ChatGPT </a:t>
            </a:r>
            <a:r>
              <a:rPr lang="en-US" sz="1600" dirty="0"/>
              <a:t>means:</a:t>
            </a:r>
          </a:p>
          <a:p>
            <a:r>
              <a:rPr lang="en-US" sz="1600" b="1" i="0" baseline="0" dirty="0"/>
              <a:t>if it comes up in Jeopardy!</a:t>
            </a:r>
          </a:p>
          <a:p>
            <a:endParaRPr lang="en-US" sz="1500" b="1" dirty="0"/>
          </a:p>
          <a:p>
            <a:r>
              <a:rPr lang="en-US" sz="1500" b="1" dirty="0"/>
              <a:t>You don’t need to master AI — feel comfortable asking questions</a:t>
            </a:r>
            <a:r>
              <a:rPr lang="en-US" sz="900" b="1" dirty="0"/>
              <a:t>.</a:t>
            </a:r>
          </a:p>
          <a:p>
            <a:endParaRPr lang="en-US" sz="9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7664" tIns="33832" rIns="67664" bIns="33832"/>
          <a:lstStyle/>
          <a:p>
            <a:pPr defTabSz="676634">
              <a:defRPr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676634">
              <a:defRPr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676634">
              <a:defRPr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676634">
              <a:defRPr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676634">
              <a:defRPr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676634">
              <a:defRPr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676634">
              <a:defRPr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676634">
              <a:defRPr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676634">
              <a:defRPr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676634">
              <a:defRPr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676634">
              <a:defRPr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676634">
              <a:defRPr/>
            </a:pPr>
            <a:fld id="{F7021451-1387-4CA6-816F-3879F97B5CBC}" type="slidenum">
              <a:rPr lang="en-US" sz="1400">
                <a:solidFill>
                  <a:prstClr val="black"/>
                </a:solidFill>
                <a:latin typeface="Arial" panose="020B0604020202020204" pitchFamily="34" charset="0"/>
              </a:rPr>
              <a:pPr defTabSz="676634">
                <a:defRPr/>
              </a:pPr>
              <a:t>42</a:t>
            </a:fld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/>
          <a:lstStyle/>
          <a:p>
            <a:r>
              <a:rPr lang="en-US" sz="1200" b="1" dirty="0"/>
              <a:t>Play Video #4 – Seminar Finale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01317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 lIns="95006" tIns="47503" rIns="95006" bIns="47503"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7664" tIns="33832" rIns="67664" bIns="33832"/>
          <a:lstStyle/>
          <a:p>
            <a:r>
              <a:rPr lang="en-US" sz="1500" b="0" i="0" baseline="0" dirty="0"/>
              <a:t>You already have wisdom, patience, and curiosity.</a:t>
            </a:r>
            <a:br>
              <a:rPr lang="en-US" sz="1500" b="0" i="0" baseline="0" dirty="0"/>
            </a:br>
            <a:r>
              <a:rPr lang="en-US" sz="1500" b="0" i="0" baseline="0" dirty="0"/>
              <a:t>AI simply adds speed and clarity. </a:t>
            </a:r>
          </a:p>
          <a:p>
            <a:endParaRPr lang="en-US" sz="1500" b="1" dirty="0"/>
          </a:p>
          <a:p>
            <a:r>
              <a:rPr lang="en-US" sz="1500" b="1" dirty="0"/>
              <a:t>You are more ready for this than you think.</a:t>
            </a:r>
            <a:br>
              <a:rPr lang="en-US" sz="1500" b="1" dirty="0"/>
            </a:br>
            <a:endParaRPr lang="en-US" sz="1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7664" tIns="33832" rIns="67664" bIns="33832"/>
          <a:lstStyle/>
          <a:p>
            <a:pPr defTabSz="676634">
              <a:defRPr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676634">
              <a:defRPr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676634">
              <a:defRPr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676634">
              <a:defRPr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676634">
              <a:defRPr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676634">
              <a:defRPr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676634">
              <a:defRPr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676634">
              <a:defRPr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676634">
              <a:defRPr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676634">
              <a:defRPr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676634">
              <a:defRPr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676634">
              <a:defRPr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676634">
              <a:defRPr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676634">
              <a:defRPr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676634">
              <a:defRPr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676634">
              <a:defRPr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676634">
              <a:defRPr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676634">
              <a:defRPr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676634">
              <a:defRPr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676634">
              <a:defRPr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676634">
              <a:defRPr/>
            </a:pPr>
            <a:fld id="{F7021451-1387-4CA6-816F-3879F97B5CBC}" type="slidenum">
              <a:rPr lang="en-US" sz="1400">
                <a:solidFill>
                  <a:prstClr val="black"/>
                </a:solidFill>
                <a:latin typeface="Arial" panose="020B0604020202020204" pitchFamily="34" charset="0"/>
              </a:rPr>
              <a:pPr defTabSz="676634">
                <a:defRPr/>
              </a:pPr>
              <a:t>44</a:t>
            </a:fld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Read Slide</a:t>
            </a:r>
          </a:p>
          <a:p>
            <a:endParaRPr lang="en-US" dirty="0"/>
          </a:p>
          <a:p>
            <a:pPr defTabSz="676634">
              <a:defRPr/>
            </a:pPr>
            <a:r>
              <a:rPr lang="en-US" sz="1200" dirty="0"/>
              <a:t>You’ll see </a:t>
            </a:r>
            <a:r>
              <a:rPr lang="en-US" sz="1200" b="1" i="0" baseline="0" dirty="0"/>
              <a:t>Red Glen Electronics </a:t>
            </a:r>
            <a:r>
              <a:rPr lang="en-US" sz="1200" dirty="0"/>
              <a:t>mentioned on your handout and in the finale </a:t>
            </a:r>
            <a:r>
              <a:rPr lang="en-US" sz="1200" b="1" i="0" baseline="0" dirty="0"/>
              <a:t>as a “fee-based” service</a:t>
            </a:r>
          </a:p>
          <a:p>
            <a:pPr defTabSz="676634">
              <a:defRPr/>
            </a:pPr>
            <a:endParaRPr lang="en-US" sz="1200" b="1" i="0" baseline="0" dirty="0"/>
          </a:p>
          <a:p>
            <a:pPr defTabSz="676634">
              <a:defRPr/>
            </a:pPr>
            <a:r>
              <a:rPr lang="en-US" sz="1200" b="1" i="0" baseline="0" dirty="0"/>
              <a:t>because that’s where this project came from — </a:t>
            </a:r>
          </a:p>
          <a:p>
            <a:pPr defTabSz="676634">
              <a:defRPr/>
            </a:pPr>
            <a:endParaRPr lang="en-US" sz="1200" b="0" i="0" baseline="0" dirty="0"/>
          </a:p>
          <a:p>
            <a:pPr defTabSz="676634">
              <a:defRPr/>
            </a:pPr>
            <a:r>
              <a:rPr lang="en-US" sz="1200" b="1" i="0" baseline="0" dirty="0"/>
              <a:t>But for today, Tech Tuesdays,  and for this seminar series, this is strictly educational. </a:t>
            </a:r>
          </a:p>
          <a:p>
            <a:pPr defTabSz="676634">
              <a:defRPr/>
            </a:pPr>
            <a:endParaRPr lang="en-US" sz="1200" dirty="0"/>
          </a:p>
          <a:p>
            <a:pPr defTabSz="676634">
              <a:defRPr/>
            </a:pPr>
            <a:r>
              <a:rPr lang="en-US" sz="1600" b="1" i="0" baseline="0" dirty="0"/>
              <a:t>No sales, no pressure, no obligations.</a:t>
            </a:r>
            <a:br>
              <a:rPr lang="en-US" sz="1200" dirty="0"/>
            </a:br>
            <a:br>
              <a:rPr lang="en-US" sz="1200" dirty="0"/>
            </a:br>
            <a:r>
              <a:rPr lang="en-US" sz="1200" b="1" i="0" baseline="0" dirty="0"/>
              <a:t>Thank you all — </a:t>
            </a:r>
            <a:r>
              <a:rPr lang="en-US" sz="1200" b="0" i="0" baseline="0" dirty="0"/>
              <a:t>truly — for the great questions and energy today. You made this a joy. </a:t>
            </a:r>
          </a:p>
          <a:p>
            <a:pPr defTabSz="676634">
              <a:defRPr/>
            </a:pPr>
            <a:endParaRPr lang="en-US" sz="1200" b="0" i="0" dirty="0"/>
          </a:p>
          <a:p>
            <a:pPr defTabSz="676634">
              <a:defRPr/>
            </a:pPr>
            <a:r>
              <a:rPr lang="en-US" sz="1200" b="1" i="0" baseline="0" dirty="0"/>
              <a:t>If today sparked curiosity or follow-up questions, that’s wonderful —  </a:t>
            </a:r>
          </a:p>
          <a:p>
            <a:pPr defTabSz="676634">
              <a:defRPr/>
            </a:pPr>
            <a:r>
              <a:rPr lang="en-US" sz="1200" b="1" i="0" baseline="0" dirty="0"/>
              <a:t>and the best place to dig in together is Tech Tuesdays, where we can take our time one-on-one.</a:t>
            </a:r>
          </a:p>
          <a:p>
            <a:pPr defTabSz="676634">
              <a:defRPr/>
            </a:pPr>
            <a:endParaRPr lang="en-US" sz="1200" b="1" dirty="0"/>
          </a:p>
          <a:p>
            <a:pPr defTabSz="676634">
              <a:defRPr/>
            </a:pPr>
            <a:r>
              <a:rPr lang="en-US" sz="1200" b="1" dirty="0"/>
              <a:t>That’s All Folks – Happy Computing!</a:t>
            </a:r>
          </a:p>
          <a:p>
            <a:r>
              <a:rPr lang="en-US" sz="800" dirty="0"/>
              <a:t> </a:t>
            </a:r>
            <a:endParaRPr lang="en-US" dirty="0">
              <a:latin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66775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/>
          <a:lstStyle/>
          <a:p>
            <a:r>
              <a:rPr lang="en-US" b="1" i="0" baseline="0" dirty="0"/>
              <a:t>If Time Permits… </a:t>
            </a:r>
            <a:r>
              <a:rPr lang="en-US" dirty="0"/>
              <a:t>More Q&amp;A or Demo Requests!</a:t>
            </a:r>
          </a:p>
        </p:txBody>
      </p:sp>
    </p:spTree>
    <p:extLst>
      <p:ext uri="{BB962C8B-B14F-4D97-AF65-F5344CB8AC3E}">
        <p14:creationId xmlns:p14="http://schemas.microsoft.com/office/powerpoint/2010/main" val="120770754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6288" y="1200150"/>
            <a:ext cx="5762625" cy="3241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06240" y="4620002"/>
            <a:ext cx="5851496" cy="3781048"/>
          </a:xfrm>
          <a:prstGeom prst="rect">
            <a:avLst/>
          </a:prstGeom>
        </p:spPr>
        <p:txBody>
          <a:bodyPr lIns="95006" tIns="47503" rIns="95006" bIns="47503"/>
          <a:lstStyle/>
          <a:p>
            <a:r>
              <a:rPr lang="en-US" sz="1500" dirty="0"/>
              <a:t>Side pocket Qs if nothing forthcoming from shy crowd</a:t>
            </a:r>
          </a:p>
        </p:txBody>
      </p:sp>
    </p:spTree>
    <p:extLst>
      <p:ext uri="{BB962C8B-B14F-4D97-AF65-F5344CB8AC3E}">
        <p14:creationId xmlns:p14="http://schemas.microsoft.com/office/powerpoint/2010/main" val="16475426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 lIns="95006" tIns="47503" rIns="95006" bIns="47503"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7664" tIns="33832" rIns="67664" bIns="33832"/>
          <a:lstStyle/>
          <a:p>
            <a:r>
              <a:rPr lang="en-US" sz="1500" b="1" dirty="0"/>
              <a:t>Here’s our roadmap:</a:t>
            </a:r>
          </a:p>
          <a:p>
            <a:endParaRPr lang="en-US" sz="1500" dirty="0"/>
          </a:p>
          <a:p>
            <a:pPr lvl="0"/>
            <a:r>
              <a:rPr lang="en-US" sz="1500" dirty="0"/>
              <a:t>What AI is, in plain English</a:t>
            </a:r>
          </a:p>
          <a:p>
            <a:pPr lvl="0"/>
            <a:r>
              <a:rPr lang="en-US" sz="1500" dirty="0"/>
              <a:t>How ChatGPT works</a:t>
            </a:r>
          </a:p>
          <a:p>
            <a:pPr lvl="0"/>
            <a:r>
              <a:rPr lang="en-US" sz="1500" dirty="0"/>
              <a:t>Why It Matters</a:t>
            </a:r>
          </a:p>
          <a:p>
            <a:pPr lvl="0"/>
            <a:r>
              <a:rPr lang="en-US" sz="1500" dirty="0"/>
              <a:t>Safety guidelines</a:t>
            </a:r>
          </a:p>
          <a:p>
            <a:pPr lvl="0"/>
            <a:r>
              <a:rPr lang="en-US" sz="1500" dirty="0"/>
              <a:t>Everyday Uses</a:t>
            </a:r>
          </a:p>
          <a:p>
            <a:pPr lvl="0"/>
            <a:r>
              <a:rPr lang="en-US" sz="1500" dirty="0"/>
              <a:t>Live demos</a:t>
            </a:r>
          </a:p>
          <a:p>
            <a:pPr lvl="0"/>
            <a:r>
              <a:rPr lang="en-US" sz="1500" dirty="0"/>
              <a:t>And Q&amp;A</a:t>
            </a:r>
            <a:br>
              <a:rPr lang="en-US" sz="1500" dirty="0"/>
            </a:br>
            <a:endParaRPr lang="en-US" sz="1500" dirty="0"/>
          </a:p>
          <a:p>
            <a:r>
              <a:rPr lang="en-US" sz="1500" b="1" i="1" dirty="0"/>
              <a:t>The goal is clarity, confidence, and comfort.</a:t>
            </a:r>
          </a:p>
          <a:p>
            <a:pPr defTabSz="676634">
              <a:defRPr/>
            </a:pPr>
            <a:r>
              <a:rPr lang="en-US" sz="1500" b="1" i="1" dirty="0"/>
              <a:t>We’ll go nice and slow — nothing to memorize.</a:t>
            </a:r>
          </a:p>
          <a:p>
            <a:pPr defTabSz="676634">
              <a:defRPr/>
            </a:pPr>
            <a:endParaRPr lang="en-US" sz="900" dirty="0"/>
          </a:p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7664" tIns="33832" rIns="67664" bIns="33832"/>
          <a:lstStyle/>
          <a:p>
            <a:fld id="{F7021451-1387-4CA6-816F-3879F97B5CBC}" type="slidenum">
              <a:rPr lang="en-US">
                <a:latin typeface="Arial" panose="020B0604020202020204" pitchFamily="34" charset="0"/>
              </a:rPr>
              <a:t>5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/>
          <a:lstStyle/>
          <a:p>
            <a:r>
              <a:rPr lang="en-US" b="1" dirty="0"/>
              <a:t>“This is simply a picture of Chip, my virtual helper, on the screen. </a:t>
            </a:r>
          </a:p>
          <a:p>
            <a:endParaRPr lang="en-US" b="1" dirty="0"/>
          </a:p>
          <a:p>
            <a:r>
              <a:rPr lang="en-US" b="1" dirty="0"/>
              <a:t>— It works just like the regular ChatGPT page, but with a friendlier Red Glen wrapper. </a:t>
            </a:r>
          </a:p>
          <a:p>
            <a:endParaRPr lang="en-US" b="1" dirty="0"/>
          </a:p>
          <a:p>
            <a:r>
              <a:rPr lang="en-US" b="1" dirty="0"/>
              <a:t>The </a:t>
            </a:r>
            <a:r>
              <a:rPr lang="en-US" b="1" i="1" dirty="0"/>
              <a:t>only</a:t>
            </a:r>
            <a:r>
              <a:rPr lang="en-US" b="1" dirty="0"/>
              <a:t> thing I want you to notice right now is the prompt box at the bottom — that’s where we type a question, just like sending a text message.”</a:t>
            </a:r>
          </a:p>
          <a:p>
            <a:endParaRPr lang="en-US" dirty="0"/>
          </a:p>
          <a:p>
            <a:r>
              <a:rPr lang="en-US" b="1" dirty="0"/>
              <a:t>“If you ever want to try Chip at home, he’s right on the Red Glen website under ‘Chat with Chip.’ But for today, watch along — no tech skills needed.”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3688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 lIns="95006" tIns="47503" rIns="95006" bIns="47503"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7664" tIns="33832" rIns="67664" bIns="33832"/>
          <a:lstStyle/>
          <a:p>
            <a:r>
              <a:rPr lang="en-US" sz="900" b="1" i="0" baseline="0" dirty="0"/>
              <a:t>Alright — now that you’ve seen what Chip looks like, let’s try a simple example together.</a:t>
            </a:r>
          </a:p>
          <a:p>
            <a:endParaRPr lang="en-US" sz="900" b="0" i="0" baseline="0" dirty="0"/>
          </a:p>
          <a:p>
            <a:r>
              <a:rPr lang="en-US" sz="900" b="0" i="0" baseline="0" dirty="0"/>
              <a:t>For this first demo, I’m going to ask ChatGPT to explain three things — </a:t>
            </a:r>
          </a:p>
          <a:p>
            <a:endParaRPr lang="en-US" sz="900" b="0" i="0" baseline="0" dirty="0"/>
          </a:p>
          <a:p>
            <a:r>
              <a:rPr lang="en-US" sz="900" b="0" i="0" baseline="0" dirty="0"/>
              <a:t>Wi-Fi, AI, and ChatGPT — each in one plain-English sentence. Nothing technical, nothing fancy. Think of this like asking a friend to ‘just tell it to me straight.</a:t>
            </a:r>
          </a:p>
          <a:p>
            <a:endParaRPr lang="en-US" sz="900" b="0" i="0" baseline="0" dirty="0"/>
          </a:p>
          <a:p>
            <a:r>
              <a:rPr lang="en-US" sz="900" b="0" i="0" baseline="0" dirty="0"/>
              <a:t>Then I’ll ask Chip to do the same thing in three different tones — so you can see how flexible it is.</a:t>
            </a:r>
          </a:p>
          <a:p>
            <a:endParaRPr lang="en-US" sz="900" b="0" i="0" baseline="0" dirty="0"/>
          </a:p>
          <a:p>
            <a:r>
              <a:rPr lang="en-US" sz="900" b="0" i="0" baseline="0" dirty="0"/>
              <a:t>The goal here is simple: show you that ChatGPT works just like texting or writing a short email. </a:t>
            </a:r>
          </a:p>
          <a:p>
            <a:endParaRPr lang="en-US" sz="900" b="0" i="0" baseline="0" dirty="0"/>
          </a:p>
          <a:p>
            <a:r>
              <a:rPr lang="en-US" sz="900" b="0" i="0" baseline="0" dirty="0"/>
              <a:t>You type something in the box, press Enter, and ChatGPT does the heavy lifting.</a:t>
            </a:r>
          </a:p>
          <a:p>
            <a:endParaRPr lang="en-US" sz="900" b="0" i="0" baseline="0" dirty="0"/>
          </a:p>
          <a:p>
            <a:r>
              <a:rPr lang="en-US" sz="900" b="0" i="0" baseline="0" dirty="0"/>
              <a:t>Okay, let’s give Chip his first question…</a:t>
            </a:r>
          </a:p>
          <a:p>
            <a:endParaRPr lang="en-US" sz="900" dirty="0"/>
          </a:p>
          <a:p>
            <a:r>
              <a:rPr lang="en-US" sz="900" b="1" dirty="0"/>
              <a:t>Explain Wi-Fi, AI, and ChatGPT — each in one plain-English sentence. </a:t>
            </a:r>
          </a:p>
          <a:p>
            <a:br>
              <a:rPr lang="en-US" sz="900" dirty="0"/>
            </a:br>
            <a:endParaRPr lang="en-US" sz="900" dirty="0"/>
          </a:p>
          <a:p>
            <a:r>
              <a:rPr lang="en-US" sz="900" b="1" i="0" baseline="0" dirty="0"/>
              <a:t>Now, try in 3 different tones…</a:t>
            </a:r>
            <a:br>
              <a:rPr lang="en-US" sz="900" dirty="0"/>
            </a:br>
            <a:endParaRPr lang="en-US" sz="900" dirty="0"/>
          </a:p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7664" tIns="33832" rIns="67664" bIns="33832"/>
          <a:lstStyle/>
          <a:p>
            <a:fld id="{F7021451-1387-4CA6-816F-3879F97B5CBC}" type="slidenum">
              <a:rPr lang="en-US">
                <a:latin typeface="Arial" panose="020B0604020202020204" pitchFamily="34" charset="0"/>
              </a:rPr>
              <a:t>7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Title Card</a:t>
            </a:r>
          </a:p>
        </p:txBody>
      </p:sp>
    </p:spTree>
    <p:extLst>
      <p:ext uri="{BB962C8B-B14F-4D97-AF65-F5344CB8AC3E}">
        <p14:creationId xmlns:p14="http://schemas.microsoft.com/office/powerpoint/2010/main" val="22784994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 lIns="95006" tIns="47503" rIns="95006" bIns="47503"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7664" tIns="33832" rIns="67664" bIns="33832"/>
          <a:lstStyle/>
          <a:p>
            <a:r>
              <a:rPr lang="en-US" sz="1500" b="1" i="1" dirty="0"/>
              <a:t>AI in two words: Vast and Fast.</a:t>
            </a:r>
            <a:br>
              <a:rPr lang="en-US" sz="1500" dirty="0"/>
            </a:br>
            <a:r>
              <a:rPr lang="en-US" sz="1500" dirty="0"/>
              <a:t>Vast: It has been trained on a massive amount of information.</a:t>
            </a:r>
            <a:br>
              <a:rPr lang="en-US" sz="1500" dirty="0"/>
            </a:br>
            <a:r>
              <a:rPr lang="en-US" sz="1500" dirty="0"/>
              <a:t>Fast: It answers in seconds.</a:t>
            </a:r>
          </a:p>
          <a:p>
            <a:pPr defTabSz="676634">
              <a:defRPr/>
            </a:pPr>
            <a:r>
              <a:rPr lang="en-US" sz="1500" dirty="0"/>
              <a:t>That's the core idea. That’s the heart of it.</a:t>
            </a:r>
          </a:p>
          <a:p>
            <a:endParaRPr lang="en-US" sz="1500" dirty="0"/>
          </a:p>
          <a:p>
            <a:br>
              <a:rPr lang="en-US" sz="1500" b="1" dirty="0"/>
            </a:br>
            <a:r>
              <a:rPr lang="en-US" sz="1500" b="1" dirty="0"/>
              <a:t>Artificial Intelligence is pattern recognition.</a:t>
            </a:r>
            <a:br>
              <a:rPr lang="en-US" sz="1500" dirty="0"/>
            </a:br>
            <a:r>
              <a:rPr lang="en-US" sz="1500" dirty="0"/>
              <a:t>It has seen so many examples of language that it can </a:t>
            </a:r>
          </a:p>
          <a:p>
            <a:r>
              <a:rPr lang="en-US" sz="1500" dirty="0"/>
              <a:t>explain things,</a:t>
            </a:r>
          </a:p>
          <a:p>
            <a:r>
              <a:rPr lang="en-US" sz="1500" dirty="0"/>
              <a:t> write things, </a:t>
            </a:r>
          </a:p>
          <a:p>
            <a:r>
              <a:rPr lang="en-US" sz="1500" dirty="0"/>
              <a:t>and help troubleshoot</a:t>
            </a:r>
          </a:p>
          <a:p>
            <a:r>
              <a:rPr lang="en-US" sz="1500" dirty="0"/>
              <a:t> — all in plain English.</a:t>
            </a:r>
          </a:p>
          <a:p>
            <a:endParaRPr lang="en-US" sz="1500" dirty="0"/>
          </a:p>
          <a:p>
            <a:endParaRPr lang="en-US" sz="1500" b="1" i="1" dirty="0"/>
          </a:p>
          <a:p>
            <a:endParaRPr lang="en-US" sz="1500" dirty="0"/>
          </a:p>
          <a:p>
            <a:endParaRPr lang="en-US" sz="900" dirty="0"/>
          </a:p>
          <a:p>
            <a:br>
              <a:rPr lang="en-US" sz="900" dirty="0"/>
            </a:b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7664" tIns="33832" rIns="67664" bIns="33832"/>
          <a:lstStyle/>
          <a:p>
            <a:fld id="{F7021451-1387-4CA6-816F-3879F97B5CBC}" type="slidenum">
              <a:rPr lang="en-US" smtClean="0">
                <a:latin typeface="Arial" panose="020B0604020202020204" pitchFamily="34" charset="0"/>
              </a:rPr>
              <a:t>9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E1A2C-BA4E-B58B-6EF6-EA0506FCAE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8800" y="1346836"/>
            <a:ext cx="10972800" cy="2865120"/>
          </a:xfrm>
        </p:spPr>
        <p:txBody>
          <a:bodyPr anchor="b"/>
          <a:lstStyle>
            <a:lvl1pPr algn="ctr"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F5DBC3-2839-D68F-ECB3-4F4A0DFC9B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4322446"/>
            <a:ext cx="10972800" cy="1986914"/>
          </a:xfrm>
        </p:spPr>
        <p:txBody>
          <a:bodyPr/>
          <a:lstStyle>
            <a:lvl1pPr marL="0" indent="0" algn="ctr">
              <a:buNone/>
              <a:defRPr sz="2880"/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160"/>
            </a:lvl3pPr>
            <a:lvl4pPr marL="1645920" indent="0" algn="ctr">
              <a:buNone/>
              <a:defRPr sz="1920"/>
            </a:lvl4pPr>
            <a:lvl5pPr marL="2194560" indent="0" algn="ctr">
              <a:buNone/>
              <a:defRPr sz="1920"/>
            </a:lvl5pPr>
            <a:lvl6pPr marL="2743200" indent="0" algn="ctr">
              <a:buNone/>
              <a:defRPr sz="1920"/>
            </a:lvl6pPr>
            <a:lvl7pPr marL="3291840" indent="0" algn="ctr">
              <a:buNone/>
              <a:defRPr sz="1920"/>
            </a:lvl7pPr>
            <a:lvl8pPr marL="3840480" indent="0" algn="ctr">
              <a:buNone/>
              <a:defRPr sz="1920"/>
            </a:lvl8pPr>
            <a:lvl9pPr marL="4389120" indent="0" algn="ctr">
              <a:buNone/>
              <a:defRPr sz="192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939E97-F1FB-0B9E-EB78-905BD67BB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1FEAC-3942-4E79-B049-3CEF7FADF8E2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5D59D6-969D-D58F-4E58-C1DE52A99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DBBA14-7DBA-522D-AF8C-43BDA2AFC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91B92-A4D1-4655-AE1C-9622A0272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123746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2F644-44CB-5382-F51F-8FD32FE90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746" y="548640"/>
            <a:ext cx="4718684" cy="1920240"/>
          </a:xfrm>
        </p:spPr>
        <p:txBody>
          <a:bodyPr anchor="b"/>
          <a:lstStyle>
            <a:lvl1pPr>
              <a:defRPr sz="384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3BD4E1C-106E-6AC3-3424-9CEEBF6F6F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19826" y="1184911"/>
            <a:ext cx="7406640" cy="5848350"/>
          </a:xfrm>
        </p:spPr>
        <p:txBody>
          <a:bodyPr/>
          <a:lstStyle>
            <a:lvl1pPr marL="0" indent="0">
              <a:buNone/>
              <a:defRPr sz="3840"/>
            </a:lvl1pPr>
            <a:lvl2pPr marL="548640" indent="0">
              <a:buNone/>
              <a:defRPr sz="3360"/>
            </a:lvl2pPr>
            <a:lvl3pPr marL="1097280" indent="0">
              <a:buNone/>
              <a:defRPr sz="288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7D4FC0-3087-0BAB-0AF4-96ABC5C471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07746" y="2468880"/>
            <a:ext cx="4718684" cy="4573906"/>
          </a:xfrm>
        </p:spPr>
        <p:txBody>
          <a:bodyPr/>
          <a:lstStyle>
            <a:lvl1pPr marL="0" indent="0">
              <a:buNone/>
              <a:defRPr sz="192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C23DE5-BDBA-8B07-49CC-70C159784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1FEAC-3942-4E79-B049-3CEF7FADF8E2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D2F48F-55EF-264C-4BA3-E6E0B0B98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39FB1C-BE52-47AF-B958-289CD24E1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91B92-A4D1-4655-AE1C-9622A0272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62923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155A8-092C-8ED8-F1E5-6B3D7EF2D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255AF0-6F01-150B-4491-4EB845E854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CE8AE0-6DE1-F88A-08D5-3AFF13057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1FEAC-3942-4E79-B049-3CEF7FADF8E2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E598C8-DCFD-BB7F-7561-8263D1FB6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BD4A79-BFE3-7DE0-A499-AE23DB731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91B92-A4D1-4655-AE1C-9622A0272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885698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6C8630E-12D2-522E-EEE5-16AA07E6E1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0469880" y="438150"/>
            <a:ext cx="3154680" cy="697420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CEA867-DAC2-5945-EBFF-F003C4BE96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05840" y="438150"/>
            <a:ext cx="9281160" cy="697420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361B8B-5C15-1449-B881-D6321A5F6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1FEAC-3942-4E79-B049-3CEF7FADF8E2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D0FCDE-F643-B699-A320-D034D1FB8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7CDE51-8698-5601-7F21-8D1DACB3B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91B92-A4D1-4655-AE1C-9622A0272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810577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7940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2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60834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3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63881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4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84171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5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3246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6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23897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7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2904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34EC1-9FFF-9C6F-1472-C0CA24A5B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643AD8-8021-0336-8D69-2AEFFA15D1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49CAAE-049B-39DF-C670-094A0A358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1FEAC-3942-4E79-B049-3CEF7FADF8E2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55319C-7FE7-A88C-23FD-AFD1BF70B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C01336-563A-CB92-6AF7-C6907FEA9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91B92-A4D1-4655-AE1C-9622A0272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310521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8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42406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9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33554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0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53825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1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66874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2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20246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3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30381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4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74225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E1A2C-BA4E-B58B-6EF6-EA0506FCAE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8800" y="1346836"/>
            <a:ext cx="10972800" cy="2865120"/>
          </a:xfrm>
        </p:spPr>
        <p:txBody>
          <a:bodyPr anchor="b"/>
          <a:lstStyle>
            <a:lvl1pPr algn="ctr"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F5DBC3-2839-D68F-ECB3-4F4A0DFC9B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4322446"/>
            <a:ext cx="10972800" cy="1986914"/>
          </a:xfrm>
        </p:spPr>
        <p:txBody>
          <a:bodyPr/>
          <a:lstStyle>
            <a:lvl1pPr marL="0" indent="0" algn="ctr">
              <a:buNone/>
              <a:defRPr sz="2880"/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160"/>
            </a:lvl3pPr>
            <a:lvl4pPr marL="1645920" indent="0" algn="ctr">
              <a:buNone/>
              <a:defRPr sz="1920"/>
            </a:lvl4pPr>
            <a:lvl5pPr marL="2194560" indent="0" algn="ctr">
              <a:buNone/>
              <a:defRPr sz="1920"/>
            </a:lvl5pPr>
            <a:lvl6pPr marL="2743200" indent="0" algn="ctr">
              <a:buNone/>
              <a:defRPr sz="1920"/>
            </a:lvl6pPr>
            <a:lvl7pPr marL="3291840" indent="0" algn="ctr">
              <a:buNone/>
              <a:defRPr sz="1920"/>
            </a:lvl7pPr>
            <a:lvl8pPr marL="3840480" indent="0" algn="ctr">
              <a:buNone/>
              <a:defRPr sz="1920"/>
            </a:lvl8pPr>
            <a:lvl9pPr marL="4389120" indent="0" algn="ctr">
              <a:buNone/>
              <a:defRPr sz="192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939E97-F1FB-0B9E-EB78-905BD67BB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1FEAC-3942-4E79-B049-3CEF7FADF8E2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5D59D6-969D-D58F-4E58-C1DE52A99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DBBA14-7DBA-522D-AF8C-43BDA2AFC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91B92-A4D1-4655-AE1C-9622A0272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351510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34EC1-9FFF-9C6F-1472-C0CA24A5B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643AD8-8021-0336-8D69-2AEFFA15D1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49CAAE-049B-39DF-C670-094A0A358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1FEAC-3942-4E79-B049-3CEF7FADF8E2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55319C-7FE7-A88C-23FD-AFD1BF70B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C01336-563A-CB92-6AF7-C6907FEA9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91B92-A4D1-4655-AE1C-9622A0272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289920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53651-17FB-58AA-F709-DEFB190B2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8220" y="2051686"/>
            <a:ext cx="12618720" cy="3423284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AD89E0-19DB-224B-F685-FE4C152662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98220" y="5507356"/>
            <a:ext cx="12618720" cy="1800224"/>
          </a:xfrm>
        </p:spPr>
        <p:txBody>
          <a:bodyPr/>
          <a:lstStyle>
            <a:lvl1pPr marL="0" indent="0">
              <a:buNone/>
              <a:defRPr sz="2880">
                <a:solidFill>
                  <a:schemeClr val="tx1">
                    <a:tint val="82000"/>
                  </a:schemeClr>
                </a:solidFill>
              </a:defRPr>
            </a:lvl1pPr>
            <a:lvl2pPr marL="54864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2pPr>
            <a:lvl3pPr marL="1097280" indent="0">
              <a:buNone/>
              <a:defRPr sz="2160">
                <a:solidFill>
                  <a:schemeClr val="tx1">
                    <a:tint val="82000"/>
                  </a:schemeClr>
                </a:solidFill>
              </a:defRPr>
            </a:lvl3pPr>
            <a:lvl4pPr marL="1645920" indent="0">
              <a:buNone/>
              <a:defRPr sz="1920">
                <a:solidFill>
                  <a:schemeClr val="tx1">
                    <a:tint val="82000"/>
                  </a:schemeClr>
                </a:solidFill>
              </a:defRPr>
            </a:lvl4pPr>
            <a:lvl5pPr marL="2194560" indent="0">
              <a:buNone/>
              <a:defRPr sz="1920">
                <a:solidFill>
                  <a:schemeClr val="tx1">
                    <a:tint val="82000"/>
                  </a:schemeClr>
                </a:solidFill>
              </a:defRPr>
            </a:lvl5pPr>
            <a:lvl6pPr marL="2743200" indent="0">
              <a:buNone/>
              <a:defRPr sz="1920">
                <a:solidFill>
                  <a:schemeClr val="tx1">
                    <a:tint val="82000"/>
                  </a:schemeClr>
                </a:solidFill>
              </a:defRPr>
            </a:lvl6pPr>
            <a:lvl7pPr marL="3291840" indent="0">
              <a:buNone/>
              <a:defRPr sz="1920">
                <a:solidFill>
                  <a:schemeClr val="tx1">
                    <a:tint val="82000"/>
                  </a:schemeClr>
                </a:solidFill>
              </a:defRPr>
            </a:lvl7pPr>
            <a:lvl8pPr marL="3840480" indent="0">
              <a:buNone/>
              <a:defRPr sz="1920">
                <a:solidFill>
                  <a:schemeClr val="tx1">
                    <a:tint val="82000"/>
                  </a:schemeClr>
                </a:solidFill>
              </a:defRPr>
            </a:lvl8pPr>
            <a:lvl9pPr marL="4389120" indent="0">
              <a:buNone/>
              <a:defRPr sz="192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8957F3-0D2E-B604-F6A2-83079DBBA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1FEAC-3942-4E79-B049-3CEF7FADF8E2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5BC35A-5FD5-0C41-3216-758A0DB96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D6572E-04E6-24A3-F252-27C597082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91B92-A4D1-4655-AE1C-9622A0272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35946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53651-17FB-58AA-F709-DEFB190B2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8220" y="2051686"/>
            <a:ext cx="12618720" cy="3423284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AD89E0-19DB-224B-F685-FE4C152662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98220" y="5507356"/>
            <a:ext cx="12618720" cy="1800224"/>
          </a:xfrm>
        </p:spPr>
        <p:txBody>
          <a:bodyPr/>
          <a:lstStyle>
            <a:lvl1pPr marL="0" indent="0">
              <a:buNone/>
              <a:defRPr sz="2880">
                <a:solidFill>
                  <a:schemeClr val="tx1">
                    <a:tint val="82000"/>
                  </a:schemeClr>
                </a:solidFill>
              </a:defRPr>
            </a:lvl1pPr>
            <a:lvl2pPr marL="54864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2pPr>
            <a:lvl3pPr marL="1097280" indent="0">
              <a:buNone/>
              <a:defRPr sz="2160">
                <a:solidFill>
                  <a:schemeClr val="tx1">
                    <a:tint val="82000"/>
                  </a:schemeClr>
                </a:solidFill>
              </a:defRPr>
            </a:lvl3pPr>
            <a:lvl4pPr marL="1645920" indent="0">
              <a:buNone/>
              <a:defRPr sz="1920">
                <a:solidFill>
                  <a:schemeClr val="tx1">
                    <a:tint val="82000"/>
                  </a:schemeClr>
                </a:solidFill>
              </a:defRPr>
            </a:lvl4pPr>
            <a:lvl5pPr marL="2194560" indent="0">
              <a:buNone/>
              <a:defRPr sz="1920">
                <a:solidFill>
                  <a:schemeClr val="tx1">
                    <a:tint val="82000"/>
                  </a:schemeClr>
                </a:solidFill>
              </a:defRPr>
            </a:lvl5pPr>
            <a:lvl6pPr marL="2743200" indent="0">
              <a:buNone/>
              <a:defRPr sz="1920">
                <a:solidFill>
                  <a:schemeClr val="tx1">
                    <a:tint val="82000"/>
                  </a:schemeClr>
                </a:solidFill>
              </a:defRPr>
            </a:lvl6pPr>
            <a:lvl7pPr marL="3291840" indent="0">
              <a:buNone/>
              <a:defRPr sz="1920">
                <a:solidFill>
                  <a:schemeClr val="tx1">
                    <a:tint val="82000"/>
                  </a:schemeClr>
                </a:solidFill>
              </a:defRPr>
            </a:lvl7pPr>
            <a:lvl8pPr marL="3840480" indent="0">
              <a:buNone/>
              <a:defRPr sz="1920">
                <a:solidFill>
                  <a:schemeClr val="tx1">
                    <a:tint val="82000"/>
                  </a:schemeClr>
                </a:solidFill>
              </a:defRPr>
            </a:lvl8pPr>
            <a:lvl9pPr marL="4389120" indent="0">
              <a:buNone/>
              <a:defRPr sz="192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8957F3-0D2E-B604-F6A2-83079DBBA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1FEAC-3942-4E79-B049-3CEF7FADF8E2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5BC35A-5FD5-0C41-3216-758A0DB96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D6572E-04E6-24A3-F252-27C597082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91B92-A4D1-4655-AE1C-9622A0272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934068"/>
      </p:ext>
    </p:extLst>
  </p:cSld>
  <p:clrMapOvr>
    <a:masterClrMapping/>
  </p:clrMapOvr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718CB-066F-BD66-2978-E65C924B7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C43E3-29F2-9116-905B-E218BB7F10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05840" y="2190750"/>
            <a:ext cx="6217920" cy="52216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443F01-02CD-FA88-8052-BD446CEA40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06640" y="2190750"/>
            <a:ext cx="6217920" cy="52216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083D07-DEDE-479C-4380-6011D353B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1FEAC-3942-4E79-B049-3CEF7FADF8E2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F50F95-D80F-CE9B-29EC-B50A89835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6BDF52-573C-BC39-E923-204F40AB0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91B92-A4D1-4655-AE1C-9622A0272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880784"/>
      </p:ext>
    </p:extLst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CF344-A7F4-79B7-D257-3691E764F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746" y="438150"/>
            <a:ext cx="12618720" cy="159067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D5115F-B5E7-2065-6A6A-CA4DA7DDFD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7746" y="2017396"/>
            <a:ext cx="6189344" cy="988694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909A4C-9728-99D8-3DB6-3A00CEC699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7746" y="3006090"/>
            <a:ext cx="6189344" cy="44215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CDAAB0-ED97-F103-9D30-899888C690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406640" y="2017396"/>
            <a:ext cx="6219826" cy="988694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8C564A9-685A-8971-6A4B-F215685FAF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06640" y="3006090"/>
            <a:ext cx="6219826" cy="44215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AB1FFB8-BEBF-A1B6-F684-1FB806C3F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1FEAC-3942-4E79-B049-3CEF7FADF8E2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9AABCA-79FE-D21F-52F6-501526F09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BA43C5-59F7-6B33-6E24-60D7F38EA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91B92-A4D1-4655-AE1C-9622A0272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735411"/>
      </p:ext>
    </p:extLst>
  </p:cSld>
  <p:clrMapOvr>
    <a:masterClrMapping/>
  </p:clrMapOvr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73F27-B0D7-2C24-7D9E-7F735470F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1B1BD7-E930-5A74-A5B3-E45C1342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1FEAC-3942-4E79-B049-3CEF7FADF8E2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CDDB74-9D56-3417-0A47-C1316AAB5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B6CD5D-0993-4350-A595-8127D7576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91B92-A4D1-4655-AE1C-9622A0272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611065"/>
      </p:ext>
    </p:extLst>
  </p:cSld>
  <p:clrMapOvr>
    <a:masterClrMapping/>
  </p:clrMapOvr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1C549471-FCC5-1152-63C0-FC6EED0DB35E}"/>
              </a:ext>
            </a:extLst>
          </p:cNvPr>
          <p:cNvSpPr/>
          <p:nvPr/>
        </p:nvSpPr>
        <p:spPr>
          <a:xfrm>
            <a:off x="11485879" y="5486400"/>
            <a:ext cx="2743200" cy="2743200"/>
          </a:xfrm>
          <a:prstGeom prst="ellipse">
            <a:avLst/>
          </a:prstGeom>
          <a:solidFill>
            <a:srgbClr val="EBF0FF"/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5281E2D-DD31-4F93-B2EF-35F2B4BB9259}"/>
              </a:ext>
            </a:extLst>
          </p:cNvPr>
          <p:cNvSpPr/>
          <p:nvPr/>
        </p:nvSpPr>
        <p:spPr>
          <a:xfrm>
            <a:off x="0" y="-131297"/>
            <a:ext cx="14630400" cy="1631852"/>
          </a:xfrm>
          <a:prstGeom prst="rect">
            <a:avLst/>
          </a:prstGeom>
          <a:gradFill flip="none" rotWithShape="1">
            <a:gsLst>
              <a:gs pos="0">
                <a:srgbClr val="151B99"/>
              </a:gs>
              <a:gs pos="100000">
                <a:srgbClr val="7896FF"/>
              </a:gs>
            </a:gsLst>
            <a:lin ang="5400000" scaled="1"/>
            <a:tileRect/>
          </a:gra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A5268A-F150-C615-6C56-7278A76F8134}"/>
              </a:ext>
            </a:extLst>
          </p:cNvPr>
          <p:cNvSpPr txBox="1"/>
          <p:nvPr/>
        </p:nvSpPr>
        <p:spPr>
          <a:xfrm>
            <a:off x="1219200" y="609601"/>
            <a:ext cx="12192000" cy="5355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880" dirty="0">
                <a:solidFill>
                  <a:srgbClr val="FFFFFF"/>
                </a:solidFill>
              </a:rPr>
              <a:t>Red Glen Electronics • Simplifying Technology, One Device at a Time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BEC448C-D320-4B4C-94BC-20B366DAFC18}"/>
              </a:ext>
            </a:extLst>
          </p:cNvPr>
          <p:cNvCxnSpPr/>
          <p:nvPr/>
        </p:nvCxnSpPr>
        <p:spPr>
          <a:xfrm>
            <a:off x="1219200" y="1500554"/>
            <a:ext cx="12192000" cy="0"/>
          </a:xfrm>
          <a:prstGeom prst="line">
            <a:avLst/>
          </a:prstGeom>
          <a:ln w="15875">
            <a:solidFill>
              <a:srgbClr val="151B9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D23A84C9-E851-0029-4D3A-D15352DD44AB}"/>
              </a:ext>
            </a:extLst>
          </p:cNvPr>
          <p:cNvSpPr txBox="1"/>
          <p:nvPr/>
        </p:nvSpPr>
        <p:spPr>
          <a:xfrm>
            <a:off x="1162760" y="7619998"/>
            <a:ext cx="12192000" cy="44319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280" dirty="0">
                <a:solidFill>
                  <a:srgbClr val="5F5F5F"/>
                </a:solidFill>
              </a:rPr>
              <a:t>📞 860-776-3306    ✉️ RGE4Help@gmail.com    🌐 www.redglenelectronics.com</a:t>
            </a:r>
          </a:p>
        </p:txBody>
      </p:sp>
      <p:pic>
        <p:nvPicPr>
          <p:cNvPr id="3" name="Picture 2" descr="A group of electronic devices&#10;&#10;AI-generated content may be incorrect.">
            <a:extLst>
              <a:ext uri="{FF2B5EF4-FFF2-40B4-BE49-F238E27FC236}">
                <a16:creationId xmlns:a16="http://schemas.microsoft.com/office/drawing/2014/main" id="{217217B4-E5CA-39F1-0A5F-7FB79026B0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5879" y="6297403"/>
            <a:ext cx="2980843" cy="1670636"/>
          </a:xfrm>
          <a:prstGeom prst="rect">
            <a:avLst/>
          </a:prstGeom>
        </p:spPr>
      </p:pic>
      <p:pic>
        <p:nvPicPr>
          <p:cNvPr id="5" name="Picture 4" descr="A blue square with white text and icons&#10;&#10;AI-generated content may be incorrect.">
            <a:extLst>
              <a:ext uri="{FF2B5EF4-FFF2-40B4-BE49-F238E27FC236}">
                <a16:creationId xmlns:a16="http://schemas.microsoft.com/office/drawing/2014/main" id="{5721BC14-4C9F-52B1-ECEB-08E4BB17AF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0840" y="0"/>
            <a:ext cx="1436524" cy="1436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368933"/>
      </p:ext>
    </p:extLst>
  </p:cSld>
  <p:clrMapOvr>
    <a:masterClrMapping/>
  </p:clrMapOvr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53C705-38A1-C249-223C-18201B1CF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1FEAC-3942-4E79-B049-3CEF7FADF8E2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768CAA-C0CC-5E5B-FB27-1F85F27F3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77C922-3DE6-D5E0-B5A5-7F1F2FDD6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91B92-A4D1-4655-AE1C-9622A0272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081912"/>
      </p:ext>
    </p:extLst>
  </p:cSld>
  <p:clrMapOvr>
    <a:masterClrMapping/>
  </p:clrMapOvr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98B92-73F7-EB60-E0C3-3B4D7DFCA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746" y="548640"/>
            <a:ext cx="4718684" cy="1920240"/>
          </a:xfrm>
        </p:spPr>
        <p:txBody>
          <a:bodyPr anchor="b"/>
          <a:lstStyle>
            <a:lvl1pPr>
              <a:defRPr sz="384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0575AA-1756-D110-DC7F-CE9E3B4D8D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9826" y="1184911"/>
            <a:ext cx="7406640" cy="5848350"/>
          </a:xfrm>
        </p:spPr>
        <p:txBody>
          <a:bodyPr/>
          <a:lstStyle>
            <a:lvl1pPr>
              <a:defRPr sz="3840"/>
            </a:lvl1pPr>
            <a:lvl2pPr>
              <a:defRPr sz="3360"/>
            </a:lvl2pPr>
            <a:lvl3pPr>
              <a:defRPr sz="288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29FEE7-1093-48F1-6596-5FE8BAC3B8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07746" y="2468880"/>
            <a:ext cx="4718684" cy="4573906"/>
          </a:xfrm>
        </p:spPr>
        <p:txBody>
          <a:bodyPr/>
          <a:lstStyle>
            <a:lvl1pPr marL="0" indent="0">
              <a:buNone/>
              <a:defRPr sz="192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EF8BC1-CEF3-4A85-9762-002577A9A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1FEAC-3942-4E79-B049-3CEF7FADF8E2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9819D6-5309-BF6A-1B2D-BAE500F62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FEDA1F-344D-FA3C-F33B-12766EA15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91B92-A4D1-4655-AE1C-9622A0272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879169"/>
      </p:ext>
    </p:extLst>
  </p:cSld>
  <p:clrMapOvr>
    <a:masterClrMapping/>
  </p:clrMapOvr>
  <p:hf sldNum="0"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2F644-44CB-5382-F51F-8FD32FE90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746" y="548640"/>
            <a:ext cx="4718684" cy="1920240"/>
          </a:xfrm>
        </p:spPr>
        <p:txBody>
          <a:bodyPr anchor="b"/>
          <a:lstStyle>
            <a:lvl1pPr>
              <a:defRPr sz="384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3BD4E1C-106E-6AC3-3424-9CEEBF6F6F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19826" y="1184911"/>
            <a:ext cx="7406640" cy="5848350"/>
          </a:xfrm>
        </p:spPr>
        <p:txBody>
          <a:bodyPr/>
          <a:lstStyle>
            <a:lvl1pPr marL="0" indent="0">
              <a:buNone/>
              <a:defRPr sz="3840"/>
            </a:lvl1pPr>
            <a:lvl2pPr marL="548640" indent="0">
              <a:buNone/>
              <a:defRPr sz="3360"/>
            </a:lvl2pPr>
            <a:lvl3pPr marL="1097280" indent="0">
              <a:buNone/>
              <a:defRPr sz="288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7D4FC0-3087-0BAB-0AF4-96ABC5C471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07746" y="2468880"/>
            <a:ext cx="4718684" cy="4573906"/>
          </a:xfrm>
        </p:spPr>
        <p:txBody>
          <a:bodyPr/>
          <a:lstStyle>
            <a:lvl1pPr marL="0" indent="0">
              <a:buNone/>
              <a:defRPr sz="192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C23DE5-BDBA-8B07-49CC-70C159784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1FEAC-3942-4E79-B049-3CEF7FADF8E2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D2F48F-55EF-264C-4BA3-E6E0B0B98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39FB1C-BE52-47AF-B958-289CD24E1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91B92-A4D1-4655-AE1C-9622A0272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510928"/>
      </p:ext>
    </p:extLst>
  </p:cSld>
  <p:clrMapOvr>
    <a:masterClrMapping/>
  </p:clrMapOvr>
  <p:hf sldNum="0"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155A8-092C-8ED8-F1E5-6B3D7EF2D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255AF0-6F01-150B-4491-4EB845E854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CE8AE0-6DE1-F88A-08D5-3AFF13057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1FEAC-3942-4E79-B049-3CEF7FADF8E2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E598C8-DCFD-BB7F-7561-8263D1FB6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BD4A79-BFE3-7DE0-A499-AE23DB731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91B92-A4D1-4655-AE1C-9622A0272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846702"/>
      </p:ext>
    </p:extLst>
  </p:cSld>
  <p:clrMapOvr>
    <a:masterClrMapping/>
  </p:clrMapOvr>
  <p:hf sldNum="0"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6C8630E-12D2-522E-EEE5-16AA07E6E1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0469880" y="438150"/>
            <a:ext cx="3154680" cy="697420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CEA867-DAC2-5945-EBFF-F003C4BE96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05840" y="438150"/>
            <a:ext cx="9281160" cy="697420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361B8B-5C15-1449-B881-D6321A5F6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1FEAC-3942-4E79-B049-3CEF7FADF8E2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D0FCDE-F643-B699-A320-D034D1FB8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7CDE51-8698-5601-7F21-8D1DACB3B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91B92-A4D1-4655-AE1C-9622A0272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013767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718CB-066F-BD66-2978-E65C924B7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C43E3-29F2-9116-905B-E218BB7F10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05840" y="2190750"/>
            <a:ext cx="6217920" cy="52216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443F01-02CD-FA88-8052-BD446CEA40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06640" y="2190750"/>
            <a:ext cx="6217920" cy="52216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083D07-DEDE-479C-4380-6011D353B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1FEAC-3942-4E79-B049-3CEF7FADF8E2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F50F95-D80F-CE9B-29EC-B50A89835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6BDF52-573C-BC39-E923-204F40AB0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91B92-A4D1-4655-AE1C-9622A0272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9552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CF344-A7F4-79B7-D257-3691E764F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746" y="438150"/>
            <a:ext cx="12618720" cy="159067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D5115F-B5E7-2065-6A6A-CA4DA7DDFD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7746" y="2017396"/>
            <a:ext cx="6189344" cy="988694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909A4C-9728-99D8-3DB6-3A00CEC699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7746" y="3006090"/>
            <a:ext cx="6189344" cy="44215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CDAAB0-ED97-F103-9D30-899888C690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406640" y="2017396"/>
            <a:ext cx="6219826" cy="988694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8C564A9-685A-8971-6A4B-F215685FAF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06640" y="3006090"/>
            <a:ext cx="6219826" cy="44215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AB1FFB8-BEBF-A1B6-F684-1FB806C3F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1FEAC-3942-4E79-B049-3CEF7FADF8E2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9AABCA-79FE-D21F-52F6-501526F09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BA43C5-59F7-6B33-6E24-60D7F38EA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91B92-A4D1-4655-AE1C-9622A0272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63791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73F27-B0D7-2C24-7D9E-7F735470F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1B1BD7-E930-5A74-A5B3-E45C1342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1FEAC-3942-4E79-B049-3CEF7FADF8E2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CDDB74-9D56-3417-0A47-C1316AAB5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B6CD5D-0993-4350-A595-8127D7576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91B92-A4D1-4655-AE1C-9622A0272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336313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1C549471-FCC5-1152-63C0-FC6EED0DB35E}"/>
              </a:ext>
            </a:extLst>
          </p:cNvPr>
          <p:cNvSpPr/>
          <p:nvPr/>
        </p:nvSpPr>
        <p:spPr>
          <a:xfrm>
            <a:off x="11898923" y="5486400"/>
            <a:ext cx="2743200" cy="2743200"/>
          </a:xfrm>
          <a:prstGeom prst="ellipse">
            <a:avLst/>
          </a:prstGeom>
          <a:solidFill>
            <a:srgbClr val="EBF0FF"/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5281E2D-DD31-4F93-B2EF-35F2B4BB9259}"/>
              </a:ext>
            </a:extLst>
          </p:cNvPr>
          <p:cNvSpPr/>
          <p:nvPr/>
        </p:nvSpPr>
        <p:spPr>
          <a:xfrm>
            <a:off x="0" y="-131297"/>
            <a:ext cx="14630400" cy="1631852"/>
          </a:xfrm>
          <a:prstGeom prst="rect">
            <a:avLst/>
          </a:prstGeom>
          <a:gradFill flip="none" rotWithShape="1">
            <a:gsLst>
              <a:gs pos="0">
                <a:srgbClr val="151B99"/>
              </a:gs>
              <a:gs pos="100000">
                <a:srgbClr val="7896FF"/>
              </a:gs>
            </a:gsLst>
            <a:lin ang="5400000" scaled="1"/>
            <a:tileRect/>
          </a:gra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A5268A-F150-C615-6C56-7278A76F8134}"/>
              </a:ext>
            </a:extLst>
          </p:cNvPr>
          <p:cNvSpPr txBox="1"/>
          <p:nvPr/>
        </p:nvSpPr>
        <p:spPr>
          <a:xfrm>
            <a:off x="1219200" y="609601"/>
            <a:ext cx="12192000" cy="5355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880" dirty="0">
                <a:solidFill>
                  <a:srgbClr val="FFFFFF"/>
                </a:solidFill>
              </a:rPr>
              <a:t>Red Glen Electronics • Simplifying Technology, One Device at a Time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BEC448C-D320-4B4C-94BC-20B366DAFC18}"/>
              </a:ext>
            </a:extLst>
          </p:cNvPr>
          <p:cNvCxnSpPr/>
          <p:nvPr/>
        </p:nvCxnSpPr>
        <p:spPr>
          <a:xfrm>
            <a:off x="1219200" y="1500554"/>
            <a:ext cx="12192000" cy="0"/>
          </a:xfrm>
          <a:prstGeom prst="line">
            <a:avLst/>
          </a:prstGeom>
          <a:ln w="15875">
            <a:solidFill>
              <a:srgbClr val="151B9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D23A84C9-E851-0029-4D3A-D15352DD44AB}"/>
              </a:ext>
            </a:extLst>
          </p:cNvPr>
          <p:cNvSpPr txBox="1"/>
          <p:nvPr/>
        </p:nvSpPr>
        <p:spPr>
          <a:xfrm>
            <a:off x="1162760" y="7619998"/>
            <a:ext cx="12192000" cy="44319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280" dirty="0">
                <a:solidFill>
                  <a:srgbClr val="5F5F5F"/>
                </a:solidFill>
              </a:rPr>
              <a:t>📞 860-776-3306    ✉️ RGE4Help@gmail.com    🌐 www.redglenelectronics.com</a:t>
            </a:r>
          </a:p>
        </p:txBody>
      </p:sp>
      <p:pic>
        <p:nvPicPr>
          <p:cNvPr id="3" name="Picture 2" descr="A group of electronic devices&#10;&#10;AI-generated content may be incorrect.">
            <a:extLst>
              <a:ext uri="{FF2B5EF4-FFF2-40B4-BE49-F238E27FC236}">
                <a16:creationId xmlns:a16="http://schemas.microsoft.com/office/drawing/2014/main" id="{217217B4-E5CA-39F1-0A5F-7FB79026B0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3118" y="174639"/>
            <a:ext cx="2065165" cy="1157437"/>
          </a:xfrm>
          <a:prstGeom prst="rect">
            <a:avLst/>
          </a:prstGeom>
        </p:spPr>
      </p:pic>
      <p:pic>
        <p:nvPicPr>
          <p:cNvPr id="5" name="Picture 4" descr="A blue square with white text and icons&#10;&#10;AI-generated content may be incorrect.">
            <a:extLst>
              <a:ext uri="{FF2B5EF4-FFF2-40B4-BE49-F238E27FC236}">
                <a16:creationId xmlns:a16="http://schemas.microsoft.com/office/drawing/2014/main" id="{5721BC14-4C9F-52B1-ECEB-08E4BB17AF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5089" y="5962689"/>
            <a:ext cx="1868327" cy="1868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418638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53C705-38A1-C249-223C-18201B1CF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1FEAC-3942-4E79-B049-3CEF7FADF8E2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768CAA-C0CC-5E5B-FB27-1F85F27F3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77C922-3DE6-D5E0-B5A5-7F1F2FDD6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91B92-A4D1-4655-AE1C-9622A0272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944609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98B92-73F7-EB60-E0C3-3B4D7DFCA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746" y="548640"/>
            <a:ext cx="4718684" cy="1920240"/>
          </a:xfrm>
        </p:spPr>
        <p:txBody>
          <a:bodyPr anchor="b"/>
          <a:lstStyle>
            <a:lvl1pPr>
              <a:defRPr sz="384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0575AA-1756-D110-DC7F-CE9E3B4D8D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9826" y="1184911"/>
            <a:ext cx="7406640" cy="5848350"/>
          </a:xfrm>
        </p:spPr>
        <p:txBody>
          <a:bodyPr/>
          <a:lstStyle>
            <a:lvl1pPr>
              <a:defRPr sz="3840"/>
            </a:lvl1pPr>
            <a:lvl2pPr>
              <a:defRPr sz="3360"/>
            </a:lvl2pPr>
            <a:lvl3pPr>
              <a:defRPr sz="288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29FEE7-1093-48F1-6596-5FE8BAC3B8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07746" y="2468880"/>
            <a:ext cx="4718684" cy="4573906"/>
          </a:xfrm>
        </p:spPr>
        <p:txBody>
          <a:bodyPr/>
          <a:lstStyle>
            <a:lvl1pPr marL="0" indent="0">
              <a:buNone/>
              <a:defRPr sz="192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EF8BC1-CEF3-4A85-9762-002577A9A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1FEAC-3942-4E79-B049-3CEF7FADF8E2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9819D6-5309-BF6A-1B2D-BAE500F62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FEDA1F-344D-FA3C-F33B-12766EA15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91B92-A4D1-4655-AE1C-9622A0272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261700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D270773-52E5-6FAB-316B-FDF959833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840" y="438150"/>
            <a:ext cx="12618720" cy="15906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338ABB-DECF-882B-C1EC-5A6E9F9B30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5840" y="2190750"/>
            <a:ext cx="12618720" cy="52216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7C0179-A405-CC68-6200-776C8828BA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4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721FEAC-3942-4E79-B049-3CEF7FADF8E2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49B968-0F8D-C564-404B-64CD9F512A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4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CD40A3-D70B-2C1C-1503-8F81FAB701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4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2291B92-A4D1-4655-AE1C-9622A0272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404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  <p:sldLayoutId id="2147483764" r:id="rId15"/>
    <p:sldLayoutId id="2147483765" r:id="rId16"/>
    <p:sldLayoutId id="2147483766" r:id="rId17"/>
    <p:sldLayoutId id="2147483767" r:id="rId18"/>
    <p:sldLayoutId id="2147483768" r:id="rId19"/>
    <p:sldLayoutId id="2147483769" r:id="rId20"/>
    <p:sldLayoutId id="2147483770" r:id="rId21"/>
    <p:sldLayoutId id="2147483771" r:id="rId22"/>
    <p:sldLayoutId id="2147483772" r:id="rId23"/>
    <p:sldLayoutId id="2147483773" r:id="rId24"/>
    <p:sldLayoutId id="2147483774" r:id="rId25"/>
    <p:sldLayoutId id="2147483775" r:id="rId26"/>
  </p:sldLayoutIdLst>
  <p:hf sldNum="0" hdr="0" ftr="0" dt="0"/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52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109728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D270773-52E5-6FAB-316B-FDF959833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840" y="438150"/>
            <a:ext cx="12618720" cy="15906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338ABB-DECF-882B-C1EC-5A6E9F9B30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5840" y="2190750"/>
            <a:ext cx="12618720" cy="52216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7C0179-A405-CC68-6200-776C8828BA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4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721FEAC-3942-4E79-B049-3CEF7FADF8E2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49B968-0F8D-C564-404B-64CD9F512A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4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CD40A3-D70B-2C1C-1503-8F81FAB701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4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2291B92-A4D1-4655-AE1C-9622A0272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712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  <p:sldLayoutId id="2147483820" r:id="rId12"/>
  </p:sldLayoutIdLst>
  <p:hf sldNum="0" hdr="0" ftr="0" dt="0"/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52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109728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5.sv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svg"/><Relationship Id="rId4" Type="http://schemas.openxmlformats.org/officeDocument/2006/relationships/image" Target="../media/image13.svg"/><Relationship Id="rId9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10" Type="http://schemas.openxmlformats.org/officeDocument/2006/relationships/image" Target="../media/image32.sv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3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3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svg"/><Relationship Id="rId13" Type="http://schemas.openxmlformats.org/officeDocument/2006/relationships/image" Target="../media/image56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49.png"/><Relationship Id="rId11" Type="http://schemas.openxmlformats.org/officeDocument/2006/relationships/image" Target="../media/image54.svg"/><Relationship Id="rId5" Type="http://schemas.openxmlformats.org/officeDocument/2006/relationships/image" Target="../media/image48.sv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Relationship Id="rId14" Type="http://schemas.openxmlformats.org/officeDocument/2006/relationships/image" Target="../media/image57.sv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76072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44708" y="3197423"/>
            <a:ext cx="8385691" cy="12470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lvl="0">
              <a:lnSpc>
                <a:spcPts val="4900"/>
              </a:lnSpc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90000"/>
                    <a:lumOff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Barlow Bold" pitchFamily="34" charset="-122"/>
                <a:cs typeface="Arial" panose="020B0604020202020204" pitchFamily="34" charset="0"/>
              </a:rPr>
              <a:t>AI &amp; ChatGPT</a:t>
            </a:r>
            <a:r>
              <a:rPr lang="en-US" sz="60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Barlow Bold" pitchFamily="34" charset="-122"/>
                <a:cs typeface="Arial" panose="020B0604020202020204" pitchFamily="34" charset="0"/>
              </a:rPr>
              <a:t> Seminar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90000"/>
                    <a:lumOff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Barlow Bold" pitchFamily="34" charset="-122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ts val="4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90000"/>
                    <a:lumOff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Barlow Bold" pitchFamily="34" charset="-122"/>
                <a:cs typeface="Arial" panose="020B0604020202020204" pitchFamily="34" charset="0"/>
              </a:rPr>
              <a:t>for Seniors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90000"/>
                  <a:lumOff val="1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46795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58309" y="2938105"/>
            <a:ext cx="2494359" cy="31170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4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Barlow Bold" pitchFamily="34" charset="-122"/>
                <a:cs typeface="Arial" panose="020B0604020202020204" pitchFamily="34" charset="0"/>
              </a:rPr>
              <a:t>What AI Is</a:t>
            </a:r>
            <a:endParaRPr lang="en-US" sz="4000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3" name="Shape 1"/>
          <p:cNvSpPr/>
          <p:nvPr/>
        </p:nvSpPr>
        <p:spPr>
          <a:xfrm>
            <a:off x="758308" y="3595160"/>
            <a:ext cx="6462117" cy="736521"/>
          </a:xfrm>
          <a:prstGeom prst="roundRect">
            <a:avLst>
              <a:gd name="adj" fmla="val 38610"/>
            </a:avLst>
          </a:prstGeom>
          <a:solidFill>
            <a:srgbClr val="FFFFFF"/>
          </a:solidFill>
          <a:ln w="22860">
            <a:solidFill>
              <a:srgbClr val="BACFDD"/>
            </a:solidFill>
            <a:prstDash val="solid"/>
          </a:ln>
        </p:spPr>
        <p:txBody>
          <a:bodyPr/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" name="Text 2"/>
          <p:cNvSpPr/>
          <p:nvPr/>
        </p:nvSpPr>
        <p:spPr>
          <a:xfrm>
            <a:off x="970717" y="3841313"/>
            <a:ext cx="2494359" cy="31170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b="1" dirty="0">
                <a:solidFill>
                  <a:srgbClr val="384653"/>
                </a:solidFill>
                <a:latin typeface="Arial" panose="020B0604020202020204" pitchFamily="34" charset="0"/>
                <a:ea typeface="Barlow Bold" pitchFamily="34" charset="-122"/>
                <a:cs typeface="Arial" panose="020B0604020202020204" pitchFamily="34" charset="0"/>
              </a:rPr>
              <a:t>Recognizes patterns</a:t>
            </a:r>
            <a:endParaRPr lang="en-US" sz="1950" dirty="0">
              <a:latin typeface="Arial" panose="020B0604020202020204" pitchFamily="34" charset="0"/>
            </a:endParaRPr>
          </a:p>
        </p:txBody>
      </p:sp>
      <p:sp>
        <p:nvSpPr>
          <p:cNvPr id="5" name="Shape 3"/>
          <p:cNvSpPr/>
          <p:nvPr/>
        </p:nvSpPr>
        <p:spPr>
          <a:xfrm>
            <a:off x="7409974" y="3628906"/>
            <a:ext cx="6462117" cy="736521"/>
          </a:xfrm>
          <a:prstGeom prst="roundRect">
            <a:avLst>
              <a:gd name="adj" fmla="val 38610"/>
            </a:avLst>
          </a:prstGeom>
          <a:solidFill>
            <a:srgbClr val="FFFFFF"/>
          </a:solidFill>
          <a:ln w="22860">
            <a:solidFill>
              <a:srgbClr val="BACFDD"/>
            </a:solidFill>
            <a:prstDash val="solid"/>
          </a:ln>
        </p:spPr>
        <p:txBody>
          <a:bodyPr/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7622381" y="3841313"/>
            <a:ext cx="3559254" cy="31170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b="1" dirty="0">
                <a:solidFill>
                  <a:srgbClr val="384653"/>
                </a:solidFill>
                <a:latin typeface="Arial" panose="020B0604020202020204" pitchFamily="34" charset="0"/>
                <a:ea typeface="Barlow Bold" pitchFamily="34" charset="-122"/>
                <a:cs typeface="Arial" panose="020B0604020202020204" pitchFamily="34" charset="0"/>
              </a:rPr>
              <a:t>Trained on huge amounts of text</a:t>
            </a:r>
            <a:endParaRPr lang="en-US" sz="1950" dirty="0">
              <a:latin typeface="Arial" panose="020B0604020202020204" pitchFamily="34" charset="0"/>
            </a:endParaRPr>
          </a:p>
        </p:txBody>
      </p:sp>
      <p:sp>
        <p:nvSpPr>
          <p:cNvPr id="7" name="Shape 5"/>
          <p:cNvSpPr/>
          <p:nvPr/>
        </p:nvSpPr>
        <p:spPr>
          <a:xfrm>
            <a:off x="758309" y="4554974"/>
            <a:ext cx="6462117" cy="736521"/>
          </a:xfrm>
          <a:prstGeom prst="roundRect">
            <a:avLst>
              <a:gd name="adj" fmla="val 38610"/>
            </a:avLst>
          </a:prstGeom>
          <a:solidFill>
            <a:srgbClr val="FFFFFF"/>
          </a:solidFill>
          <a:ln w="22860">
            <a:solidFill>
              <a:srgbClr val="BACFDD"/>
            </a:solidFill>
            <a:prstDash val="solid"/>
          </a:ln>
        </p:spPr>
        <p:txBody>
          <a:bodyPr/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970717" y="4767382"/>
            <a:ext cx="4142184" cy="31170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b="1" dirty="0">
                <a:solidFill>
                  <a:srgbClr val="384653"/>
                </a:solidFill>
                <a:latin typeface="Arial" panose="020B0604020202020204" pitchFamily="34" charset="0"/>
                <a:ea typeface="Barlow Bold" pitchFamily="34" charset="-122"/>
                <a:cs typeface="Arial" panose="020B0604020202020204" pitchFamily="34" charset="0"/>
              </a:rPr>
              <a:t>Explains, writes, plans, troubleshoots</a:t>
            </a:r>
            <a:endParaRPr lang="en-US" sz="1950" dirty="0">
              <a:latin typeface="Arial" panose="020B0604020202020204" pitchFamily="34" charset="0"/>
            </a:endParaRPr>
          </a:p>
        </p:txBody>
      </p:sp>
      <p:sp>
        <p:nvSpPr>
          <p:cNvPr id="9" name="Shape 7"/>
          <p:cNvSpPr/>
          <p:nvPr/>
        </p:nvSpPr>
        <p:spPr>
          <a:xfrm>
            <a:off x="7409974" y="4554974"/>
            <a:ext cx="6462117" cy="736521"/>
          </a:xfrm>
          <a:prstGeom prst="roundRect">
            <a:avLst>
              <a:gd name="adj" fmla="val 38610"/>
            </a:avLst>
          </a:prstGeom>
          <a:solidFill>
            <a:srgbClr val="FFFFFF"/>
          </a:solidFill>
          <a:ln w="22860">
            <a:solidFill>
              <a:srgbClr val="BACFDD"/>
            </a:solidFill>
            <a:prstDash val="solid"/>
          </a:ln>
        </p:spPr>
        <p:txBody>
          <a:bodyPr/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7622381" y="4767382"/>
            <a:ext cx="2494359" cy="31170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b="1" dirty="0">
                <a:solidFill>
                  <a:srgbClr val="384653"/>
                </a:solidFill>
                <a:latin typeface="Arial" panose="020B0604020202020204" pitchFamily="34" charset="0"/>
                <a:ea typeface="Barlow Bold" pitchFamily="34" charset="-122"/>
                <a:cs typeface="Arial" panose="020B0604020202020204" pitchFamily="34" charset="0"/>
              </a:rPr>
              <a:t>Speaks plain English</a:t>
            </a:r>
            <a:endParaRPr lang="en-US" sz="195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58309" y="2869168"/>
            <a:ext cx="3072646" cy="31170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4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Barlow Bold" pitchFamily="34" charset="-122"/>
                <a:cs typeface="Arial" panose="020B0604020202020204" pitchFamily="34" charset="0"/>
              </a:rPr>
              <a:t>Big Claim vs Reality</a:t>
            </a:r>
            <a:endParaRPr lang="en-US" sz="4000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758309" y="3654743"/>
            <a:ext cx="2993350" cy="3740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50" b="1" dirty="0">
                <a:solidFill>
                  <a:srgbClr val="2E3C4E"/>
                </a:solidFill>
                <a:latin typeface="Arial" panose="020B0604020202020204" pitchFamily="34" charset="0"/>
                <a:ea typeface="Barlow Bold" pitchFamily="34" charset="-122"/>
                <a:cs typeface="Arial" panose="020B0604020202020204" pitchFamily="34" charset="0"/>
              </a:rPr>
              <a:t>Claim:</a:t>
            </a:r>
            <a:endParaRPr lang="en-US" sz="2350" dirty="0">
              <a:latin typeface="Arial" panose="020B0604020202020204" pitchFamily="34" charset="0"/>
            </a:endParaRPr>
          </a:p>
        </p:txBody>
      </p:sp>
      <p:sp>
        <p:nvSpPr>
          <p:cNvPr id="4" name="Text 2"/>
          <p:cNvSpPr/>
          <p:nvPr/>
        </p:nvSpPr>
        <p:spPr>
          <a:xfrm>
            <a:off x="758309" y="4218384"/>
            <a:ext cx="6325672" cy="37909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50"/>
              </a:lnSpc>
              <a:buNone/>
            </a:pPr>
            <a:r>
              <a:rPr lang="en-US" sz="2800" dirty="0">
                <a:solidFill>
                  <a:srgbClr val="384653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"AI knows everything."</a:t>
            </a:r>
            <a:endParaRPr lang="en-US" sz="2800" dirty="0">
              <a:latin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7554039" y="3654743"/>
            <a:ext cx="2993350" cy="3740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50" b="1" dirty="0">
                <a:solidFill>
                  <a:srgbClr val="2E3C4E"/>
                </a:solidFill>
                <a:latin typeface="Arial" panose="020B0604020202020204" pitchFamily="34" charset="0"/>
                <a:ea typeface="Barlow Bold" pitchFamily="34" charset="-122"/>
                <a:cs typeface="Arial" panose="020B0604020202020204" pitchFamily="34" charset="0"/>
              </a:rPr>
              <a:t>Reality:</a:t>
            </a:r>
            <a:endParaRPr lang="en-US" sz="2350" dirty="0">
              <a:latin typeface="Arial" panose="020B060402020202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7554039" y="4218384"/>
            <a:ext cx="6325672" cy="37909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50"/>
              </a:lnSpc>
              <a:buNone/>
            </a:pPr>
            <a:r>
              <a:rPr lang="en-US" sz="2800" dirty="0">
                <a:solidFill>
                  <a:srgbClr val="384653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Impressive, not all-knowing.</a:t>
            </a:r>
            <a:endParaRPr lang="en-US" sz="2800" dirty="0">
              <a:latin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758309" y="4981337"/>
            <a:ext cx="13113782" cy="37909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50"/>
              </a:lnSpc>
              <a:buNone/>
            </a:pPr>
            <a:r>
              <a:rPr lang="en-US" sz="2800" dirty="0">
                <a:solidFill>
                  <a:srgbClr val="384653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A neighbor with a giant tool shed—very handy, but not with every tool ever made.</a:t>
            </a:r>
            <a:endParaRPr lang="en-US" sz="28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65929" y="2286748"/>
            <a:ext cx="2494359" cy="31170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4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Barlow Bold" pitchFamily="34" charset="-122"/>
                <a:cs typeface="Arial" panose="020B0604020202020204" pitchFamily="34" charset="0"/>
              </a:rPr>
              <a:t>Internet vs AI</a:t>
            </a:r>
            <a:endParaRPr lang="en-US" sz="4000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765929" y="3131480"/>
            <a:ext cx="2993350" cy="3740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50" b="1" dirty="0">
                <a:solidFill>
                  <a:srgbClr val="2E3C4E"/>
                </a:solidFill>
                <a:latin typeface="Arial" panose="020B0604020202020204" pitchFamily="34" charset="0"/>
                <a:ea typeface="Barlow Bold" pitchFamily="34" charset="-122"/>
                <a:cs typeface="Arial" panose="020B0604020202020204" pitchFamily="34" charset="0"/>
              </a:rPr>
              <a:t>Internet</a:t>
            </a:r>
            <a:endParaRPr lang="en-US" sz="2350" dirty="0">
              <a:latin typeface="Arial" panose="020B0604020202020204" pitchFamily="34" charset="0"/>
            </a:endParaRPr>
          </a:p>
        </p:txBody>
      </p:sp>
      <p:sp>
        <p:nvSpPr>
          <p:cNvPr id="4" name="Text 2"/>
          <p:cNvSpPr/>
          <p:nvPr/>
        </p:nvSpPr>
        <p:spPr>
          <a:xfrm>
            <a:off x="765929" y="3695121"/>
            <a:ext cx="6325672" cy="37909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50"/>
              </a:lnSpc>
              <a:buNone/>
            </a:pPr>
            <a:r>
              <a:rPr lang="en-US" sz="2800" dirty="0">
                <a:solidFill>
                  <a:srgbClr val="384653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live, always changing</a:t>
            </a:r>
            <a:endParaRPr lang="en-US" sz="2800" dirty="0">
              <a:latin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7561659" y="3131480"/>
            <a:ext cx="2993350" cy="3740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50" b="1" dirty="0">
                <a:solidFill>
                  <a:srgbClr val="2E3C4E"/>
                </a:solidFill>
                <a:latin typeface="Arial" panose="020B0604020202020204" pitchFamily="34" charset="0"/>
                <a:ea typeface="Barlow Bold" pitchFamily="34" charset="-122"/>
                <a:cs typeface="Arial" panose="020B0604020202020204" pitchFamily="34" charset="0"/>
              </a:rPr>
              <a:t>AI</a:t>
            </a:r>
            <a:endParaRPr lang="en-US" sz="2350" dirty="0">
              <a:latin typeface="Arial" panose="020B060402020202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7561659" y="3670649"/>
            <a:ext cx="6325672" cy="37909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50"/>
              </a:lnSpc>
              <a:buNone/>
            </a:pPr>
            <a:r>
              <a:rPr lang="en-US" sz="2800" dirty="0">
                <a:solidFill>
                  <a:srgbClr val="384653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snapshot from last update</a:t>
            </a:r>
            <a:endParaRPr lang="en-US" sz="2800" dirty="0">
              <a:latin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773549" y="4589452"/>
            <a:ext cx="13113782" cy="16349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950"/>
              </a:lnSpc>
              <a:buNone/>
            </a:pPr>
            <a:r>
              <a:rPr lang="en-US" sz="3200" dirty="0">
                <a:solidFill>
                  <a:srgbClr val="384653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Ocean vs photograph analogy</a:t>
            </a:r>
            <a:endParaRPr lang="en-US" sz="3200" dirty="0">
              <a:latin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61E9DC-C7DD-5D8D-58F5-55DCB749EA92}"/>
              </a:ext>
            </a:extLst>
          </p:cNvPr>
          <p:cNvSpPr txBox="1"/>
          <p:nvPr/>
        </p:nvSpPr>
        <p:spPr>
          <a:xfrm>
            <a:off x="1278403" y="5362314"/>
            <a:ext cx="1240756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You access the Internet with an app like Chrome, (or  MS Edge, or Safari)</a:t>
            </a:r>
          </a:p>
          <a:p>
            <a:r>
              <a:rPr lang="en-US" sz="28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You access AI with an app like ChatGPT (or MS Co-Pilot, or Google's Gemini)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58309" y="2624614"/>
            <a:ext cx="2841784" cy="31170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4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Barlow Bold" pitchFamily="34" charset="-122"/>
                <a:cs typeface="Arial" panose="020B0604020202020204" pitchFamily="34" charset="0"/>
              </a:rPr>
              <a:t>Honest Summary</a:t>
            </a:r>
            <a:endParaRPr lang="en-US" sz="4000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758309" y="3220641"/>
            <a:ext cx="13113782" cy="17209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6750"/>
              </a:lnSpc>
              <a:buNone/>
            </a:pPr>
            <a:r>
              <a:rPr lang="en-US" sz="5400" b="1" dirty="0">
                <a:solidFill>
                  <a:srgbClr val="2E3C4E"/>
                </a:solidFill>
                <a:latin typeface="Arial" panose="020B0604020202020204" pitchFamily="34" charset="0"/>
                <a:ea typeface="Barlow Bold" pitchFamily="34" charset="-122"/>
                <a:cs typeface="Arial" panose="020B0604020202020204" pitchFamily="34" charset="0"/>
              </a:rPr>
              <a:t>AI knows a lot — but not </a:t>
            </a:r>
            <a:r>
              <a:rPr lang="en-US" sz="5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Barlow Bold" pitchFamily="34" charset="-122"/>
                <a:cs typeface="Arial" panose="020B0604020202020204" pitchFamily="34" charset="0"/>
              </a:rPr>
              <a:t>everything.</a:t>
            </a:r>
            <a:endParaRPr lang="en-US" sz="5400" dirty="0">
              <a:latin typeface="Arial" panose="020B0604020202020204" pitchFamily="34" charset="0"/>
            </a:endParaRPr>
          </a:p>
        </p:txBody>
      </p:sp>
      <p:sp>
        <p:nvSpPr>
          <p:cNvPr id="4" name="Text 2"/>
          <p:cNvSpPr/>
          <p:nvPr/>
        </p:nvSpPr>
        <p:spPr>
          <a:xfrm>
            <a:off x="758309" y="5225891"/>
            <a:ext cx="13113782" cy="37909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50"/>
              </a:lnSpc>
              <a:buNone/>
            </a:pPr>
            <a:r>
              <a:rPr lang="en-US" sz="3200" dirty="0">
                <a:solidFill>
                  <a:srgbClr val="384653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Always double-check breaking news, dates, and prices.</a:t>
            </a:r>
            <a:endParaRPr lang="en-US" sz="32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EE461B5-5F7A-5CEE-3818-EFC4DBC2718C}"/>
              </a:ext>
            </a:extLst>
          </p:cNvPr>
          <p:cNvSpPr txBox="1"/>
          <p:nvPr/>
        </p:nvSpPr>
        <p:spPr>
          <a:xfrm>
            <a:off x="1800225" y="1962150"/>
            <a:ext cx="231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547DF4-6AB6-632A-179E-02FDA637C9DD}"/>
              </a:ext>
            </a:extLst>
          </p:cNvPr>
          <p:cNvSpPr txBox="1"/>
          <p:nvPr/>
        </p:nvSpPr>
        <p:spPr>
          <a:xfrm>
            <a:off x="1039486" y="2288096"/>
            <a:ext cx="12734925" cy="63853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Think of AI as a “Super Parrot.”</a:t>
            </a:r>
          </a:p>
          <a:p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Mimics fluent English, but does not understand the meaning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Has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no life experience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— doesn’t know what “sunshine” or “heartache” feels like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Not sentient – but “Super” -- more than just language repetition: plans, writes, organizes, summarizes, helps </a:t>
            </a:r>
          </a:p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	troubleshoot, etc.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br>
              <a:rPr lang="en-US" sz="2800" dirty="0"/>
            </a:br>
            <a:endParaRPr lang="en-US" sz="2800" dirty="0"/>
          </a:p>
          <a:p>
            <a:pPr marL="0" marR="0">
              <a:lnSpc>
                <a:spcPct val="107000"/>
              </a:lnSpc>
              <a:spcAft>
                <a:spcPts val="800"/>
              </a:spcAft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019655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86F25E4-D41C-DC47-AA65-EED04DFF87BE}"/>
              </a:ext>
            </a:extLst>
          </p:cNvPr>
          <p:cNvSpPr txBox="1"/>
          <p:nvPr/>
        </p:nvSpPr>
        <p:spPr>
          <a:xfrm>
            <a:off x="1157111" y="1909396"/>
            <a:ext cx="9747956" cy="55707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 Giant Guessing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Game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AI isn’t thinking — it’s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predicting the next word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based on patterns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Example: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Type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“The cat sat on the…”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AI predicts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“mat”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as the most likely (99%) next word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(As a Dr. Seuss fan, I would’ve said “hat”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😄)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6090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747C0F4-599A-8001-7D23-372CB7CC21F6}"/>
              </a:ext>
            </a:extLst>
          </p:cNvPr>
          <p:cNvSpPr txBox="1"/>
          <p:nvPr/>
        </p:nvSpPr>
        <p:spPr>
          <a:xfrm>
            <a:off x="879500" y="931506"/>
            <a:ext cx="12238465" cy="71096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endParaRPr lang="en-US" sz="32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>
              <a:buNone/>
            </a:pPr>
            <a:r>
              <a:rPr lang="en-US" sz="32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🦜 </a:t>
            </a:r>
            <a:r>
              <a:rPr lang="en-US" sz="3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Parrot Analogy</a:t>
            </a:r>
          </a:p>
          <a:p>
            <a:pPr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For AI, it’s like saying “Polly wants a cracker” — even though it doesn’t know what a cracker is </a:t>
            </a:r>
            <a:r>
              <a:rPr lang="en-US" sz="32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what it tastes like.</a:t>
            </a:r>
          </a:p>
          <a:p>
            <a:pPr>
              <a:buNone/>
            </a:pPr>
            <a:endParaRPr lang="en-US" sz="3200" b="1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en-US" sz="3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AI </a:t>
            </a:r>
            <a:r>
              <a:rPr lang="en-US" sz="3600" b="1" i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en-US" sz="3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Copy patterns from millions of examples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Super parrot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Predict which words usually come next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Sound confident and fluent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024715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D796829-8BCB-937D-6D0F-7D69A9C7B8CF}"/>
              </a:ext>
            </a:extLst>
          </p:cNvPr>
          <p:cNvSpPr txBox="1"/>
          <p:nvPr/>
        </p:nvSpPr>
        <p:spPr>
          <a:xfrm>
            <a:off x="1278467" y="1421593"/>
            <a:ext cx="12073466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E2841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What AI 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E2841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Cannot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E2841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Do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E2841">
                  <a:lumMod val="75000"/>
                  <a:lumOff val="25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Taste a cracker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Want a cracker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Know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why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a cracker exists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97132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🎯 Takeaway:  AI uses language without lived experience.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E97132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h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E97132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umans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97132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supply the meaning, judgment, and common sense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40870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EE2E3E4-DA8A-B020-6E3F-1574EFC05319}"/>
              </a:ext>
            </a:extLst>
          </p:cNvPr>
          <p:cNvSpPr txBox="1"/>
          <p:nvPr/>
        </p:nvSpPr>
        <p:spPr>
          <a:xfrm>
            <a:off x="1104900" y="1716562"/>
            <a:ext cx="12420600" cy="55805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3600" b="1" kern="10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Your New Tireless Assistant</a:t>
            </a:r>
          </a:p>
          <a:p>
            <a:pPr marL="0" marR="0">
              <a:lnSpc>
                <a:spcPct val="107000"/>
              </a:lnSpc>
              <a:spcAft>
                <a:spcPts val="800"/>
              </a:spcAft>
              <a:buNone/>
            </a:pPr>
            <a:endParaRPr lang="en-US" sz="3200" b="1" kern="100" dirty="0">
              <a:solidFill>
                <a:schemeClr val="tx2">
                  <a:lumMod val="75000"/>
                  <a:lumOff val="25000"/>
                </a:schemeClr>
              </a:solidFill>
              <a:effectLst/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3200" b="1" kern="10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</a:t>
            </a:r>
            <a:r>
              <a:rPr lang="en-US" sz="3200" b="1" kern="1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Holmes</a:t>
            </a:r>
            <a:r>
              <a:rPr lang="en-US" sz="3200" b="1" kern="10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&amp; Watson Team</a:t>
            </a: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US" sz="3200" kern="100" dirty="0">
              <a:solidFill>
                <a:schemeClr val="tx2">
                  <a:lumMod val="75000"/>
                  <a:lumOff val="25000"/>
                </a:schemeClr>
              </a:solidFill>
              <a:effectLst/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3200" b="1" kern="100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You are Sherlock Holmes</a:t>
            </a:r>
            <a:r>
              <a:rPr lang="en-US" sz="32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  <a:r>
              <a:rPr lang="en-US" sz="3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You provide the genius, intuition, and direction.</a:t>
            </a:r>
          </a:p>
          <a:p>
            <a:pPr marL="742950" marR="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endParaRPr lang="en-US" sz="32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3200" b="1" kern="100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AI is Dr. Watson</a:t>
            </a:r>
            <a:r>
              <a:rPr lang="en-US" sz="32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  <a:r>
              <a:rPr lang="en-US" sz="3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It handles the legwork and facts.</a:t>
            </a:r>
          </a:p>
          <a:p>
            <a:pPr marR="0"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endParaRPr lang="en-US" sz="32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3356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CC383DF-DD35-2BBC-8DED-E541A91FC1ED}"/>
              </a:ext>
            </a:extLst>
          </p:cNvPr>
          <p:cNvSpPr txBox="1"/>
          <p:nvPr/>
        </p:nvSpPr>
        <p:spPr>
          <a:xfrm>
            <a:off x="1117600" y="1710267"/>
            <a:ext cx="9855200" cy="54603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r>
              <a:rPr kumimoji="0" lang="en-US" sz="3600" b="1" i="0" u="none" strike="noStrike" kern="100" cap="none" spc="0" normalizeH="0" baseline="0" noProof="0" dirty="0">
                <a:ln>
                  <a:noFill/>
                </a:ln>
                <a:solidFill>
                  <a:srgbClr val="0E2841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Why You’ll Love It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endParaRPr kumimoji="0" lang="en-US" sz="3200" b="0" i="0" u="none" strike="noStrike" kern="100" cap="none" spc="0" normalizeH="0" baseline="0" noProof="0" dirty="0">
              <a:ln>
                <a:noFill/>
              </a:ln>
              <a:solidFill>
                <a:srgbClr val="0E2841">
                  <a:lumMod val="75000"/>
                  <a:lumOff val="25000"/>
                </a:srgbClr>
              </a:solidFill>
              <a:effectLst/>
              <a:uLnTx/>
              <a:uFillTx/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Courier New" panose="02070309020205020404" pitchFamily="49" charset="0"/>
              <a:buChar char="o"/>
              <a:tabLst>
                <a:tab pos="914400" algn="l"/>
              </a:tabLst>
              <a:defRPr/>
            </a:pPr>
            <a:r>
              <a:rPr kumimoji="0" lang="en-US" sz="32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It quickly summarizes long documents.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Courier New" panose="02070309020205020404" pitchFamily="49" charset="0"/>
              <a:buChar char="o"/>
              <a:tabLst>
                <a:tab pos="914400" algn="l"/>
              </a:tabLst>
              <a:defRPr/>
            </a:pPr>
            <a:endParaRPr kumimoji="0" lang="en-US" sz="32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Courier New" panose="02070309020205020404" pitchFamily="49" charset="0"/>
              <a:buChar char="o"/>
              <a:tabLst>
                <a:tab pos="914400" algn="l"/>
              </a:tabLst>
              <a:defRPr/>
            </a:pPr>
            <a:r>
              <a:rPr kumimoji="0" lang="en-US" sz="32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It can rewrite a paragraph 50 times without losing interest or energy.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Courier New" panose="02070309020205020404" pitchFamily="49" charset="0"/>
              <a:buChar char="o"/>
              <a:tabLst>
                <a:tab pos="914400" algn="l"/>
              </a:tabLst>
              <a:defRPr/>
            </a:pPr>
            <a:endParaRPr kumimoji="0" lang="en-US" sz="32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Courier New" panose="02070309020205020404" pitchFamily="49" charset="0"/>
              <a:buChar char="o"/>
              <a:tabLst>
                <a:tab pos="914400" algn="l"/>
              </a:tabLst>
              <a:defRPr/>
            </a:pPr>
            <a:r>
              <a:rPr kumimoji="0" lang="en-US" sz="32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Note: Like Watson, </a:t>
            </a:r>
            <a:r>
              <a:rPr kumimoji="0" lang="en-US" sz="32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it needs your supervision to solve the mystery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69342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68969" y="2082046"/>
            <a:ext cx="2494359" cy="31170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endParaRPr lang="en-US" sz="4000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810727" y="2788397"/>
            <a:ext cx="13113782" cy="24943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9800"/>
              </a:lnSpc>
              <a:buNone/>
            </a:pP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Barlow Bold" pitchFamily="34" charset="-122"/>
                <a:cs typeface="Arial" panose="020B0604020202020204" pitchFamily="34" charset="0"/>
              </a:rPr>
              <a:t>Welcome, Cromwell Senior Center (CSC) Members</a:t>
            </a:r>
            <a:endParaRPr lang="en-US" sz="40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4" name="Text 2"/>
          <p:cNvSpPr/>
          <p:nvPr/>
        </p:nvSpPr>
        <p:spPr>
          <a:xfrm>
            <a:off x="810727" y="4535128"/>
            <a:ext cx="13113782" cy="37909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50"/>
              </a:lnSpc>
              <a:buNone/>
            </a:pPr>
            <a:r>
              <a:rPr lang="en-US" sz="3200" b="1" dirty="0">
                <a:solidFill>
                  <a:srgbClr val="384653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A friendly, practical introduction to AI &amp; ChatGPT</a:t>
            </a:r>
          </a:p>
          <a:p>
            <a:pPr marL="0" indent="0" algn="l">
              <a:lnSpc>
                <a:spcPts val="2950"/>
              </a:lnSpc>
              <a:buNone/>
            </a:pPr>
            <a:endParaRPr lang="en-US" sz="3200" b="1" dirty="0">
              <a:solidFill>
                <a:srgbClr val="384653"/>
              </a:solidFill>
              <a:latin typeface="Arial" panose="020B0604020202020204" pitchFamily="34" charset="0"/>
              <a:ea typeface="Montserrat" pitchFamily="34" charset="-122"/>
              <a:cs typeface="Arial" panose="020B0604020202020204" pitchFamily="34" charset="0"/>
            </a:endParaRPr>
          </a:p>
          <a:p>
            <a:pPr marL="0" indent="0" algn="l">
              <a:lnSpc>
                <a:spcPts val="2950"/>
              </a:lnSpc>
              <a:buNone/>
            </a:pPr>
            <a:r>
              <a:rPr lang="en-US" sz="3200" b="1" dirty="0">
                <a:solidFill>
                  <a:srgbClr val="384653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— no jargon, no pressure, and no tests!</a:t>
            </a:r>
            <a:endParaRPr lang="en-US" sz="3200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61FB0C5-3DDB-401C-EB38-B4838F6EBF74}"/>
              </a:ext>
            </a:extLst>
          </p:cNvPr>
          <p:cNvSpPr txBox="1"/>
          <p:nvPr/>
        </p:nvSpPr>
        <p:spPr>
          <a:xfrm>
            <a:off x="476249" y="1380653"/>
            <a:ext cx="13801726" cy="54257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3600" b="1" kern="10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Watch Out for "Confident Blunders"</a:t>
            </a:r>
            <a:r>
              <a:rPr lang="en-US" sz="3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'Pattern' Trap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◦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Sometimes, AI sounds professional but invents details. 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sometimes called a “hallucination.”</a:t>
            </a:r>
            <a:b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◦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For example, asking for </a:t>
            </a:r>
            <a:r>
              <a:rPr lang="en-US" sz="32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biography of a fake person, 'Guadalupe O'Shea’ --1st Woman Astronaut landing on Mars via the Ares Space Mission -- can lead AI to invent a life, including fake awards and dates</a:t>
            </a:r>
            <a:r>
              <a:rPr lang="en-US" sz="32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br>
              <a:rPr lang="en-US" sz="32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◦ </a:t>
            </a:r>
            <a:r>
              <a:rPr lang="en-US" sz="32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Golden Rule: </a:t>
            </a:r>
            <a:r>
              <a:rPr lang="en-US" sz="32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 isn't lying on purpose but always verify facts!</a:t>
            </a:r>
            <a:endParaRPr lang="en-US" sz="3200" dirty="0">
              <a:solidFill>
                <a:schemeClr val="tx2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200" kern="100" dirty="0">
              <a:solidFill>
                <a:schemeClr val="tx2">
                  <a:lumMod val="90000"/>
                  <a:lumOff val="10000"/>
                </a:schemeClr>
              </a:solidFill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0763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3066693"/>
            <a:ext cx="4490204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DM Sans Semi Bold" pitchFamily="34" charset="-122"/>
                <a:cs typeface="Arial" panose="020B0604020202020204" pitchFamily="34" charset="0"/>
              </a:rPr>
              <a:t>Everyday AI You Already Use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3790" y="3773686"/>
            <a:ext cx="496133" cy="496133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1537930" y="3891439"/>
            <a:ext cx="3241000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DM Sans Semi Bold" pitchFamily="34" charset="-122"/>
                <a:cs typeface="Arial" panose="020B0604020202020204" pitchFamily="34" charset="0"/>
              </a:rPr>
              <a:t>Netflix/Spotify suggestions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439144" y="3773686"/>
            <a:ext cx="496133" cy="496133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8183285" y="3891439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DM Sans Semi Bold" pitchFamily="34" charset="-122"/>
                <a:cs typeface="Arial" panose="020B0604020202020204" pitchFamily="34" charset="0"/>
              </a:rPr>
              <a:t>Smart speakers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93790" y="4666655"/>
            <a:ext cx="496133" cy="496133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1537930" y="4784408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DM Sans Semi Bold" pitchFamily="34" charset="-122"/>
                <a:cs typeface="Arial" panose="020B0604020202020204" pitchFamily="34" charset="0"/>
              </a:rPr>
              <a:t>Email spam filters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439144" y="4666655"/>
            <a:ext cx="496133" cy="496133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8183285" y="4784408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DM Sans Semi Bold" pitchFamily="34" charset="-122"/>
                <a:cs typeface="Arial" panose="020B0604020202020204" pitchFamily="34" charset="0"/>
              </a:rPr>
              <a:t>Photo enhancement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B198092-24B8-38D8-13A6-A67F00500983}"/>
              </a:ext>
            </a:extLst>
          </p:cNvPr>
          <p:cNvSpPr txBox="1"/>
          <p:nvPr/>
        </p:nvSpPr>
        <p:spPr>
          <a:xfrm>
            <a:off x="4591050" y="5559624"/>
            <a:ext cx="46153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 Voice Typing On Phones</a:t>
            </a:r>
          </a:p>
        </p:txBody>
      </p:sp>
      <p:pic>
        <p:nvPicPr>
          <p:cNvPr id="15" name="Picture 14" descr="A blue phone symbol in a circle&#10;&#10;AI-generated content may be incorrect.">
            <a:extLst>
              <a:ext uri="{FF2B5EF4-FFF2-40B4-BE49-F238E27FC236}">
                <a16:creationId xmlns:a16="http://schemas.microsoft.com/office/drawing/2014/main" id="{501FA410-236F-B430-B8E8-4C64C000A93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44820" y="5559624"/>
            <a:ext cx="541480" cy="52322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338432" y="3903935"/>
            <a:ext cx="5770623" cy="42172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Barlow Bold" pitchFamily="34" charset="-122"/>
                <a:cs typeface="Arial" panose="020B0604020202020204" pitchFamily="34" charset="0"/>
              </a:rPr>
              <a:t>Play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Barlow Bold" pitchFamily="34" charset="-122"/>
                <a:cs typeface="Arial" panose="020B0604020202020204" pitchFamily="34" charset="0"/>
              </a:rPr>
              <a:t> 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Barlow Bold" pitchFamily="34" charset="-122"/>
                <a:cs typeface="Arial" panose="020B0604020202020204" pitchFamily="34" charset="0"/>
              </a:rPr>
              <a:t>VIDEO #2 How AI Works</a:t>
            </a:r>
            <a:endParaRPr lang="en-US" sz="36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2132821" y="3589695"/>
            <a:ext cx="9977795" cy="12471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9800"/>
              </a:lnSpc>
              <a:buNone/>
            </a:pPr>
            <a:endParaRPr lang="en-US" sz="4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4" name="Text 2"/>
          <p:cNvSpPr/>
          <p:nvPr/>
        </p:nvSpPr>
        <p:spPr>
          <a:xfrm>
            <a:off x="403033" y="4988957"/>
            <a:ext cx="13113782" cy="37909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50"/>
              </a:lnSpc>
              <a:buNone/>
            </a:pPr>
            <a:endParaRPr lang="en-US" sz="32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its comic — full view">
            <a:extLst>
              <a:ext uri="{FF2B5EF4-FFF2-40B4-BE49-F238E27FC236}">
                <a16:creationId xmlns:a16="http://schemas.microsoft.com/office/drawing/2014/main" id="{33D93EC3-A164-529C-3AB3-271E9E8DB6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20" y="1811623"/>
            <a:ext cx="13500505" cy="420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73160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98C26C1-64FA-1EBC-34E1-8963F5E33FEA}"/>
              </a:ext>
            </a:extLst>
          </p:cNvPr>
          <p:cNvSpPr txBox="1"/>
          <p:nvPr/>
        </p:nvSpPr>
        <p:spPr>
          <a:xfrm>
            <a:off x="1170665" y="3388155"/>
            <a:ext cx="11333901" cy="11750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9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E97132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Barlow Bold" pitchFamily="34" charset="-122"/>
                <a:cs typeface="Arial" panose="020B0604020202020204" pitchFamily="34" charset="0"/>
              </a:rPr>
              <a:t>Stretch Break! 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Barlow Bold" pitchFamily="34" charset="-122"/>
                <a:cs typeface="Arial" panose="020B0604020202020204" pitchFamily="34" charset="0"/>
              </a:rPr>
              <a:t>Any Questions So Far? 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156082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6788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08DFDA3-E24B-4088-6E86-CE2821D8B9C6}"/>
              </a:ext>
            </a:extLst>
          </p:cNvPr>
          <p:cNvSpPr txBox="1"/>
          <p:nvPr/>
        </p:nvSpPr>
        <p:spPr>
          <a:xfrm>
            <a:off x="2067592" y="3561229"/>
            <a:ext cx="93594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Introduction to ChatGPT</a:t>
            </a:r>
          </a:p>
        </p:txBody>
      </p:sp>
    </p:spTree>
    <p:extLst>
      <p:ext uri="{BB962C8B-B14F-4D97-AF65-F5344CB8AC3E}">
        <p14:creationId xmlns:p14="http://schemas.microsoft.com/office/powerpoint/2010/main" val="17685656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58309" y="2434947"/>
            <a:ext cx="3004066" cy="31170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4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Barlow Bold" pitchFamily="34" charset="-122"/>
                <a:cs typeface="Arial" panose="020B0604020202020204" pitchFamily="34" charset="0"/>
              </a:rPr>
              <a:t>What Is ChatGPT?</a:t>
            </a:r>
            <a:endParaRPr lang="en-US" sz="4000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758309" y="3030974"/>
            <a:ext cx="13831322" cy="12471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9800"/>
              </a:lnSpc>
              <a:buNone/>
            </a:pPr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Barlow Bold" pitchFamily="34" charset="-122"/>
                <a:cs typeface="Arial" panose="020B0604020202020204" pitchFamily="34" charset="0"/>
              </a:rPr>
              <a:t>Answer: AI that you talk to </a:t>
            </a:r>
            <a:r>
              <a:rPr lang="en-US" sz="4400" b="1" dirty="0">
                <a:solidFill>
                  <a:srgbClr val="2E3C4E"/>
                </a:solidFill>
                <a:latin typeface="Arial" panose="020B0604020202020204" pitchFamily="34" charset="0"/>
                <a:ea typeface="Barlow Bold" pitchFamily="34" charset="-122"/>
                <a:cs typeface="Arial" panose="020B0604020202020204" pitchFamily="34" charset="0"/>
              </a:rPr>
              <a:t>in plain English.</a:t>
            </a:r>
            <a:endParaRPr lang="en-US" sz="4400" dirty="0">
              <a:latin typeface="Arial" panose="020B0604020202020204" pitchFamily="34" charset="0"/>
            </a:endParaRPr>
          </a:p>
        </p:txBody>
      </p:sp>
      <p:sp>
        <p:nvSpPr>
          <p:cNvPr id="4" name="Shape 2"/>
          <p:cNvSpPr/>
          <p:nvPr/>
        </p:nvSpPr>
        <p:spPr>
          <a:xfrm>
            <a:off x="758309" y="4562475"/>
            <a:ext cx="426482" cy="426482"/>
          </a:xfrm>
          <a:prstGeom prst="roundRect">
            <a:avLst>
              <a:gd name="adj" fmla="val 66678"/>
            </a:avLst>
          </a:prstGeom>
          <a:solidFill>
            <a:srgbClr val="D4E9F7"/>
          </a:solidFill>
          <a:ln w="7620">
            <a:solidFill>
              <a:srgbClr val="BACFDD"/>
            </a:solidFill>
            <a:prstDash val="solid"/>
          </a:ln>
        </p:spPr>
        <p:txBody>
          <a:bodyPr/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1374338" y="4627602"/>
            <a:ext cx="2494359" cy="31170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2400" b="1" dirty="0">
                <a:solidFill>
                  <a:srgbClr val="384653"/>
                </a:solidFill>
                <a:latin typeface="Arial" panose="020B0604020202020204" pitchFamily="34" charset="0"/>
                <a:ea typeface="Barlow Bold" pitchFamily="34" charset="-122"/>
                <a:cs typeface="Arial" panose="020B0604020202020204" pitchFamily="34" charset="0"/>
              </a:rPr>
              <a:t>Explains things</a:t>
            </a:r>
            <a:endParaRPr lang="en-US" sz="2400" dirty="0">
              <a:latin typeface="Arial" panose="020B0604020202020204" pitchFamily="34" charset="0"/>
            </a:endParaRPr>
          </a:p>
        </p:txBody>
      </p:sp>
      <p:sp>
        <p:nvSpPr>
          <p:cNvPr id="6" name="Shape 4"/>
          <p:cNvSpPr/>
          <p:nvPr/>
        </p:nvSpPr>
        <p:spPr>
          <a:xfrm>
            <a:off x="7433667" y="4562475"/>
            <a:ext cx="426482" cy="426482"/>
          </a:xfrm>
          <a:prstGeom prst="roundRect">
            <a:avLst>
              <a:gd name="adj" fmla="val 66678"/>
            </a:avLst>
          </a:prstGeom>
          <a:solidFill>
            <a:srgbClr val="D4E9F7"/>
          </a:solidFill>
          <a:ln w="7620">
            <a:solidFill>
              <a:srgbClr val="BACFDD"/>
            </a:solidFill>
            <a:prstDash val="solid"/>
          </a:ln>
        </p:spPr>
        <p:txBody>
          <a:bodyPr/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8049697" y="4627602"/>
            <a:ext cx="2494359" cy="31170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2400" b="1" dirty="0">
                <a:solidFill>
                  <a:srgbClr val="384653"/>
                </a:solidFill>
                <a:latin typeface="Arial" panose="020B0604020202020204" pitchFamily="34" charset="0"/>
                <a:ea typeface="Barlow Bold" pitchFamily="34" charset="-122"/>
                <a:cs typeface="Arial" panose="020B0604020202020204" pitchFamily="34" charset="0"/>
              </a:rPr>
              <a:t>Writes things</a:t>
            </a:r>
            <a:endParaRPr lang="en-US" sz="2400" dirty="0">
              <a:latin typeface="Arial" panose="020B0604020202020204" pitchFamily="34" charset="0"/>
            </a:endParaRPr>
          </a:p>
        </p:txBody>
      </p:sp>
      <p:sp>
        <p:nvSpPr>
          <p:cNvPr id="8" name="Shape 6"/>
          <p:cNvSpPr/>
          <p:nvPr/>
        </p:nvSpPr>
        <p:spPr>
          <a:xfrm>
            <a:off x="758309" y="5368052"/>
            <a:ext cx="426482" cy="426482"/>
          </a:xfrm>
          <a:prstGeom prst="roundRect">
            <a:avLst>
              <a:gd name="adj" fmla="val 66678"/>
            </a:avLst>
          </a:prstGeom>
          <a:solidFill>
            <a:srgbClr val="D4E9F7"/>
          </a:solidFill>
          <a:ln w="7620">
            <a:solidFill>
              <a:srgbClr val="BACFDD"/>
            </a:solidFill>
            <a:prstDash val="solid"/>
          </a:ln>
        </p:spPr>
        <p:txBody>
          <a:bodyPr/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1374338" y="5433179"/>
            <a:ext cx="2844046" cy="31170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2400" b="1" dirty="0">
                <a:solidFill>
                  <a:srgbClr val="384653"/>
                </a:solidFill>
                <a:latin typeface="Arial" panose="020B0604020202020204" pitchFamily="34" charset="0"/>
                <a:ea typeface="Barlow Bold" pitchFamily="34" charset="-122"/>
                <a:cs typeface="Arial" panose="020B0604020202020204" pitchFamily="34" charset="0"/>
              </a:rPr>
              <a:t>Helps plan &amp; troubleshoot</a:t>
            </a:r>
            <a:endParaRPr lang="en-US" sz="2400" dirty="0">
              <a:latin typeface="Arial" panose="020B0604020202020204" pitchFamily="34" charset="0"/>
            </a:endParaRPr>
          </a:p>
        </p:txBody>
      </p:sp>
      <p:sp>
        <p:nvSpPr>
          <p:cNvPr id="10" name="Shape 8"/>
          <p:cNvSpPr/>
          <p:nvPr/>
        </p:nvSpPr>
        <p:spPr>
          <a:xfrm>
            <a:off x="7433667" y="5368052"/>
            <a:ext cx="426482" cy="426482"/>
          </a:xfrm>
          <a:prstGeom prst="roundRect">
            <a:avLst>
              <a:gd name="adj" fmla="val 66678"/>
            </a:avLst>
          </a:prstGeom>
          <a:solidFill>
            <a:srgbClr val="D4E9F7"/>
          </a:solidFill>
          <a:ln w="7620">
            <a:solidFill>
              <a:srgbClr val="BACFDD"/>
            </a:solidFill>
            <a:prstDash val="solid"/>
          </a:ln>
        </p:spPr>
        <p:txBody>
          <a:bodyPr/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8049697" y="5433179"/>
            <a:ext cx="2494359" cy="31170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2400" b="1" dirty="0">
                <a:solidFill>
                  <a:srgbClr val="384653"/>
                </a:solidFill>
                <a:latin typeface="Arial" panose="020B0604020202020204" pitchFamily="34" charset="0"/>
                <a:ea typeface="Barlow Bold" pitchFamily="34" charset="-122"/>
                <a:cs typeface="Arial" panose="020B0604020202020204" pitchFamily="34" charset="0"/>
              </a:rPr>
              <a:t>Patient and friendly</a:t>
            </a:r>
            <a:endParaRPr lang="en-US" sz="24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58309" y="3044785"/>
            <a:ext cx="4257913" cy="31170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4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Barlow Bold" pitchFamily="34" charset="-122"/>
                <a:cs typeface="Arial" panose="020B0604020202020204" pitchFamily="34" charset="0"/>
              </a:rPr>
              <a:t>How ChatGPT Works (Simple)</a:t>
            </a:r>
            <a:endParaRPr lang="en-US" sz="4000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309" y="3735586"/>
            <a:ext cx="4371261" cy="758309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947857" y="4683443"/>
            <a:ext cx="2494359" cy="31170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2400" b="1" dirty="0">
                <a:solidFill>
                  <a:srgbClr val="384653"/>
                </a:solidFill>
                <a:latin typeface="Arial" panose="020B0604020202020204" pitchFamily="34" charset="0"/>
                <a:ea typeface="Barlow Bold" pitchFamily="34" charset="-122"/>
                <a:cs typeface="Arial" panose="020B0604020202020204" pitchFamily="34" charset="0"/>
              </a:rPr>
              <a:t>Learns patterns</a:t>
            </a:r>
            <a:endParaRPr lang="en-US" sz="2400" dirty="0">
              <a:latin typeface="Arial" panose="020B0604020202020204" pitchFamily="34" charset="0"/>
            </a:endParaRPr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9570" y="3735586"/>
            <a:ext cx="4371261" cy="758309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5319117" y="4683443"/>
            <a:ext cx="4371261" cy="121253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2400" b="1" dirty="0">
                <a:solidFill>
                  <a:srgbClr val="384653"/>
                </a:solidFill>
                <a:latin typeface="Arial" panose="020B0604020202020204" pitchFamily="34" charset="0"/>
                <a:ea typeface="Barlow Bold" pitchFamily="34" charset="-122"/>
                <a:cs typeface="Arial" panose="020B0604020202020204" pitchFamily="34" charset="0"/>
              </a:rPr>
              <a:t>Predicts the following</a:t>
            </a:r>
          </a:p>
          <a:p>
            <a:pPr marL="0" indent="0" algn="l">
              <a:lnSpc>
                <a:spcPts val="2450"/>
              </a:lnSpc>
              <a:buNone/>
            </a:pPr>
            <a:r>
              <a:rPr lang="en-US" sz="2400" b="1" dirty="0">
                <a:solidFill>
                  <a:srgbClr val="384653"/>
                </a:solidFill>
                <a:latin typeface="Arial" panose="020B0604020202020204" pitchFamily="34" charset="0"/>
                <a:ea typeface="Barlow Bold" pitchFamily="34" charset="-122"/>
                <a:cs typeface="Arial" panose="020B0604020202020204" pitchFamily="34" charset="0"/>
              </a:rPr>
              <a:t> best sentence</a:t>
            </a:r>
            <a:endParaRPr lang="en-US" sz="2400" dirty="0">
              <a:latin typeface="Arial" panose="020B0604020202020204" pitchFamily="34" charset="0"/>
            </a:endParaRPr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00830" y="3735586"/>
            <a:ext cx="4371261" cy="758309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9375422" y="4683442"/>
            <a:ext cx="5125156" cy="19503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450"/>
              </a:lnSpc>
            </a:pPr>
            <a:r>
              <a:rPr lang="en-US" sz="2400" b="1" dirty="0"/>
              <a:t>Does not browse the live internet </a:t>
            </a:r>
          </a:p>
          <a:p>
            <a:pPr>
              <a:lnSpc>
                <a:spcPts val="2450"/>
              </a:lnSpc>
            </a:pPr>
            <a:r>
              <a:rPr lang="en-US" sz="2400" b="1" dirty="0"/>
              <a:t>by default — unless your question </a:t>
            </a:r>
          </a:p>
          <a:p>
            <a:pPr>
              <a:lnSpc>
                <a:spcPts val="2450"/>
              </a:lnSpc>
            </a:pPr>
            <a:r>
              <a:rPr lang="en-US" sz="2400" b="1" dirty="0"/>
              <a:t>clearly asks for current information.</a:t>
            </a:r>
            <a:endParaRPr lang="en-US" sz="2400" b="1" dirty="0">
              <a:solidFill>
                <a:srgbClr val="384653"/>
              </a:solidFill>
              <a:latin typeface="Arial" panose="020B0604020202020204" pitchFamily="34" charset="0"/>
              <a:ea typeface="Barlow Bold" pitchFamily="34" charset="-122"/>
              <a:cs typeface="Arial" panose="020B0604020202020204" pitchFamily="34" charset="0"/>
            </a:endParaRPr>
          </a:p>
          <a:p>
            <a:pPr marL="0" indent="0" algn="l">
              <a:lnSpc>
                <a:spcPts val="2450"/>
              </a:lnSpc>
              <a:buNone/>
            </a:pPr>
            <a:endParaRPr lang="en-US" sz="2400" b="1" dirty="0">
              <a:solidFill>
                <a:srgbClr val="384653"/>
              </a:solidFill>
              <a:latin typeface="Arial" panose="020B0604020202020204" pitchFamily="34" charset="0"/>
              <a:ea typeface="Barlow Bold" pitchFamily="34" charset="-122"/>
              <a:cs typeface="Arial" panose="020B0604020202020204" pitchFamily="34" charset="0"/>
            </a:endParaRPr>
          </a:p>
          <a:p>
            <a:pPr marL="0" indent="0" algn="l">
              <a:lnSpc>
                <a:spcPts val="2450"/>
              </a:lnSpc>
              <a:buNone/>
            </a:pPr>
            <a:r>
              <a:rPr lang="en-US" sz="2400" b="1" dirty="0">
                <a:solidFill>
                  <a:srgbClr val="384653"/>
                </a:solidFill>
                <a:latin typeface="Arial" panose="020B0604020202020204" pitchFamily="34" charset="0"/>
                <a:ea typeface="Barlow Bold" pitchFamily="34" charset="-122"/>
                <a:cs typeface="Arial" panose="020B0604020202020204" pitchFamily="34" charset="0"/>
              </a:rPr>
              <a:t>“</a:t>
            </a:r>
            <a:r>
              <a:rPr lang="en-US" sz="2400" b="1" i="1" dirty="0">
                <a:solidFill>
                  <a:srgbClr val="384653"/>
                </a:solidFill>
                <a:latin typeface="Arial" panose="020B0604020202020204" pitchFamily="34" charset="0"/>
                <a:ea typeface="Barlow Bold" pitchFamily="34" charset="-122"/>
                <a:cs typeface="Arial" panose="020B0604020202020204" pitchFamily="34" charset="0"/>
              </a:rPr>
              <a:t>What’s the best price for</a:t>
            </a:r>
          </a:p>
          <a:p>
            <a:pPr marL="0" indent="0" algn="l">
              <a:lnSpc>
                <a:spcPts val="2450"/>
              </a:lnSpc>
              <a:buNone/>
            </a:pPr>
            <a:r>
              <a:rPr lang="en-US" sz="2400" b="1" i="1" dirty="0">
                <a:solidFill>
                  <a:srgbClr val="384653"/>
                </a:solidFill>
                <a:latin typeface="Arial" panose="020B0604020202020204" pitchFamily="34" charset="0"/>
                <a:ea typeface="Barlow Bold" pitchFamily="34" charset="-122"/>
                <a:cs typeface="Arial" panose="020B0604020202020204" pitchFamily="34" charset="0"/>
              </a:rPr>
              <a:t>gas, today?”</a:t>
            </a:r>
          </a:p>
          <a:p>
            <a:pPr marL="0" indent="0" algn="l">
              <a:lnSpc>
                <a:spcPts val="2450"/>
              </a:lnSpc>
              <a:buNone/>
            </a:pPr>
            <a:endParaRPr lang="en-US" sz="24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58309" y="2065020"/>
            <a:ext cx="4127778" cy="31170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4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Barlow Bold" pitchFamily="34" charset="-122"/>
                <a:cs typeface="Arial" panose="020B0604020202020204" pitchFamily="34" charset="0"/>
              </a:rPr>
              <a:t>Prompts = Your Instructions</a:t>
            </a:r>
            <a:endParaRPr lang="en-US" sz="4000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758309" y="2661047"/>
            <a:ext cx="7996952" cy="8604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6750"/>
              </a:lnSpc>
              <a:buNone/>
            </a:pPr>
            <a:r>
              <a:rPr lang="en-US" sz="5400" b="1" dirty="0">
                <a:solidFill>
                  <a:srgbClr val="2E3C4E"/>
                </a:solidFill>
                <a:latin typeface="Arial" panose="020B0604020202020204" pitchFamily="34" charset="0"/>
                <a:ea typeface="Barlow Bold" pitchFamily="34" charset="-122"/>
                <a:cs typeface="Arial" panose="020B0604020202020204" pitchFamily="34" charset="0"/>
              </a:rPr>
              <a:t>A prompt is </a:t>
            </a:r>
            <a:r>
              <a:rPr lang="en-US" sz="5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Barlow Bold" pitchFamily="34" charset="-122"/>
                <a:cs typeface="Arial" panose="020B0604020202020204" pitchFamily="34" charset="0"/>
              </a:rPr>
              <a:t>your question</a:t>
            </a:r>
            <a:r>
              <a:rPr lang="en-US" sz="5400" b="1" dirty="0">
                <a:solidFill>
                  <a:srgbClr val="2E3C4E"/>
                </a:solidFill>
                <a:latin typeface="Arial" panose="020B0604020202020204" pitchFamily="34" charset="0"/>
                <a:ea typeface="Barlow Bold" pitchFamily="34" charset="-122"/>
                <a:cs typeface="Arial" panose="020B0604020202020204" pitchFamily="34" charset="0"/>
              </a:rPr>
              <a:t>.</a:t>
            </a:r>
            <a:endParaRPr lang="en-US" sz="5400" dirty="0">
              <a:latin typeface="Arial" panose="020B0604020202020204" pitchFamily="34" charset="0"/>
            </a:endParaRPr>
          </a:p>
        </p:txBody>
      </p:sp>
      <p:sp>
        <p:nvSpPr>
          <p:cNvPr id="4" name="Text 2"/>
          <p:cNvSpPr/>
          <p:nvPr/>
        </p:nvSpPr>
        <p:spPr>
          <a:xfrm>
            <a:off x="758309" y="3805833"/>
            <a:ext cx="2993350" cy="3740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50" b="1" dirty="0">
                <a:solidFill>
                  <a:srgbClr val="2E3C4E"/>
                </a:solidFill>
                <a:latin typeface="Arial" panose="020B0604020202020204" pitchFamily="34" charset="0"/>
                <a:ea typeface="Barlow Bold" pitchFamily="34" charset="-122"/>
                <a:cs typeface="Arial" panose="020B0604020202020204" pitchFamily="34" charset="0"/>
              </a:rPr>
              <a:t>Examples:</a:t>
            </a:r>
            <a:endParaRPr lang="en-US" sz="2350" dirty="0">
              <a:latin typeface="Arial" panose="020B0604020202020204" pitchFamily="34" charset="0"/>
            </a:endParaRPr>
          </a:p>
        </p:txBody>
      </p:sp>
      <p:sp>
        <p:nvSpPr>
          <p:cNvPr id="5" name="Shape 3"/>
          <p:cNvSpPr/>
          <p:nvPr/>
        </p:nvSpPr>
        <p:spPr>
          <a:xfrm>
            <a:off x="758309" y="4748570"/>
            <a:ext cx="4244816" cy="1416010"/>
          </a:xfrm>
          <a:prstGeom prst="roundRect">
            <a:avLst>
              <a:gd name="adj" fmla="val 7749"/>
            </a:avLst>
          </a:prstGeom>
          <a:solidFill>
            <a:srgbClr val="FFFFFF"/>
          </a:solidFill>
          <a:ln/>
        </p:spPr>
        <p:txBody>
          <a:bodyPr/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309" y="4725710"/>
            <a:ext cx="4244816" cy="91440"/>
          </a:xfrm>
          <a:prstGeom prst="rect">
            <a:avLst/>
          </a:prstGeom>
        </p:spPr>
      </p:pic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6396" y="4464248"/>
            <a:ext cx="568643" cy="568643"/>
          </a:xfrm>
          <a:prstGeom prst="rect">
            <a:avLst/>
          </a:prstGeom>
        </p:spPr>
      </p:pic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767013" y="4634865"/>
            <a:ext cx="227409" cy="227409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970717" y="5648920"/>
            <a:ext cx="3820001" cy="3032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2800" dirty="0">
                <a:solidFill>
                  <a:srgbClr val="384653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"Explain this simply."</a:t>
            </a:r>
            <a:endParaRPr lang="en-US" sz="2800" dirty="0">
              <a:latin typeface="Arial" panose="020B0604020202020204" pitchFamily="34" charset="0"/>
            </a:endParaRPr>
          </a:p>
        </p:txBody>
      </p:sp>
      <p:sp>
        <p:nvSpPr>
          <p:cNvPr id="11" name="Shape 5"/>
          <p:cNvSpPr/>
          <p:nvPr/>
        </p:nvSpPr>
        <p:spPr>
          <a:xfrm>
            <a:off x="5192673" y="4748570"/>
            <a:ext cx="4244935" cy="1416010"/>
          </a:xfrm>
          <a:prstGeom prst="roundRect">
            <a:avLst>
              <a:gd name="adj" fmla="val 7749"/>
            </a:avLst>
          </a:prstGeom>
          <a:solidFill>
            <a:srgbClr val="FFFFFF"/>
          </a:solidFill>
          <a:ln/>
        </p:spPr>
        <p:txBody>
          <a:bodyPr/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12" name="Image 4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2673" y="4725710"/>
            <a:ext cx="4244935" cy="91440"/>
          </a:xfrm>
          <a:prstGeom prst="rect">
            <a:avLst/>
          </a:prstGeom>
        </p:spPr>
      </p:pic>
      <p:pic>
        <p:nvPicPr>
          <p:cNvPr id="13" name="Image 5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0760" y="4464248"/>
            <a:ext cx="568643" cy="568643"/>
          </a:xfrm>
          <a:prstGeom prst="rect">
            <a:avLst/>
          </a:prstGeom>
        </p:spPr>
      </p:pic>
      <p:pic>
        <p:nvPicPr>
          <p:cNvPr id="14" name="Image 6" descr="preencoded.pn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201376" y="4634865"/>
            <a:ext cx="227409" cy="227409"/>
          </a:xfrm>
          <a:prstGeom prst="rect">
            <a:avLst/>
          </a:prstGeom>
        </p:spPr>
      </p:pic>
      <p:sp>
        <p:nvSpPr>
          <p:cNvPr id="16" name="Text 6"/>
          <p:cNvSpPr/>
          <p:nvPr/>
        </p:nvSpPr>
        <p:spPr>
          <a:xfrm>
            <a:off x="5405080" y="5648920"/>
            <a:ext cx="3820120" cy="3032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2800" dirty="0">
                <a:solidFill>
                  <a:srgbClr val="384653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"Write a friendly note."</a:t>
            </a:r>
            <a:endParaRPr lang="en-US" sz="2800" dirty="0">
              <a:latin typeface="Arial" panose="020B0604020202020204" pitchFamily="34" charset="0"/>
            </a:endParaRPr>
          </a:p>
        </p:txBody>
      </p:sp>
      <p:sp>
        <p:nvSpPr>
          <p:cNvPr id="17" name="Shape 7"/>
          <p:cNvSpPr/>
          <p:nvPr/>
        </p:nvSpPr>
        <p:spPr>
          <a:xfrm>
            <a:off x="9627156" y="4748570"/>
            <a:ext cx="4244816" cy="1416010"/>
          </a:xfrm>
          <a:prstGeom prst="roundRect">
            <a:avLst>
              <a:gd name="adj" fmla="val 7749"/>
            </a:avLst>
          </a:prstGeom>
          <a:solidFill>
            <a:srgbClr val="FFFFFF"/>
          </a:solidFill>
          <a:ln/>
        </p:spPr>
        <p:txBody>
          <a:bodyPr/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18" name="Image 8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7156" y="4725710"/>
            <a:ext cx="4244816" cy="91440"/>
          </a:xfrm>
          <a:prstGeom prst="rect">
            <a:avLst/>
          </a:prstGeom>
        </p:spPr>
      </p:pic>
      <p:pic>
        <p:nvPicPr>
          <p:cNvPr id="19" name="Image 9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65243" y="4464248"/>
            <a:ext cx="568643" cy="568643"/>
          </a:xfrm>
          <a:prstGeom prst="rect">
            <a:avLst/>
          </a:prstGeom>
        </p:spPr>
      </p:pic>
      <p:pic>
        <p:nvPicPr>
          <p:cNvPr id="20" name="Image 10" descr="preencoded.png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635859" y="4634865"/>
            <a:ext cx="227409" cy="227409"/>
          </a:xfrm>
          <a:prstGeom prst="rect">
            <a:avLst/>
          </a:prstGeom>
        </p:spPr>
      </p:pic>
      <p:sp>
        <p:nvSpPr>
          <p:cNvPr id="22" name="Text 8"/>
          <p:cNvSpPr/>
          <p:nvPr/>
        </p:nvSpPr>
        <p:spPr>
          <a:xfrm>
            <a:off x="9839563" y="5648920"/>
            <a:ext cx="3820001" cy="3032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2800" dirty="0">
                <a:solidFill>
                  <a:srgbClr val="384653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"Show steps one at a time."</a:t>
            </a:r>
            <a:endParaRPr lang="en-US" sz="2800" dirty="0">
              <a:latin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6824DB-546E-5B57-7CBA-0D40FE785868}"/>
              </a:ext>
            </a:extLst>
          </p:cNvPr>
          <p:cNvSpPr txBox="1"/>
          <p:nvPr/>
        </p:nvSpPr>
        <p:spPr>
          <a:xfrm>
            <a:off x="3078074" y="6306591"/>
            <a:ext cx="87014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There are no perfect questions — you can’t “break” it.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58309" y="2906197"/>
            <a:ext cx="2494359" cy="31170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4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Barlow Bold" pitchFamily="34" charset="-122"/>
                <a:cs typeface="Arial" panose="020B0604020202020204" pitchFamily="34" charset="0"/>
              </a:rPr>
              <a:t>Tone Control</a:t>
            </a:r>
            <a:endParaRPr lang="en-US" sz="4000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3" name="Shape 1"/>
          <p:cNvSpPr/>
          <p:nvPr/>
        </p:nvSpPr>
        <p:spPr>
          <a:xfrm>
            <a:off x="758309" y="3596997"/>
            <a:ext cx="6462117" cy="768429"/>
          </a:xfrm>
          <a:prstGeom prst="roundRect">
            <a:avLst>
              <a:gd name="adj" fmla="val 37007"/>
            </a:avLst>
          </a:prstGeom>
          <a:solidFill>
            <a:srgbClr val="D4E9F7"/>
          </a:solidFill>
          <a:ln w="7620">
            <a:solidFill>
              <a:srgbClr val="BACFDD"/>
            </a:solidFill>
            <a:prstDash val="solid"/>
          </a:ln>
        </p:spPr>
        <p:txBody>
          <a:bodyPr/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" name="Text 2"/>
          <p:cNvSpPr/>
          <p:nvPr/>
        </p:nvSpPr>
        <p:spPr>
          <a:xfrm>
            <a:off x="955477" y="3794165"/>
            <a:ext cx="2993350" cy="3740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400" b="1" dirty="0">
                <a:solidFill>
                  <a:srgbClr val="384653"/>
                </a:solidFill>
                <a:latin typeface="Arial" panose="020B0604020202020204" pitchFamily="34" charset="0"/>
                <a:ea typeface="Barlow Bold" pitchFamily="34" charset="-122"/>
                <a:cs typeface="Arial" panose="020B0604020202020204" pitchFamily="34" charset="0"/>
              </a:rPr>
              <a:t>Friendlier</a:t>
            </a:r>
            <a:endParaRPr lang="en-US" sz="2400" dirty="0">
              <a:latin typeface="Arial" panose="020B0604020202020204" pitchFamily="34" charset="0"/>
            </a:endParaRPr>
          </a:p>
        </p:txBody>
      </p:sp>
      <p:sp>
        <p:nvSpPr>
          <p:cNvPr id="5" name="Shape 3"/>
          <p:cNvSpPr/>
          <p:nvPr/>
        </p:nvSpPr>
        <p:spPr>
          <a:xfrm>
            <a:off x="7409974" y="3596997"/>
            <a:ext cx="6462117" cy="768429"/>
          </a:xfrm>
          <a:prstGeom prst="roundRect">
            <a:avLst>
              <a:gd name="adj" fmla="val 37007"/>
            </a:avLst>
          </a:prstGeom>
          <a:solidFill>
            <a:srgbClr val="D4E9F7"/>
          </a:solidFill>
          <a:ln w="7620">
            <a:solidFill>
              <a:srgbClr val="BACFDD"/>
            </a:solidFill>
            <a:prstDash val="solid"/>
          </a:ln>
        </p:spPr>
        <p:txBody>
          <a:bodyPr/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7607141" y="3794165"/>
            <a:ext cx="2993350" cy="3740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400" b="1" dirty="0">
                <a:solidFill>
                  <a:srgbClr val="384653"/>
                </a:solidFill>
                <a:latin typeface="Arial" panose="020B0604020202020204" pitchFamily="34" charset="0"/>
                <a:ea typeface="Barlow Bold" pitchFamily="34" charset="-122"/>
                <a:cs typeface="Arial" panose="020B0604020202020204" pitchFamily="34" charset="0"/>
              </a:rPr>
              <a:t>Shorter</a:t>
            </a:r>
            <a:endParaRPr lang="en-US" sz="2400" dirty="0">
              <a:latin typeface="Arial" panose="020B0604020202020204" pitchFamily="34" charset="0"/>
            </a:endParaRPr>
          </a:p>
        </p:txBody>
      </p:sp>
      <p:sp>
        <p:nvSpPr>
          <p:cNvPr id="7" name="Shape 5"/>
          <p:cNvSpPr/>
          <p:nvPr/>
        </p:nvSpPr>
        <p:spPr>
          <a:xfrm>
            <a:off x="758309" y="4554974"/>
            <a:ext cx="6462117" cy="768429"/>
          </a:xfrm>
          <a:prstGeom prst="roundRect">
            <a:avLst>
              <a:gd name="adj" fmla="val 37007"/>
            </a:avLst>
          </a:prstGeom>
          <a:solidFill>
            <a:srgbClr val="D4E9F7"/>
          </a:solidFill>
          <a:ln w="7620">
            <a:solidFill>
              <a:srgbClr val="BACFDD"/>
            </a:solidFill>
            <a:prstDash val="solid"/>
          </a:ln>
        </p:spPr>
        <p:txBody>
          <a:bodyPr/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955477" y="4752142"/>
            <a:ext cx="2993350" cy="3740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400" b="1" dirty="0">
                <a:solidFill>
                  <a:srgbClr val="384653"/>
                </a:solidFill>
                <a:latin typeface="Arial" panose="020B0604020202020204" pitchFamily="34" charset="0"/>
                <a:ea typeface="Barlow Bold" pitchFamily="34" charset="-122"/>
                <a:cs typeface="Arial" panose="020B0604020202020204" pitchFamily="34" charset="0"/>
              </a:rPr>
              <a:t>More fun</a:t>
            </a:r>
            <a:endParaRPr lang="en-US" sz="2400" dirty="0">
              <a:latin typeface="Arial" panose="020B0604020202020204" pitchFamily="34" charset="0"/>
            </a:endParaRPr>
          </a:p>
        </p:txBody>
      </p:sp>
      <p:sp>
        <p:nvSpPr>
          <p:cNvPr id="9" name="Shape 7"/>
          <p:cNvSpPr/>
          <p:nvPr/>
        </p:nvSpPr>
        <p:spPr>
          <a:xfrm>
            <a:off x="7409974" y="4554974"/>
            <a:ext cx="6462117" cy="768429"/>
          </a:xfrm>
          <a:prstGeom prst="roundRect">
            <a:avLst>
              <a:gd name="adj" fmla="val 37007"/>
            </a:avLst>
          </a:prstGeom>
          <a:solidFill>
            <a:srgbClr val="D4E9F7"/>
          </a:solidFill>
          <a:ln w="7620">
            <a:solidFill>
              <a:srgbClr val="BACFDD"/>
            </a:solidFill>
            <a:prstDash val="solid"/>
          </a:ln>
        </p:spPr>
        <p:txBody>
          <a:bodyPr/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7607141" y="4752142"/>
            <a:ext cx="2993350" cy="3740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400" b="1" dirty="0">
                <a:solidFill>
                  <a:srgbClr val="384653"/>
                </a:solidFill>
                <a:latin typeface="Arial" panose="020B0604020202020204" pitchFamily="34" charset="0"/>
                <a:ea typeface="Barlow Bold" pitchFamily="34" charset="-122"/>
                <a:cs typeface="Arial" panose="020B0604020202020204" pitchFamily="34" charset="0"/>
              </a:rPr>
              <a:t>More formal</a:t>
            </a:r>
            <a:endParaRPr lang="en-US" sz="24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DEAE9E-2B1D-45C0-E476-91A29FBBD4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97B9722B-AAA2-0667-A9F4-4057A62624EE}"/>
              </a:ext>
            </a:extLst>
          </p:cNvPr>
          <p:cNvGrpSpPr/>
          <p:nvPr/>
        </p:nvGrpSpPr>
        <p:grpSpPr>
          <a:xfrm>
            <a:off x="816650" y="1594694"/>
            <a:ext cx="13042820" cy="5563432"/>
            <a:chOff x="793790" y="3015496"/>
            <a:chExt cx="13042820" cy="5563432"/>
          </a:xfrm>
        </p:grpSpPr>
        <p:sp>
          <p:nvSpPr>
            <p:cNvPr id="2" name="Text 0">
              <a:extLst>
                <a:ext uri="{FF2B5EF4-FFF2-40B4-BE49-F238E27FC236}">
                  <a16:creationId xmlns:a16="http://schemas.microsoft.com/office/drawing/2014/main" id="{71410042-D04E-BE3D-CD62-E0F7028019B2}"/>
                </a:ext>
              </a:extLst>
            </p:cNvPr>
            <p:cNvSpPr/>
            <p:nvPr/>
          </p:nvSpPr>
          <p:spPr>
            <a:xfrm>
              <a:off x="793790" y="3015496"/>
              <a:ext cx="6068497" cy="589121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marR="0" lvl="0" indent="0" algn="l" defTabSz="914400" rtl="0" eaLnBrk="1" fontAlgn="auto" latinLnBrk="0" hangingPunct="1">
                <a:lnSpc>
                  <a:spcPts val="4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700" b="0" i="0" u="none" strike="noStrike" kern="1200" cap="none" spc="0" normalizeH="0" baseline="0" noProof="0" dirty="0">
                  <a:ln>
                    <a:noFill/>
                  </a:ln>
                  <a:solidFill>
                    <a:srgbClr val="030303"/>
                  </a:solidFill>
                  <a:effectLst/>
                  <a:uLnTx/>
                  <a:uFillTx/>
                  <a:latin typeface="Arial" panose="020B0604020202020204" pitchFamily="34" charset="0"/>
                  <a:ea typeface="DM Sans Semi Bold" pitchFamily="34" charset="-122"/>
                  <a:cs typeface="Arial" panose="020B0604020202020204" pitchFamily="34" charset="0"/>
                  <a:sym typeface="Arial"/>
                </a:rPr>
                <a:t>Meet Jim Kallaugher: </a:t>
              </a:r>
              <a:r>
                <a:rPr kumimoji="0" lang="en-US" sz="37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DM Sans Semi Bold" pitchFamily="34" charset="-122"/>
                  <a:cs typeface="Arial" panose="020B0604020202020204" pitchFamily="34" charset="0"/>
                  <a:sym typeface="Arial"/>
                </a:rPr>
                <a:t>CSC Member &amp; Volunteer</a:t>
              </a:r>
              <a:endParaRPr kumimoji="0" lang="en-US" sz="37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" name="Shape 1">
              <a:extLst>
                <a:ext uri="{FF2B5EF4-FFF2-40B4-BE49-F238E27FC236}">
                  <a16:creationId xmlns:a16="http://schemas.microsoft.com/office/drawing/2014/main" id="{37A031A9-4F30-BFD0-D1AD-FACF8F4F9A3E}"/>
                </a:ext>
              </a:extLst>
            </p:cNvPr>
            <p:cNvSpPr/>
            <p:nvPr/>
          </p:nvSpPr>
          <p:spPr>
            <a:xfrm>
              <a:off x="793790" y="3887391"/>
              <a:ext cx="4221956" cy="2443877"/>
            </a:xfrm>
            <a:prstGeom prst="roundRect">
              <a:avLst>
                <a:gd name="adj" fmla="val 1157"/>
              </a:avLst>
            </a:prstGeom>
            <a:solidFill>
              <a:srgbClr val="F2EEEE"/>
            </a:solidFill>
            <a:ln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" name="Shape 2">
              <a:extLst>
                <a:ext uri="{FF2B5EF4-FFF2-40B4-BE49-F238E27FC236}">
                  <a16:creationId xmlns:a16="http://schemas.microsoft.com/office/drawing/2014/main" id="{5D9F45EF-3BBE-C631-741C-A5750EF2AC96}"/>
                </a:ext>
              </a:extLst>
            </p:cNvPr>
            <p:cNvSpPr/>
            <p:nvPr/>
          </p:nvSpPr>
          <p:spPr>
            <a:xfrm>
              <a:off x="982266" y="4075867"/>
              <a:ext cx="565547" cy="565547"/>
            </a:xfrm>
            <a:prstGeom prst="roundRect">
              <a:avLst>
                <a:gd name="adj" fmla="val 16166801"/>
              </a:avLst>
            </a:prstGeom>
            <a:solidFill>
              <a:schemeClr val="accent1">
                <a:lumMod val="75000"/>
              </a:schemeClr>
            </a:solidFill>
            <a:ln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pic>
          <p:nvPicPr>
            <p:cNvPr id="5" name="Image 1" descr="preencoded.png">
              <a:extLst>
                <a:ext uri="{FF2B5EF4-FFF2-40B4-BE49-F238E27FC236}">
                  <a16:creationId xmlns:a16="http://schemas.microsoft.com/office/drawing/2014/main" id="{53C7F804-A77A-8707-5015-A32FC8E674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137761" y="4231362"/>
              <a:ext cx="254437" cy="254437"/>
            </a:xfrm>
            <a:prstGeom prst="rect">
              <a:avLst/>
            </a:prstGeom>
          </p:spPr>
        </p:pic>
        <p:sp>
          <p:nvSpPr>
            <p:cNvPr id="6" name="Text 3">
              <a:extLst>
                <a:ext uri="{FF2B5EF4-FFF2-40B4-BE49-F238E27FC236}">
                  <a16:creationId xmlns:a16="http://schemas.microsoft.com/office/drawing/2014/main" id="{B92A167B-2BA9-D579-09CD-98FF630A8D20}"/>
                </a:ext>
              </a:extLst>
            </p:cNvPr>
            <p:cNvSpPr/>
            <p:nvPr/>
          </p:nvSpPr>
          <p:spPr>
            <a:xfrm>
              <a:off x="1008162" y="4706124"/>
              <a:ext cx="2356842" cy="294680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marR="0" lvl="0" indent="0" algn="l" defTabSz="914400" rtl="0" eaLnBrk="1" fontAlgn="auto" latinLnBrk="0" hangingPunct="1">
                <a:lnSpc>
                  <a:spcPts val="23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50" b="1" i="0" u="none" strike="noStrike" kern="1200" cap="none" spc="0" normalizeH="0" baseline="0" noProof="0" dirty="0">
                  <a:ln>
                    <a:noFill/>
                  </a:ln>
                  <a:solidFill>
                    <a:srgbClr val="464646"/>
                  </a:solidFill>
                  <a:effectLst/>
                  <a:uLnTx/>
                  <a:uFillTx/>
                  <a:latin typeface="Arial" panose="020B0604020202020204" pitchFamily="34" charset="0"/>
                  <a:ea typeface="DM Sans Semi Bold" pitchFamily="34" charset="-122"/>
                  <a:cs typeface="Arial" panose="020B0604020202020204" pitchFamily="34" charset="0"/>
                  <a:sym typeface="Arial"/>
                </a:rPr>
                <a:t>Red Glen Electronics</a:t>
              </a:r>
              <a:endParaRPr kumimoji="0" lang="en-US" sz="18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7" name="Text 4">
              <a:extLst>
                <a:ext uri="{FF2B5EF4-FFF2-40B4-BE49-F238E27FC236}">
                  <a16:creationId xmlns:a16="http://schemas.microsoft.com/office/drawing/2014/main" id="{DE19DC6A-B954-7620-38A9-31117768825D}"/>
                </a:ext>
              </a:extLst>
            </p:cNvPr>
            <p:cNvSpPr/>
            <p:nvPr/>
          </p:nvSpPr>
          <p:spPr>
            <a:xfrm>
              <a:off x="1008162" y="5050334"/>
              <a:ext cx="3845004" cy="905113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marL="0" marR="0" lvl="0" indent="0" algn="l" defTabSz="914400" rtl="0" eaLnBrk="1" fontAlgn="auto" latinLnBrk="0" hangingPunct="1">
                <a:lnSpc>
                  <a:spcPts val="23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64646"/>
                  </a:solidFill>
                  <a:effectLst/>
                  <a:uLnTx/>
                  <a:uFillTx/>
                  <a:latin typeface="Arial" panose="020B0604020202020204" pitchFamily="34" charset="0"/>
                  <a:ea typeface="Inter Medium" pitchFamily="34" charset="-122"/>
                  <a:cs typeface="Arial" panose="020B0604020202020204" pitchFamily="34" charset="0"/>
                  <a:sym typeface="Arial"/>
                </a:rPr>
                <a:t>Founder and operator, with</a:t>
              </a:r>
              <a:b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64646"/>
                  </a:solidFill>
                  <a:effectLst/>
                  <a:uLnTx/>
                  <a:uFillTx/>
                  <a:latin typeface="Arial" panose="020B0604020202020204" pitchFamily="34" charset="0"/>
                  <a:ea typeface="Inter Medium" pitchFamily="34" charset="-122"/>
                  <a:cs typeface="Arial" panose="020B0604020202020204" pitchFamily="34" charset="0"/>
                  <a:sym typeface="Arial"/>
                </a:rPr>
              </a:b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64646"/>
                  </a:solidFill>
                  <a:effectLst/>
                  <a:uLnTx/>
                  <a:uFillTx/>
                  <a:latin typeface="Arial" panose="020B0604020202020204" pitchFamily="34" charset="0"/>
                  <a:ea typeface="Inter Medium" pitchFamily="34" charset="-122"/>
                  <a:cs typeface="Arial" panose="020B0604020202020204" pitchFamily="34" charset="0"/>
                  <a:sym typeface="Arial"/>
                </a:rPr>
                <a:t>friendly 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Inter Medium" pitchFamily="34" charset="-122"/>
                  <a:cs typeface="Arial" panose="020B0604020202020204" pitchFamily="34" charset="0"/>
                  <a:sym typeface="Arial"/>
                </a:rPr>
                <a:t>“Home Tech Help for Hire”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464646"/>
                  </a:solidFill>
                  <a:effectLst/>
                  <a:uLnTx/>
                  <a:uFillTx/>
                  <a:latin typeface="Arial" panose="020B0604020202020204" pitchFamily="34" charset="0"/>
                  <a:ea typeface="Inter Medium" pitchFamily="34" charset="-122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2000" dirty="0">
                  <a:solidFill>
                    <a:srgbClr val="464646"/>
                  </a:solidFill>
                  <a:latin typeface="Arial" panose="020B0604020202020204" pitchFamily="34" charset="0"/>
                  <a:ea typeface="Inter Medium" pitchFamily="34" charset="-122"/>
                  <a:cs typeface="Arial" panose="020B0604020202020204" pitchFamily="34" charset="0"/>
                  <a:sym typeface="Arial"/>
                </a:rPr>
                <a:t>f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64646"/>
                  </a:solidFill>
                  <a:effectLst/>
                  <a:uLnTx/>
                  <a:uFillTx/>
                  <a:latin typeface="Arial" panose="020B0604020202020204" pitchFamily="34" charset="0"/>
                  <a:ea typeface="Inter Medium" pitchFamily="34" charset="-122"/>
                  <a:cs typeface="Arial" panose="020B0604020202020204" pitchFamily="34" charset="0"/>
                  <a:sym typeface="Arial"/>
                </a:rPr>
                <a:t>or Boomers.</a:t>
              </a:r>
              <a:b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64646"/>
                  </a:solidFill>
                  <a:effectLst/>
                  <a:uLnTx/>
                  <a:uFillTx/>
                  <a:latin typeface="Arial" panose="020B0604020202020204" pitchFamily="34" charset="0"/>
                  <a:ea typeface="Inter Medium" pitchFamily="34" charset="-122"/>
                  <a:cs typeface="Arial" panose="020B0604020202020204" pitchFamily="34" charset="0"/>
                  <a:sym typeface="Arial"/>
                </a:rPr>
              </a:b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8" name="Shape 5">
              <a:extLst>
                <a:ext uri="{FF2B5EF4-FFF2-40B4-BE49-F238E27FC236}">
                  <a16:creationId xmlns:a16="http://schemas.microsoft.com/office/drawing/2014/main" id="{206D784A-8550-322A-914D-E1BE8A902B52}"/>
                </a:ext>
              </a:extLst>
            </p:cNvPr>
            <p:cNvSpPr/>
            <p:nvPr/>
          </p:nvSpPr>
          <p:spPr>
            <a:xfrm>
              <a:off x="5213827" y="3887391"/>
              <a:ext cx="4221956" cy="2443877"/>
            </a:xfrm>
            <a:prstGeom prst="roundRect">
              <a:avLst>
                <a:gd name="adj" fmla="val 1157"/>
              </a:avLst>
            </a:prstGeom>
            <a:solidFill>
              <a:srgbClr val="F2EEEE"/>
            </a:solidFill>
            <a:ln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9" name="Shape 6">
              <a:extLst>
                <a:ext uri="{FF2B5EF4-FFF2-40B4-BE49-F238E27FC236}">
                  <a16:creationId xmlns:a16="http://schemas.microsoft.com/office/drawing/2014/main" id="{F0CF68A1-D199-FBC2-C0C5-5AB9970E056C}"/>
                </a:ext>
              </a:extLst>
            </p:cNvPr>
            <p:cNvSpPr/>
            <p:nvPr/>
          </p:nvSpPr>
          <p:spPr>
            <a:xfrm>
              <a:off x="5392698" y="4075867"/>
              <a:ext cx="565547" cy="565547"/>
            </a:xfrm>
            <a:prstGeom prst="roundRect">
              <a:avLst>
                <a:gd name="adj" fmla="val 16166801"/>
              </a:avLst>
            </a:prstGeom>
            <a:solidFill>
              <a:schemeClr val="accent1">
                <a:lumMod val="75000"/>
              </a:schemeClr>
            </a:solidFill>
            <a:ln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pic>
          <p:nvPicPr>
            <p:cNvPr id="10" name="Image 2" descr="preencoded.png">
              <a:extLst>
                <a:ext uri="{FF2B5EF4-FFF2-40B4-BE49-F238E27FC236}">
                  <a16:creationId xmlns:a16="http://schemas.microsoft.com/office/drawing/2014/main" id="{050158B5-95E5-3A7B-6F64-B0427CA6E48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548193" y="4231362"/>
              <a:ext cx="254437" cy="254437"/>
            </a:xfrm>
            <a:prstGeom prst="rect">
              <a:avLst/>
            </a:prstGeom>
          </p:spPr>
        </p:pic>
        <p:sp>
          <p:nvSpPr>
            <p:cNvPr id="11" name="Text 7">
              <a:extLst>
                <a:ext uri="{FF2B5EF4-FFF2-40B4-BE49-F238E27FC236}">
                  <a16:creationId xmlns:a16="http://schemas.microsoft.com/office/drawing/2014/main" id="{EED90184-B368-E7A0-B7F6-957FFA802C3F}"/>
                </a:ext>
              </a:extLst>
            </p:cNvPr>
            <p:cNvSpPr/>
            <p:nvPr/>
          </p:nvSpPr>
          <p:spPr>
            <a:xfrm>
              <a:off x="5392698" y="4730948"/>
              <a:ext cx="2356842" cy="294680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marR="0" lvl="0" indent="0" algn="l" defTabSz="914400" rtl="0" eaLnBrk="1" fontAlgn="auto" latinLnBrk="0" hangingPunct="1">
                <a:lnSpc>
                  <a:spcPts val="23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50" b="1" i="0" u="none" strike="noStrike" kern="1200" cap="none" spc="0" normalizeH="0" baseline="0" noProof="0" dirty="0">
                  <a:ln>
                    <a:noFill/>
                  </a:ln>
                  <a:solidFill>
                    <a:srgbClr val="464646"/>
                  </a:solidFill>
                  <a:effectLst/>
                  <a:uLnTx/>
                  <a:uFillTx/>
                  <a:latin typeface="Arial" panose="020B0604020202020204" pitchFamily="34" charset="0"/>
                  <a:ea typeface="DM Sans Semi Bold" pitchFamily="34" charset="-122"/>
                  <a:cs typeface="Arial" panose="020B0604020202020204" pitchFamily="34" charset="0"/>
                  <a:sym typeface="Arial"/>
                </a:rPr>
                <a:t>Weekly Tech Tuesdays</a:t>
              </a:r>
              <a:endParaRPr kumimoji="0" lang="en-US" sz="18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Text 8">
              <a:extLst>
                <a:ext uri="{FF2B5EF4-FFF2-40B4-BE49-F238E27FC236}">
                  <a16:creationId xmlns:a16="http://schemas.microsoft.com/office/drawing/2014/main" id="{57D71759-1FCC-9031-5A26-C6729528ABDB}"/>
                </a:ext>
              </a:extLst>
            </p:cNvPr>
            <p:cNvSpPr/>
            <p:nvPr/>
          </p:nvSpPr>
          <p:spPr>
            <a:xfrm>
              <a:off x="5392698" y="5113436"/>
              <a:ext cx="3845004" cy="905113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marL="0" marR="0" lvl="0" indent="0" algn="l" defTabSz="914400" rtl="0" eaLnBrk="1" fontAlgn="auto" latinLnBrk="0" hangingPunct="1">
                <a:lnSpc>
                  <a:spcPts val="23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Inter Medium" pitchFamily="34" charset="-122"/>
                  <a:cs typeface="Arial" panose="020B0604020202020204" pitchFamily="34" charset="0"/>
                  <a:sym typeface="Arial"/>
                </a:rPr>
                <a:t>Volunteer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Inter Medium" pitchFamily="34" charset="-122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Inter Medium" pitchFamily="34" charset="-122"/>
                  <a:cs typeface="Arial" panose="020B0604020202020204" pitchFamily="34" charset="0"/>
                  <a:sym typeface="Arial"/>
                </a:rPr>
                <a:t>tech support 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64646"/>
                  </a:solidFill>
                  <a:effectLst/>
                  <a:uLnTx/>
                  <a:uFillTx/>
                  <a:latin typeface="Arial" panose="020B0604020202020204" pitchFamily="34" charset="0"/>
                  <a:ea typeface="Inter Medium" pitchFamily="34" charset="-122"/>
                  <a:cs typeface="Arial" panose="020B0604020202020204" pitchFamily="34" charset="0"/>
                  <a:sym typeface="Arial"/>
                </a:rPr>
                <a:t>and guidance to community members on Tuesday </a:t>
              </a:r>
              <a:r>
                <a:rPr lang="en-US" sz="2000" dirty="0">
                  <a:solidFill>
                    <a:srgbClr val="464646"/>
                  </a:solidFill>
                  <a:latin typeface="Arial" panose="020B0604020202020204" pitchFamily="34" charset="0"/>
                  <a:ea typeface="Inter Medium" pitchFamily="34" charset="-122"/>
                  <a:cs typeface="Arial" panose="020B0604020202020204" pitchFamily="34" charset="0"/>
                  <a:sym typeface="Arial"/>
                </a:rPr>
                <a:t>afternoons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64646"/>
                  </a:solidFill>
                  <a:effectLst/>
                  <a:uLnTx/>
                  <a:uFillTx/>
                  <a:latin typeface="Arial" panose="020B0604020202020204" pitchFamily="34" charset="0"/>
                  <a:ea typeface="Inter Medium" pitchFamily="34" charset="-122"/>
                  <a:cs typeface="Arial" panose="020B0604020202020204" pitchFamily="34" charset="0"/>
                  <a:sym typeface="Arial"/>
                </a:rPr>
                <a:t>.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Shape 9">
              <a:extLst>
                <a:ext uri="{FF2B5EF4-FFF2-40B4-BE49-F238E27FC236}">
                  <a16:creationId xmlns:a16="http://schemas.microsoft.com/office/drawing/2014/main" id="{AE8D95F0-1C6E-1E35-1651-93C139683446}"/>
                </a:ext>
              </a:extLst>
            </p:cNvPr>
            <p:cNvSpPr/>
            <p:nvPr/>
          </p:nvSpPr>
          <p:spPr>
            <a:xfrm>
              <a:off x="9614654" y="3887391"/>
              <a:ext cx="4221956" cy="2443877"/>
            </a:xfrm>
            <a:prstGeom prst="roundRect">
              <a:avLst>
                <a:gd name="adj" fmla="val 1157"/>
              </a:avLst>
            </a:prstGeom>
            <a:solidFill>
              <a:srgbClr val="F2EEEE"/>
            </a:solidFill>
            <a:ln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Shape 10">
              <a:extLst>
                <a:ext uri="{FF2B5EF4-FFF2-40B4-BE49-F238E27FC236}">
                  <a16:creationId xmlns:a16="http://schemas.microsoft.com/office/drawing/2014/main" id="{FC83B78D-1EA7-62C3-83BB-88C314F4D4C2}"/>
                </a:ext>
              </a:extLst>
            </p:cNvPr>
            <p:cNvSpPr/>
            <p:nvPr/>
          </p:nvSpPr>
          <p:spPr>
            <a:xfrm>
              <a:off x="9803130" y="4075867"/>
              <a:ext cx="565547" cy="565547"/>
            </a:xfrm>
            <a:prstGeom prst="roundRect">
              <a:avLst>
                <a:gd name="adj" fmla="val 16166801"/>
              </a:avLst>
            </a:prstGeom>
            <a:solidFill>
              <a:schemeClr val="accent1">
                <a:lumMod val="75000"/>
              </a:schemeClr>
            </a:solidFill>
            <a:ln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pic>
          <p:nvPicPr>
            <p:cNvPr id="15" name="Image 3" descr="preencoded.png">
              <a:extLst>
                <a:ext uri="{FF2B5EF4-FFF2-40B4-BE49-F238E27FC236}">
                  <a16:creationId xmlns:a16="http://schemas.microsoft.com/office/drawing/2014/main" id="{A0B619FB-2FB0-5A7D-EB51-6329A8AC911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958626" y="4231362"/>
              <a:ext cx="254437" cy="254437"/>
            </a:xfrm>
            <a:prstGeom prst="rect">
              <a:avLst/>
            </a:prstGeom>
          </p:spPr>
        </p:pic>
        <p:sp>
          <p:nvSpPr>
            <p:cNvPr id="16" name="Text 11">
              <a:extLst>
                <a:ext uri="{FF2B5EF4-FFF2-40B4-BE49-F238E27FC236}">
                  <a16:creationId xmlns:a16="http://schemas.microsoft.com/office/drawing/2014/main" id="{14BB6562-8868-8261-D8C1-11DCBA34D5CA}"/>
                </a:ext>
              </a:extLst>
            </p:cNvPr>
            <p:cNvSpPr/>
            <p:nvPr/>
          </p:nvSpPr>
          <p:spPr>
            <a:xfrm>
              <a:off x="9803130" y="4730948"/>
              <a:ext cx="2640687" cy="294680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marR="0" lvl="0" indent="0" algn="l" defTabSz="914400" rtl="0" eaLnBrk="1" fontAlgn="auto" latinLnBrk="0" hangingPunct="1">
                <a:lnSpc>
                  <a:spcPts val="23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50" b="1" i="0" u="none" strike="noStrike" kern="1200" cap="none" spc="0" normalizeH="0" baseline="0" noProof="0" dirty="0">
                  <a:ln>
                    <a:noFill/>
                  </a:ln>
                  <a:solidFill>
                    <a:srgbClr val="464646"/>
                  </a:solidFill>
                  <a:effectLst/>
                  <a:uLnTx/>
                  <a:uFillTx/>
                  <a:latin typeface="Arial" panose="020B0604020202020204" pitchFamily="34" charset="0"/>
                  <a:ea typeface="DM Sans Semi Bold" pitchFamily="34" charset="-122"/>
                  <a:cs typeface="Arial" panose="020B0604020202020204" pitchFamily="34" charset="0"/>
                  <a:sym typeface="Arial"/>
                </a:rPr>
                <a:t>Monthly Tech Presentations</a:t>
              </a:r>
              <a:endParaRPr kumimoji="0" lang="en-US" sz="18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Text 12">
              <a:extLst>
                <a:ext uri="{FF2B5EF4-FFF2-40B4-BE49-F238E27FC236}">
                  <a16:creationId xmlns:a16="http://schemas.microsoft.com/office/drawing/2014/main" id="{205F5829-8CBE-B7D7-9438-73D4D600E5EC}"/>
                </a:ext>
              </a:extLst>
            </p:cNvPr>
            <p:cNvSpPr/>
            <p:nvPr/>
          </p:nvSpPr>
          <p:spPr>
            <a:xfrm>
              <a:off x="9803130" y="5072740"/>
              <a:ext cx="3845004" cy="1205448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lvl="0">
                <a:lnSpc>
                  <a:spcPts val="2350"/>
                </a:lnSpc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64646"/>
                  </a:solidFill>
                  <a:effectLst/>
                  <a:uLnTx/>
                  <a:uFillTx/>
                  <a:latin typeface="Arial" panose="020B0604020202020204" pitchFamily="34" charset="0"/>
                  <a:ea typeface="Inter Medium" pitchFamily="34" charset="-122"/>
                  <a:cs typeface="Arial" panose="020B0604020202020204" pitchFamily="34" charset="0"/>
                  <a:sym typeface="Arial"/>
                </a:rPr>
                <a:t>Conduct 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Inter Medium" pitchFamily="34" charset="-122"/>
                  <a:cs typeface="Arial" panose="020B0604020202020204" pitchFamily="34" charset="0"/>
                  <a:sym typeface="Arial"/>
                </a:rPr>
                <a:t>tech topic seminars 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64646"/>
                  </a:solidFill>
                  <a:effectLst/>
                  <a:uLnTx/>
                  <a:uFillTx/>
                  <a:latin typeface="Arial" panose="020B0604020202020204" pitchFamily="34" charset="0"/>
                  <a:ea typeface="Inter Medium" pitchFamily="34" charset="-122"/>
                  <a:cs typeface="Arial" panose="020B0604020202020204" pitchFamily="34" charset="0"/>
                  <a:sym typeface="Arial"/>
                </a:rPr>
                <a:t>for better understanding &amp; to encourage </a:t>
              </a:r>
              <a:r>
                <a:rPr lang="en-US" sz="2000" dirty="0"/>
                <a:t>confidence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8" name="Text 13">
              <a:extLst>
                <a:ext uri="{FF2B5EF4-FFF2-40B4-BE49-F238E27FC236}">
                  <a16:creationId xmlns:a16="http://schemas.microsoft.com/office/drawing/2014/main" id="{6BDE9951-7348-CD0F-84C3-98A4BA554A2E}"/>
                </a:ext>
              </a:extLst>
            </p:cNvPr>
            <p:cNvSpPr/>
            <p:nvPr/>
          </p:nvSpPr>
          <p:spPr>
            <a:xfrm>
              <a:off x="888087" y="7118390"/>
              <a:ext cx="12760047" cy="603409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lvl="0">
                <a:lnSpc>
                  <a:spcPts val="2350"/>
                </a:lnSpc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64646"/>
                  </a:solidFill>
                  <a:effectLst/>
                  <a:uLnTx/>
                  <a:uFillTx/>
                  <a:latin typeface="Arial" panose="020B0604020202020204" pitchFamily="34" charset="0"/>
                  <a:ea typeface="Inter Medium" pitchFamily="34" charset="-122"/>
                  <a:cs typeface="Arial" panose="020B0604020202020204" pitchFamily="34" charset="0"/>
                  <a:sym typeface="Arial"/>
                </a:rPr>
                <a:t>With </a:t>
              </a:r>
              <a:r>
                <a:rPr lang="en-US" sz="2800" b="1" dirty="0"/>
                <a:t>25+ years of experience making technology clear, simple, and accessible.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Shape 14">
              <a:extLst>
                <a:ext uri="{FF2B5EF4-FFF2-40B4-BE49-F238E27FC236}">
                  <a16:creationId xmlns:a16="http://schemas.microsoft.com/office/drawing/2014/main" id="{EC9A27D5-A2B0-A4AF-541C-255FDCB7A437}"/>
                </a:ext>
              </a:extLst>
            </p:cNvPr>
            <p:cNvSpPr/>
            <p:nvPr/>
          </p:nvSpPr>
          <p:spPr>
            <a:xfrm>
              <a:off x="793790" y="6543318"/>
              <a:ext cx="22860" cy="1027509"/>
            </a:xfrm>
            <a:prstGeom prst="rect">
              <a:avLst/>
            </a:prstGeom>
            <a:solidFill>
              <a:srgbClr val="1C9770"/>
            </a:solidFill>
            <a:ln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2628CB4-9255-42AC-0256-D4CFBF89B489}"/>
                </a:ext>
              </a:extLst>
            </p:cNvPr>
            <p:cNvSpPr txBox="1"/>
            <p:nvPr/>
          </p:nvSpPr>
          <p:spPr>
            <a:xfrm>
              <a:off x="805219" y="8055708"/>
              <a:ext cx="835086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63872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58309" y="2702838"/>
            <a:ext cx="2504480" cy="31170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4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Barlow Bold" pitchFamily="34" charset="-122"/>
                <a:cs typeface="Arial" panose="020B0604020202020204" pitchFamily="34" charset="0"/>
              </a:rPr>
              <a:t>Correcting AI</a:t>
            </a:r>
            <a:endParaRPr lang="en-US" sz="4000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309" y="3393638"/>
            <a:ext cx="4244816" cy="2133005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7857" y="3583186"/>
            <a:ext cx="3827026" cy="934164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251525" y="3735705"/>
            <a:ext cx="3865721" cy="37909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50"/>
              </a:lnSpc>
              <a:buNone/>
            </a:pPr>
            <a:r>
              <a:rPr lang="en-US" sz="2400" dirty="0">
                <a:solidFill>
                  <a:srgbClr val="384653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"Try again, simpler."</a:t>
            </a:r>
            <a:endParaRPr lang="en-US" sz="2400" dirty="0">
              <a:latin typeface="Arial" panose="020B0604020202020204" pitchFamily="34" charset="0"/>
            </a:endParaRPr>
          </a:p>
        </p:txBody>
      </p:sp>
      <p:pic>
        <p:nvPicPr>
          <p:cNvPr id="6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2673" y="3393638"/>
            <a:ext cx="4244935" cy="2133005"/>
          </a:xfrm>
          <a:prstGeom prst="rect">
            <a:avLst/>
          </a:prstGeom>
        </p:spPr>
      </p:pic>
      <p:pic>
        <p:nvPicPr>
          <p:cNvPr id="7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82220" y="3583186"/>
            <a:ext cx="3827026" cy="934164"/>
          </a:xfrm>
          <a:prstGeom prst="rect">
            <a:avLst/>
          </a:prstGeom>
        </p:spPr>
      </p:pic>
      <p:sp>
        <p:nvSpPr>
          <p:cNvPr id="8" name="Text 2"/>
          <p:cNvSpPr/>
          <p:nvPr/>
        </p:nvSpPr>
        <p:spPr>
          <a:xfrm>
            <a:off x="5647195" y="3735705"/>
            <a:ext cx="3865840" cy="37909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50"/>
              </a:lnSpc>
              <a:buNone/>
            </a:pPr>
            <a:r>
              <a:rPr lang="en-US" sz="2400" dirty="0">
                <a:solidFill>
                  <a:srgbClr val="384653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"Make it shorter."</a:t>
            </a:r>
            <a:endParaRPr lang="en-US" sz="2400" dirty="0">
              <a:latin typeface="Arial" panose="020B0604020202020204" pitchFamily="34" charset="0"/>
            </a:endParaRPr>
          </a:p>
        </p:txBody>
      </p:sp>
      <p:pic>
        <p:nvPicPr>
          <p:cNvPr id="9" name="Image 4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7156" y="3393638"/>
            <a:ext cx="4244816" cy="2133005"/>
          </a:xfrm>
          <a:prstGeom prst="rect">
            <a:avLst/>
          </a:prstGeom>
        </p:spPr>
      </p:pic>
      <p:pic>
        <p:nvPicPr>
          <p:cNvPr id="10" name="Image 5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16703" y="3583186"/>
            <a:ext cx="3827026" cy="934164"/>
          </a:xfrm>
          <a:prstGeom prst="rect">
            <a:avLst/>
          </a:prstGeom>
        </p:spPr>
      </p:pic>
      <p:sp>
        <p:nvSpPr>
          <p:cNvPr id="11" name="Text 3"/>
          <p:cNvSpPr/>
          <p:nvPr/>
        </p:nvSpPr>
        <p:spPr>
          <a:xfrm>
            <a:off x="9967555" y="3735705"/>
            <a:ext cx="3865721" cy="37909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50"/>
              </a:lnSpc>
              <a:buNone/>
            </a:pPr>
            <a:r>
              <a:rPr lang="en-US" sz="2400" dirty="0">
                <a:solidFill>
                  <a:srgbClr val="384653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"No wrong questions."</a:t>
            </a:r>
            <a:endParaRPr lang="en-US" sz="24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58309" y="2132528"/>
            <a:ext cx="7254240" cy="7127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5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Barlow Bold" pitchFamily="34" charset="-122"/>
                <a:cs typeface="Arial" panose="020B0604020202020204" pitchFamily="34" charset="0"/>
              </a:rPr>
              <a:t>Real Everyday Uses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Shape 1"/>
          <p:cNvSpPr/>
          <p:nvPr/>
        </p:nvSpPr>
        <p:spPr>
          <a:xfrm>
            <a:off x="758309" y="3278505"/>
            <a:ext cx="4226838" cy="795099"/>
          </a:xfrm>
          <a:prstGeom prst="roundRect">
            <a:avLst>
              <a:gd name="adj" fmla="val 40875"/>
            </a:avLst>
          </a:prstGeom>
          <a:solidFill>
            <a:srgbClr val="D4E9F7"/>
          </a:solidFill>
          <a:ln w="7620">
            <a:solidFill>
              <a:srgbClr val="BACFDD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Text 2"/>
          <p:cNvSpPr/>
          <p:nvPr/>
        </p:nvSpPr>
        <p:spPr>
          <a:xfrm>
            <a:off x="982504" y="3502700"/>
            <a:ext cx="3778448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384653"/>
                </a:solidFill>
                <a:effectLst/>
                <a:uLnTx/>
                <a:uFillTx/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Travel plans</a:t>
            </a: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hape 3"/>
          <p:cNvSpPr/>
          <p:nvPr/>
        </p:nvSpPr>
        <p:spPr>
          <a:xfrm>
            <a:off x="5201722" y="3278505"/>
            <a:ext cx="4226838" cy="795099"/>
          </a:xfrm>
          <a:prstGeom prst="roundRect">
            <a:avLst>
              <a:gd name="adj" fmla="val 40875"/>
            </a:avLst>
          </a:prstGeom>
          <a:solidFill>
            <a:srgbClr val="D4E9F7"/>
          </a:solidFill>
          <a:ln w="7620">
            <a:solidFill>
              <a:srgbClr val="BACFDD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Text 4"/>
          <p:cNvSpPr/>
          <p:nvPr/>
        </p:nvSpPr>
        <p:spPr>
          <a:xfrm>
            <a:off x="5425916" y="3502700"/>
            <a:ext cx="3778448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384653"/>
                </a:solidFill>
                <a:effectLst/>
                <a:uLnTx/>
                <a:uFillTx/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Notes &amp; messages</a:t>
            </a: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hape 5"/>
          <p:cNvSpPr/>
          <p:nvPr/>
        </p:nvSpPr>
        <p:spPr>
          <a:xfrm>
            <a:off x="9645134" y="3278505"/>
            <a:ext cx="4226957" cy="795099"/>
          </a:xfrm>
          <a:prstGeom prst="roundRect">
            <a:avLst>
              <a:gd name="adj" fmla="val 40875"/>
            </a:avLst>
          </a:prstGeom>
          <a:solidFill>
            <a:srgbClr val="D4E9F7"/>
          </a:solidFill>
          <a:ln w="7620">
            <a:solidFill>
              <a:srgbClr val="BACFDD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Text 6"/>
          <p:cNvSpPr/>
          <p:nvPr/>
        </p:nvSpPr>
        <p:spPr>
          <a:xfrm>
            <a:off x="9869329" y="3502700"/>
            <a:ext cx="3778568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384653"/>
                </a:solidFill>
                <a:effectLst/>
                <a:uLnTx/>
                <a:uFillTx/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Recipes</a:t>
            </a: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hape 7"/>
          <p:cNvSpPr/>
          <p:nvPr/>
        </p:nvSpPr>
        <p:spPr>
          <a:xfrm>
            <a:off x="758309" y="4290179"/>
            <a:ext cx="4226838" cy="795099"/>
          </a:xfrm>
          <a:prstGeom prst="roundRect">
            <a:avLst>
              <a:gd name="adj" fmla="val 40875"/>
            </a:avLst>
          </a:prstGeom>
          <a:solidFill>
            <a:srgbClr val="D4E9F7"/>
          </a:solidFill>
          <a:ln w="7620">
            <a:solidFill>
              <a:srgbClr val="BACFDD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Text 8"/>
          <p:cNvSpPr/>
          <p:nvPr/>
        </p:nvSpPr>
        <p:spPr>
          <a:xfrm>
            <a:off x="982504" y="4514374"/>
            <a:ext cx="3778448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384653"/>
                </a:solidFill>
                <a:effectLst/>
                <a:uLnTx/>
                <a:uFillTx/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Tech troubleshooting</a:t>
            </a: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Shape 9"/>
          <p:cNvSpPr/>
          <p:nvPr/>
        </p:nvSpPr>
        <p:spPr>
          <a:xfrm>
            <a:off x="5201722" y="4290179"/>
            <a:ext cx="4226838" cy="795099"/>
          </a:xfrm>
          <a:prstGeom prst="roundRect">
            <a:avLst>
              <a:gd name="adj" fmla="val 40875"/>
            </a:avLst>
          </a:prstGeom>
          <a:solidFill>
            <a:srgbClr val="D4E9F7"/>
          </a:solidFill>
          <a:ln w="7620">
            <a:solidFill>
              <a:srgbClr val="BACFDD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5425916" y="4514374"/>
            <a:ext cx="3778448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384653"/>
                </a:solidFill>
                <a:effectLst/>
                <a:uLnTx/>
                <a:uFillTx/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Senior phone help</a:t>
            </a: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Shape 11"/>
          <p:cNvSpPr/>
          <p:nvPr/>
        </p:nvSpPr>
        <p:spPr>
          <a:xfrm>
            <a:off x="9645134" y="4290179"/>
            <a:ext cx="4226957" cy="795099"/>
          </a:xfrm>
          <a:prstGeom prst="roundRect">
            <a:avLst>
              <a:gd name="adj" fmla="val 40875"/>
            </a:avLst>
          </a:prstGeom>
          <a:solidFill>
            <a:srgbClr val="D4E9F7"/>
          </a:solidFill>
          <a:ln w="7620">
            <a:solidFill>
              <a:srgbClr val="BACFDD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9869329" y="4514374"/>
            <a:ext cx="3778568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384653"/>
                </a:solidFill>
                <a:effectLst/>
                <a:uLnTx/>
                <a:uFillTx/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Gift ideas</a:t>
            </a: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Shape 13"/>
          <p:cNvSpPr/>
          <p:nvPr/>
        </p:nvSpPr>
        <p:spPr>
          <a:xfrm>
            <a:off x="758309" y="5301853"/>
            <a:ext cx="4226838" cy="795099"/>
          </a:xfrm>
          <a:prstGeom prst="roundRect">
            <a:avLst>
              <a:gd name="adj" fmla="val 40875"/>
            </a:avLst>
          </a:prstGeom>
          <a:solidFill>
            <a:srgbClr val="D4E9F7"/>
          </a:solidFill>
          <a:ln w="7620">
            <a:solidFill>
              <a:srgbClr val="BACFDD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Text 14"/>
          <p:cNvSpPr/>
          <p:nvPr/>
        </p:nvSpPr>
        <p:spPr>
          <a:xfrm>
            <a:off x="982504" y="5526048"/>
            <a:ext cx="3778448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384653"/>
                </a:solidFill>
                <a:effectLst/>
                <a:uLnTx/>
                <a:uFillTx/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Memory joggers</a:t>
            </a: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" name="Shape 15"/>
          <p:cNvSpPr/>
          <p:nvPr/>
        </p:nvSpPr>
        <p:spPr>
          <a:xfrm>
            <a:off x="5201722" y="5301853"/>
            <a:ext cx="4226838" cy="795099"/>
          </a:xfrm>
          <a:prstGeom prst="roundRect">
            <a:avLst>
              <a:gd name="adj" fmla="val 40875"/>
            </a:avLst>
          </a:prstGeom>
          <a:solidFill>
            <a:srgbClr val="D4E9F7"/>
          </a:solidFill>
          <a:ln w="7620">
            <a:solidFill>
              <a:srgbClr val="BACFDD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" name="Text 16"/>
          <p:cNvSpPr/>
          <p:nvPr/>
        </p:nvSpPr>
        <p:spPr>
          <a:xfrm>
            <a:off x="5425916" y="5526048"/>
            <a:ext cx="3778448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384653"/>
                </a:solidFill>
                <a:effectLst/>
                <a:uLnTx/>
                <a:uFillTx/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Budget reminders</a:t>
            </a: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" name="Shape 17"/>
          <p:cNvSpPr/>
          <p:nvPr/>
        </p:nvSpPr>
        <p:spPr>
          <a:xfrm>
            <a:off x="9645134" y="5301853"/>
            <a:ext cx="4226957" cy="795099"/>
          </a:xfrm>
          <a:prstGeom prst="roundRect">
            <a:avLst>
              <a:gd name="adj" fmla="val 40875"/>
            </a:avLst>
          </a:prstGeom>
          <a:solidFill>
            <a:srgbClr val="D4E9F7"/>
          </a:solidFill>
          <a:ln w="7620">
            <a:solidFill>
              <a:srgbClr val="BACFDD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" name="Text 18"/>
          <p:cNvSpPr/>
          <p:nvPr/>
        </p:nvSpPr>
        <p:spPr>
          <a:xfrm>
            <a:off x="9869329" y="5526048"/>
            <a:ext cx="3778568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384653"/>
                </a:solidFill>
                <a:effectLst/>
                <a:uLnTx/>
                <a:uFillTx/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Event planning</a:t>
            </a: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58309" y="2628900"/>
            <a:ext cx="5821085" cy="7127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5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Barlow Bold" pitchFamily="34" charset="-122"/>
                <a:cs typeface="Arial" panose="020B0604020202020204" pitchFamily="34" charset="0"/>
              </a:rPr>
              <a:t>Let’s Talk Safety Basics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Shape 1"/>
          <p:cNvSpPr/>
          <p:nvPr/>
        </p:nvSpPr>
        <p:spPr>
          <a:xfrm>
            <a:off x="758309" y="3774877"/>
            <a:ext cx="6448544" cy="804624"/>
          </a:xfrm>
          <a:prstGeom prst="roundRect">
            <a:avLst>
              <a:gd name="adj" fmla="val 40391"/>
            </a:avLst>
          </a:prstGeom>
          <a:solidFill>
            <a:srgbClr val="D4E9F7"/>
          </a:solidFill>
          <a:ln w="7620">
            <a:solidFill>
              <a:srgbClr val="BACFDD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Text 2"/>
          <p:cNvSpPr/>
          <p:nvPr/>
        </p:nvSpPr>
        <p:spPr>
          <a:xfrm>
            <a:off x="982504" y="3999071"/>
            <a:ext cx="2899172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384653"/>
                </a:solidFill>
                <a:effectLst/>
                <a:uLnTx/>
                <a:uFillTx/>
                <a:latin typeface="Arial" panose="020B0604020202020204" pitchFamily="34" charset="0"/>
                <a:ea typeface="Barlow Bold" pitchFamily="34" charset="-122"/>
                <a:cs typeface="Arial" panose="020B0604020202020204" pitchFamily="34" charset="0"/>
              </a:rPr>
              <a:t>Don't share private info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hape 3"/>
          <p:cNvSpPr/>
          <p:nvPr/>
        </p:nvSpPr>
        <p:spPr>
          <a:xfrm>
            <a:off x="7423428" y="3774877"/>
            <a:ext cx="6448663" cy="804624"/>
          </a:xfrm>
          <a:prstGeom prst="roundRect">
            <a:avLst>
              <a:gd name="adj" fmla="val 40391"/>
            </a:avLst>
          </a:prstGeom>
          <a:solidFill>
            <a:srgbClr val="D4E9F7"/>
          </a:solidFill>
          <a:ln w="7620">
            <a:solidFill>
              <a:srgbClr val="BACFDD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Text 4"/>
          <p:cNvSpPr/>
          <p:nvPr/>
        </p:nvSpPr>
        <p:spPr>
          <a:xfrm>
            <a:off x="7647623" y="3999071"/>
            <a:ext cx="4199215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384653"/>
                </a:solidFill>
                <a:effectLst/>
                <a:uLnTx/>
                <a:uFillTx/>
                <a:latin typeface="Arial" panose="020B0604020202020204" pitchFamily="34" charset="0"/>
                <a:ea typeface="Barlow Bold" pitchFamily="34" charset="-122"/>
                <a:cs typeface="Arial" panose="020B0604020202020204" pitchFamily="34" charset="0"/>
              </a:rPr>
              <a:t>Double-check important answers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hape 5"/>
          <p:cNvSpPr/>
          <p:nvPr/>
        </p:nvSpPr>
        <p:spPr>
          <a:xfrm>
            <a:off x="758309" y="4796076"/>
            <a:ext cx="6448544" cy="804624"/>
          </a:xfrm>
          <a:prstGeom prst="roundRect">
            <a:avLst>
              <a:gd name="adj" fmla="val 40391"/>
            </a:avLst>
          </a:prstGeom>
          <a:solidFill>
            <a:srgbClr val="D4E9F7"/>
          </a:solidFill>
          <a:ln w="7620">
            <a:solidFill>
              <a:srgbClr val="BACFDD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Text 6"/>
          <p:cNvSpPr/>
          <p:nvPr/>
        </p:nvSpPr>
        <p:spPr>
          <a:xfrm>
            <a:off x="982504" y="5020270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384653"/>
                </a:solidFill>
                <a:effectLst/>
                <a:uLnTx/>
                <a:uFillTx/>
                <a:latin typeface="Arial" panose="020B0604020202020204" pitchFamily="34" charset="0"/>
                <a:ea typeface="Barlow Bold" pitchFamily="34" charset="-122"/>
                <a:cs typeface="Arial" panose="020B0604020202020204" pitchFamily="34" charset="0"/>
              </a:rPr>
              <a:t>Ask for sources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hape 7"/>
          <p:cNvSpPr/>
          <p:nvPr/>
        </p:nvSpPr>
        <p:spPr>
          <a:xfrm>
            <a:off x="7423428" y="4796076"/>
            <a:ext cx="6448663" cy="804624"/>
          </a:xfrm>
          <a:prstGeom prst="roundRect">
            <a:avLst>
              <a:gd name="adj" fmla="val 40391"/>
            </a:avLst>
          </a:prstGeom>
          <a:solidFill>
            <a:srgbClr val="D4E9F7"/>
          </a:solidFill>
          <a:ln w="7620">
            <a:solidFill>
              <a:srgbClr val="BACFDD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Text 8"/>
          <p:cNvSpPr/>
          <p:nvPr/>
        </p:nvSpPr>
        <p:spPr>
          <a:xfrm>
            <a:off x="7647623" y="5020270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384653"/>
                </a:solidFill>
                <a:effectLst/>
                <a:uLnTx/>
                <a:uFillTx/>
                <a:latin typeface="Arial" panose="020B0604020202020204" pitchFamily="34" charset="0"/>
                <a:ea typeface="Barlow Bold" pitchFamily="34" charset="-122"/>
                <a:cs typeface="Arial" panose="020B0604020202020204" pitchFamily="34" charset="0"/>
              </a:rPr>
              <a:t>Use common sense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58309" y="2320766"/>
            <a:ext cx="6608326" cy="7127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5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Barlow Bold" pitchFamily="34" charset="-122"/>
                <a:cs typeface="Arial" panose="020B0604020202020204" pitchFamily="34" charset="0"/>
              </a:rPr>
              <a:t>Safe vs Not Safe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Text 1"/>
          <p:cNvSpPr/>
          <p:nvPr/>
        </p:nvSpPr>
        <p:spPr>
          <a:xfrm>
            <a:off x="758309" y="3574971"/>
            <a:ext cx="3420904" cy="4275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33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Barlow Bold" pitchFamily="34" charset="-122"/>
                <a:cs typeface="Arial" panose="020B0604020202020204" pitchFamily="34" charset="0"/>
              </a:rPr>
              <a:t>Safe: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Text 2"/>
          <p:cNvSpPr/>
          <p:nvPr/>
        </p:nvSpPr>
        <p:spPr>
          <a:xfrm>
            <a:off x="758309" y="4219099"/>
            <a:ext cx="6292572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marR="0" lvl="0" indent="-342900" algn="l" defTabSz="914400" rtl="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84653"/>
                </a:solidFill>
                <a:effectLst/>
                <a:uLnTx/>
                <a:uFillTx/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recipes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Text 3"/>
          <p:cNvSpPr/>
          <p:nvPr/>
        </p:nvSpPr>
        <p:spPr>
          <a:xfrm>
            <a:off x="758309" y="4641533"/>
            <a:ext cx="6292572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marR="0" lvl="0" indent="-342900" algn="l" defTabSz="914400" rtl="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84653"/>
                </a:solidFill>
                <a:effectLst/>
                <a:uLnTx/>
                <a:uFillTx/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notes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Text 4"/>
          <p:cNvSpPr/>
          <p:nvPr/>
        </p:nvSpPr>
        <p:spPr>
          <a:xfrm>
            <a:off x="758309" y="5063966"/>
            <a:ext cx="6292572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marR="0" lvl="0" indent="-342900" algn="l" defTabSz="914400" rtl="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84653"/>
                </a:solidFill>
                <a:effectLst/>
                <a:uLnTx/>
                <a:uFillTx/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stories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Text 5"/>
          <p:cNvSpPr/>
          <p:nvPr/>
        </p:nvSpPr>
        <p:spPr>
          <a:xfrm>
            <a:off x="758309" y="5486400"/>
            <a:ext cx="6292572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marR="0" lvl="0" indent="-342900" algn="l" defTabSz="914400" rtl="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84653"/>
                </a:solidFill>
                <a:effectLst/>
                <a:uLnTx/>
                <a:uFillTx/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planning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Text 6"/>
          <p:cNvSpPr/>
          <p:nvPr/>
        </p:nvSpPr>
        <p:spPr>
          <a:xfrm>
            <a:off x="7587139" y="3574971"/>
            <a:ext cx="3420904" cy="4275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33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3643D"/>
                </a:solidFill>
                <a:effectLst/>
                <a:uLnTx/>
                <a:uFillTx/>
                <a:latin typeface="Arial" panose="020B0604020202020204" pitchFamily="34" charset="0"/>
                <a:ea typeface="Barlow Bold" pitchFamily="34" charset="-122"/>
                <a:cs typeface="Arial" panose="020B0604020202020204" pitchFamily="34" charset="0"/>
              </a:rPr>
              <a:t>Not Safe: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Text 7"/>
          <p:cNvSpPr/>
          <p:nvPr/>
        </p:nvSpPr>
        <p:spPr>
          <a:xfrm>
            <a:off x="7587139" y="4219099"/>
            <a:ext cx="6292572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marR="0" lvl="0" indent="-342900" algn="l" defTabSz="914400" rtl="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84653"/>
                </a:solidFill>
                <a:effectLst/>
                <a:uLnTx/>
                <a:uFillTx/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SSN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Text 8"/>
          <p:cNvSpPr/>
          <p:nvPr/>
        </p:nvSpPr>
        <p:spPr>
          <a:xfrm>
            <a:off x="7587139" y="4641533"/>
            <a:ext cx="6292572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marR="0" lvl="0" indent="-342900" algn="l" defTabSz="914400" rtl="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84653"/>
                </a:solidFill>
                <a:effectLst/>
                <a:uLnTx/>
                <a:uFillTx/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bank info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Text 9"/>
          <p:cNvSpPr/>
          <p:nvPr/>
        </p:nvSpPr>
        <p:spPr>
          <a:xfrm>
            <a:off x="7587139" y="5063966"/>
            <a:ext cx="6292572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lvl="0" indent="-342900">
              <a:lnSpc>
                <a:spcPts val="2700"/>
              </a:lnSpc>
              <a:buSzPct val="100000"/>
              <a:buFontTx/>
              <a:buChar char="•"/>
              <a:defRPr/>
            </a:pPr>
            <a:r>
              <a:rPr lang="en-US" sz="2800" dirty="0"/>
              <a:t> Final medical or legal decisions</a:t>
            </a:r>
          </a:p>
          <a:p>
            <a:pPr lvl="0">
              <a:lnSpc>
                <a:spcPts val="2700"/>
              </a:lnSpc>
              <a:buSzPct val="100000"/>
              <a:defRPr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      </a:t>
            </a:r>
            <a:r>
              <a:rPr lang="en-US" sz="2800" b="1" i="1" dirty="0">
                <a:solidFill>
                  <a:schemeClr val="accent2">
                    <a:lumMod val="75000"/>
                  </a:schemeClr>
                </a:solidFill>
              </a:rPr>
              <a:t>(always verify with a Doctor or Lawyer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58309" y="2938463"/>
            <a:ext cx="6388298" cy="7127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5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5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Barlow Bold" pitchFamily="34" charset="-122"/>
                <a:cs typeface="Arial" panose="020B0604020202020204" pitchFamily="34" charset="0"/>
              </a:rPr>
              <a:t>Accuracy Clues</a:t>
            </a:r>
            <a:endParaRPr kumimoji="0" lang="en-US" sz="445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Shape 1"/>
          <p:cNvSpPr/>
          <p:nvPr/>
        </p:nvSpPr>
        <p:spPr>
          <a:xfrm>
            <a:off x="758309" y="4084439"/>
            <a:ext cx="4226838" cy="1206579"/>
          </a:xfrm>
          <a:prstGeom prst="roundRect">
            <a:avLst>
              <a:gd name="adj" fmla="val 26935"/>
            </a:avLst>
          </a:prstGeom>
          <a:solidFill>
            <a:srgbClr val="FFFFFF"/>
          </a:solidFill>
          <a:ln w="30480">
            <a:solidFill>
              <a:srgbClr val="BACFDD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Text 2"/>
          <p:cNvSpPr/>
          <p:nvPr/>
        </p:nvSpPr>
        <p:spPr>
          <a:xfrm>
            <a:off x="1005364" y="4331494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 panose="020B0604020202020204" pitchFamily="34" charset="0"/>
                <a:ea typeface="Barlow Bold" pitchFamily="34" charset="-122"/>
                <a:cs typeface="Arial" panose="020B0604020202020204" pitchFamily="34" charset="0"/>
              </a:rPr>
              <a:t>Has sources → good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hape 3"/>
          <p:cNvSpPr/>
          <p:nvPr/>
        </p:nvSpPr>
        <p:spPr>
          <a:xfrm>
            <a:off x="5201722" y="4084439"/>
            <a:ext cx="4226838" cy="1206579"/>
          </a:xfrm>
          <a:prstGeom prst="roundRect">
            <a:avLst>
              <a:gd name="adj" fmla="val 26935"/>
            </a:avLst>
          </a:prstGeom>
          <a:solidFill>
            <a:srgbClr val="FFFFFF"/>
          </a:solidFill>
          <a:ln w="30480">
            <a:solidFill>
              <a:srgbClr val="BACFDD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Text 4"/>
          <p:cNvSpPr/>
          <p:nvPr/>
        </p:nvSpPr>
        <p:spPr>
          <a:xfrm>
            <a:off x="5448776" y="4331494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Barlow Bold" pitchFamily="34" charset="-122"/>
                <a:cs typeface="Arial" panose="020B0604020202020204" pitchFamily="34" charset="0"/>
              </a:rPr>
              <a:t>Vague → check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hape 5"/>
          <p:cNvSpPr/>
          <p:nvPr/>
        </p:nvSpPr>
        <p:spPr>
          <a:xfrm>
            <a:off x="9645134" y="4084439"/>
            <a:ext cx="4226957" cy="1206579"/>
          </a:xfrm>
          <a:prstGeom prst="roundRect">
            <a:avLst>
              <a:gd name="adj" fmla="val 26935"/>
            </a:avLst>
          </a:prstGeom>
          <a:solidFill>
            <a:srgbClr val="FFFFFF"/>
          </a:solidFill>
          <a:ln w="30480">
            <a:solidFill>
              <a:srgbClr val="BACFDD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Text 6"/>
          <p:cNvSpPr/>
          <p:nvPr/>
        </p:nvSpPr>
        <p:spPr>
          <a:xfrm>
            <a:off x="9892189" y="4331494"/>
            <a:ext cx="3732848" cy="712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Barlow Bold" pitchFamily="34" charset="-122"/>
                <a:cs typeface="Arial" panose="020B0604020202020204" pitchFamily="34" charset="0"/>
              </a:rPr>
              <a:t>Confident but unsourced → verify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A8B7A9-576B-1DCE-26C9-6FDFC464E80F}"/>
              </a:ext>
            </a:extLst>
          </p:cNvPr>
          <p:cNvSpPr txBox="1"/>
          <p:nvPr/>
        </p:nvSpPr>
        <p:spPr>
          <a:xfrm>
            <a:off x="809564" y="2075498"/>
            <a:ext cx="50032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Barlow Bold" pitchFamily="34" charset="-122"/>
                <a:cs typeface="Arial" panose="020B0604020202020204" pitchFamily="34" charset="0"/>
              </a:rPr>
              <a:t>Let’s Talk Accuracy</a:t>
            </a:r>
            <a:endParaRPr lang="en-US" sz="40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58309" y="2156579"/>
            <a:ext cx="5701546" cy="7127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5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Barlow Bold" pitchFamily="34" charset="-122"/>
                <a:cs typeface="Arial" panose="020B0604020202020204" pitchFamily="34" charset="0"/>
              </a:rPr>
              <a:t>Family Uses  -- A Primary ChatGPT Benefit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Text 1"/>
          <p:cNvSpPr/>
          <p:nvPr/>
        </p:nvSpPr>
        <p:spPr>
          <a:xfrm>
            <a:off x="758309" y="4114919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384653"/>
                </a:solidFill>
                <a:effectLst/>
                <a:uLnTx/>
                <a:uFillTx/>
                <a:latin typeface="Arial" panose="020B0604020202020204" pitchFamily="34" charset="0"/>
                <a:ea typeface="Barlow Bold" pitchFamily="34" charset="-122"/>
                <a:cs typeface="Arial" panose="020B0604020202020204" pitchFamily="34" charset="0"/>
              </a:rPr>
              <a:t>Poems for grandkids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9819" y="3302556"/>
            <a:ext cx="541615" cy="541615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5219819" y="4114919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384653"/>
                </a:solidFill>
                <a:effectLst/>
                <a:uLnTx/>
                <a:uFillTx/>
                <a:latin typeface="Arial" panose="020B0604020202020204" pitchFamily="34" charset="0"/>
                <a:ea typeface="Barlow Bold" pitchFamily="34" charset="-122"/>
                <a:cs typeface="Arial" panose="020B0604020202020204" pitchFamily="34" charset="0"/>
              </a:rPr>
              <a:t>Birthday notes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81329" y="3302556"/>
            <a:ext cx="541615" cy="541615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9681329" y="4114919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384653"/>
                </a:solidFill>
                <a:effectLst/>
                <a:uLnTx/>
                <a:uFillTx/>
                <a:latin typeface="Arial" panose="020B0604020202020204" pitchFamily="34" charset="0"/>
                <a:ea typeface="Barlow Bold" pitchFamily="34" charset="-122"/>
                <a:cs typeface="Arial" panose="020B0604020202020204" pitchFamily="34" charset="0"/>
              </a:rPr>
              <a:t>Memory stories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309" y="4904423"/>
            <a:ext cx="541615" cy="541615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758309" y="5716786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384653"/>
                </a:solidFill>
                <a:effectLst/>
                <a:uLnTx/>
                <a:uFillTx/>
                <a:latin typeface="Arial" panose="020B0604020202020204" pitchFamily="34" charset="0"/>
                <a:ea typeface="Barlow Bold" pitchFamily="34" charset="-122"/>
                <a:cs typeface="Arial" panose="020B0604020202020204" pitchFamily="34" charset="0"/>
              </a:rPr>
              <a:t>Translate tech jargon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1" name="Image 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19819" y="4904423"/>
            <a:ext cx="541615" cy="541615"/>
          </a:xfrm>
          <a:prstGeom prst="rect">
            <a:avLst/>
          </a:prstGeom>
        </p:spPr>
      </p:pic>
      <p:sp>
        <p:nvSpPr>
          <p:cNvPr id="12" name="Text 5"/>
          <p:cNvSpPr/>
          <p:nvPr/>
        </p:nvSpPr>
        <p:spPr>
          <a:xfrm>
            <a:off x="5219819" y="5716786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384653"/>
                </a:solidFill>
                <a:effectLst/>
                <a:uLnTx/>
                <a:uFillTx/>
                <a:latin typeface="Arial" panose="020B0604020202020204" pitchFamily="34" charset="0"/>
                <a:ea typeface="Barlow Bold" pitchFamily="34" charset="-122"/>
                <a:cs typeface="Arial" panose="020B0604020202020204" pitchFamily="34" charset="0"/>
              </a:rPr>
              <a:t>Plan events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4D8B0D6-7E3C-7DAF-09ED-F26344886F7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569" y="3284477"/>
            <a:ext cx="837094" cy="87664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981C15F-3F84-A87B-9EFF-966589ADD5B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80722" y="3138953"/>
            <a:ext cx="967547" cy="102216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1B69912-E327-2C8A-AC83-A6C1D3FF3E9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48691" y="3138953"/>
            <a:ext cx="806890" cy="74318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FBA2972-094C-D6A8-6E91-3C2E8A1F9C9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1709" y="4679682"/>
            <a:ext cx="846667" cy="82857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BB471C7-188B-2643-E463-5800D55DEBA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119981" y="4792230"/>
            <a:ext cx="741289" cy="765999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6C5AF9-5623-2EAD-E625-19B3EEB10E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3CBDD345-52F7-1584-D23E-14ACE2BBDD60}"/>
              </a:ext>
            </a:extLst>
          </p:cNvPr>
          <p:cNvSpPr/>
          <p:nvPr/>
        </p:nvSpPr>
        <p:spPr>
          <a:xfrm>
            <a:off x="758309" y="3208734"/>
            <a:ext cx="3837742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B7D4B5A5-1E56-13F9-5A96-8EE340B05521}"/>
              </a:ext>
            </a:extLst>
          </p:cNvPr>
          <p:cNvSpPr/>
          <p:nvPr/>
        </p:nvSpPr>
        <p:spPr>
          <a:xfrm>
            <a:off x="2226007" y="3761890"/>
            <a:ext cx="12934395" cy="7127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5600"/>
              </a:lnSpc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Barlow Bold" pitchFamily="34" charset="-122"/>
                <a:cs typeface="Arial" panose="020B0604020202020204" pitchFamily="34" charset="0"/>
              </a:rPr>
              <a:t>Play 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Barlow Bold" pitchFamily="34" charset="-122"/>
                <a:cs typeface="Arial" panose="020B0604020202020204" pitchFamily="34" charset="0"/>
              </a:rPr>
              <a:t>“How ChatGPT Works” #3 Video Clip</a:t>
            </a:r>
            <a:endParaRPr lang="en-US" sz="36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>
              <a:lnSpc>
                <a:spcPts val="5600"/>
              </a:lnSpc>
              <a:defRPr/>
            </a:pPr>
            <a:endParaRPr lang="en-US" sz="36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Barlow Bold" pitchFamily="34" charset="-122"/>
              <a:cs typeface="Arial" panose="020B0604020202020204" pitchFamily="34" charset="0"/>
            </a:endParaRPr>
          </a:p>
        </p:txBody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E60DB266-0876-A90C-9140-24421211254B}"/>
              </a:ext>
            </a:extLst>
          </p:cNvPr>
          <p:cNvSpPr/>
          <p:nvPr/>
        </p:nvSpPr>
        <p:spPr>
          <a:xfrm>
            <a:off x="758309" y="4450794"/>
            <a:ext cx="8712160" cy="5700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44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55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Barlow Bold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2377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10727" y="1742520"/>
            <a:ext cx="7697867" cy="7127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lvl="0">
              <a:lnSpc>
                <a:spcPts val="5600"/>
              </a:lnSpc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Barlow Bold" pitchFamily="34" charset="-122"/>
                <a:cs typeface="Arial" panose="020B0604020202020204" pitchFamily="34" charset="0"/>
              </a:rPr>
              <a:t>AI </a:t>
            </a:r>
            <a:r>
              <a:rPr lang="en-US" sz="4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Barlow Bold" pitchFamily="34" charset="-122"/>
                <a:cs typeface="Arial" panose="020B0604020202020204" pitchFamily="34" charset="0"/>
              </a:rPr>
              <a:t>&amp; ChatGPT Boost Tech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Barlow Bold" pitchFamily="34" charset="-122"/>
                <a:cs typeface="Arial" panose="020B0604020202020204" pitchFamily="34" charset="0"/>
              </a:rPr>
              <a:t>Independence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Shape 1"/>
          <p:cNvSpPr/>
          <p:nvPr/>
        </p:nvSpPr>
        <p:spPr>
          <a:xfrm>
            <a:off x="810727" y="2888497"/>
            <a:ext cx="6448544" cy="1671161"/>
          </a:xfrm>
          <a:prstGeom prst="roundRect">
            <a:avLst>
              <a:gd name="adj" fmla="val 19447"/>
            </a:avLst>
          </a:prstGeom>
          <a:solidFill>
            <a:srgbClr val="D4E9F7"/>
          </a:solidFill>
          <a:ln w="7620">
            <a:solidFill>
              <a:srgbClr val="BACFDD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922" y="3112691"/>
            <a:ext cx="649962" cy="649962"/>
          </a:xfrm>
          <a:prstGeom prst="rect">
            <a:avLst/>
          </a:prstGeom>
        </p:spPr>
      </p:pic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13635" y="3291404"/>
            <a:ext cx="292418" cy="292418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1034922" y="3979228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384653"/>
                </a:solidFill>
                <a:effectLst/>
                <a:uLnTx/>
                <a:uFillTx/>
                <a:latin typeface="Arial" panose="020B0604020202020204" pitchFamily="34" charset="0"/>
                <a:ea typeface="Barlow Bold" pitchFamily="34" charset="-122"/>
                <a:cs typeface="Arial" panose="020B0604020202020204" pitchFamily="34" charset="0"/>
              </a:rPr>
              <a:t>Learn privately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hape 3"/>
          <p:cNvSpPr/>
          <p:nvPr/>
        </p:nvSpPr>
        <p:spPr>
          <a:xfrm>
            <a:off x="7475846" y="2888497"/>
            <a:ext cx="6448663" cy="1671161"/>
          </a:xfrm>
          <a:prstGeom prst="roundRect">
            <a:avLst>
              <a:gd name="adj" fmla="val 19447"/>
            </a:avLst>
          </a:prstGeom>
          <a:solidFill>
            <a:srgbClr val="D4E9F7"/>
          </a:solidFill>
          <a:ln w="7620">
            <a:solidFill>
              <a:srgbClr val="BACFDD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00041" y="3112691"/>
            <a:ext cx="649962" cy="649962"/>
          </a:xfrm>
          <a:prstGeom prst="rect">
            <a:avLst/>
          </a:prstGeom>
        </p:spPr>
      </p:pic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878753" y="3291404"/>
            <a:ext cx="292418" cy="292418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7700041" y="3979228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384653"/>
                </a:solidFill>
                <a:effectLst/>
                <a:uLnTx/>
                <a:uFillTx/>
                <a:latin typeface="Arial" panose="020B0604020202020204" pitchFamily="34" charset="0"/>
                <a:ea typeface="Barlow Bold" pitchFamily="34" charset="-122"/>
                <a:cs typeface="Arial" panose="020B0604020202020204" pitchFamily="34" charset="0"/>
              </a:rPr>
              <a:t>No embarrassment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Shape 5"/>
          <p:cNvSpPr/>
          <p:nvPr/>
        </p:nvSpPr>
        <p:spPr>
          <a:xfrm>
            <a:off x="810727" y="4796076"/>
            <a:ext cx="6448544" cy="1671161"/>
          </a:xfrm>
          <a:prstGeom prst="roundRect">
            <a:avLst>
              <a:gd name="adj" fmla="val 19447"/>
            </a:avLst>
          </a:prstGeom>
          <a:solidFill>
            <a:srgbClr val="D4E9F7"/>
          </a:solidFill>
          <a:ln w="7620">
            <a:solidFill>
              <a:srgbClr val="BACFDD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2" name="Image 4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34922" y="5000427"/>
            <a:ext cx="649962" cy="649962"/>
          </a:xfrm>
          <a:prstGeom prst="rect">
            <a:avLst/>
          </a:prstGeom>
        </p:spPr>
      </p:pic>
      <p:pic>
        <p:nvPicPr>
          <p:cNvPr id="13" name="Image 5" descr="preencoded.png"/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213635" y="5179140"/>
            <a:ext cx="292418" cy="292418"/>
          </a:xfrm>
          <a:prstGeom prst="rect">
            <a:avLst/>
          </a:prstGeom>
        </p:spPr>
      </p:pic>
      <p:sp>
        <p:nvSpPr>
          <p:cNvPr id="14" name="Text 6"/>
          <p:cNvSpPr/>
          <p:nvPr/>
        </p:nvSpPr>
        <p:spPr>
          <a:xfrm>
            <a:off x="1034922" y="5866964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384653"/>
                </a:solidFill>
                <a:effectLst/>
                <a:uLnTx/>
                <a:uFillTx/>
                <a:latin typeface="Arial" panose="020B0604020202020204" pitchFamily="34" charset="0"/>
                <a:ea typeface="Barlow Bold" pitchFamily="34" charset="-122"/>
                <a:cs typeface="Arial" panose="020B0604020202020204" pitchFamily="34" charset="0"/>
              </a:rPr>
              <a:t>Ask anything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Shape 7"/>
          <p:cNvSpPr/>
          <p:nvPr/>
        </p:nvSpPr>
        <p:spPr>
          <a:xfrm>
            <a:off x="7475846" y="4776233"/>
            <a:ext cx="6448663" cy="1671161"/>
          </a:xfrm>
          <a:prstGeom prst="roundRect">
            <a:avLst>
              <a:gd name="adj" fmla="val 19447"/>
            </a:avLst>
          </a:prstGeom>
          <a:solidFill>
            <a:srgbClr val="D4E9F7"/>
          </a:solidFill>
          <a:ln w="7620">
            <a:solidFill>
              <a:srgbClr val="BACFDD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6" name="Image 6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700041" y="5000427"/>
            <a:ext cx="649962" cy="649962"/>
          </a:xfrm>
          <a:prstGeom prst="rect">
            <a:avLst/>
          </a:prstGeom>
        </p:spPr>
      </p:pic>
      <p:pic>
        <p:nvPicPr>
          <p:cNvPr id="17" name="Image 7" descr="preencoded.png"/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878753" y="5179140"/>
            <a:ext cx="292418" cy="292418"/>
          </a:xfrm>
          <a:prstGeom prst="rect">
            <a:avLst/>
          </a:prstGeom>
        </p:spPr>
      </p:pic>
      <p:sp>
        <p:nvSpPr>
          <p:cNvPr id="18" name="Text 8"/>
          <p:cNvSpPr/>
          <p:nvPr/>
        </p:nvSpPr>
        <p:spPr>
          <a:xfrm>
            <a:off x="7700041" y="5866964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384653"/>
                </a:solidFill>
                <a:effectLst/>
                <a:uLnTx/>
                <a:uFillTx/>
                <a:latin typeface="Arial" panose="020B0604020202020204" pitchFamily="34" charset="0"/>
                <a:ea typeface="Barlow Bold" pitchFamily="34" charset="-122"/>
                <a:cs typeface="Arial" panose="020B0604020202020204" pitchFamily="34" charset="0"/>
              </a:rPr>
              <a:t>Solve frustrations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4B79A3B-AA5A-AA04-AD6E-A84BA5617F75}"/>
              </a:ext>
            </a:extLst>
          </p:cNvPr>
          <p:cNvSpPr txBox="1"/>
          <p:nvPr/>
        </p:nvSpPr>
        <p:spPr>
          <a:xfrm>
            <a:off x="5020464" y="2713713"/>
            <a:ext cx="7315200" cy="7360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Barlow Bold" pitchFamily="34" charset="-122"/>
                <a:cs typeface="Arial" panose="020B0604020202020204" pitchFamily="34" charset="0"/>
              </a:rPr>
              <a:t>LIVE DEMOs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EF8B14-FBF8-B690-ABA7-E359FF7BE6BF}"/>
              </a:ext>
            </a:extLst>
          </p:cNvPr>
          <p:cNvSpPr txBox="1"/>
          <p:nvPr/>
        </p:nvSpPr>
        <p:spPr>
          <a:xfrm>
            <a:off x="3244081" y="4069455"/>
            <a:ext cx="64940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ChatGPT Concepts In Action</a:t>
            </a:r>
          </a:p>
        </p:txBody>
      </p:sp>
    </p:spTree>
    <p:extLst>
      <p:ext uri="{BB962C8B-B14F-4D97-AF65-F5344CB8AC3E}">
        <p14:creationId xmlns:p14="http://schemas.microsoft.com/office/powerpoint/2010/main" val="259242776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58309" y="2592684"/>
            <a:ext cx="7354807" cy="5700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Barlow Bold" pitchFamily="34" charset="-122"/>
                <a:cs typeface="Arial" panose="020B0604020202020204" pitchFamily="34" charset="0"/>
              </a:rPr>
              <a:t>DEMO #2: Creative Travel Planning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Text 1"/>
          <p:cNvSpPr/>
          <p:nvPr/>
        </p:nvSpPr>
        <p:spPr>
          <a:xfrm>
            <a:off x="758309" y="3651528"/>
            <a:ext cx="5701546" cy="7127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5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2E3C4E"/>
                </a:solidFill>
                <a:effectLst/>
                <a:uLnTx/>
                <a:uFillTx/>
                <a:latin typeface="Arial" panose="020B0604020202020204" pitchFamily="34" charset="0"/>
                <a:ea typeface="Barlow Bold" pitchFamily="34" charset="-122"/>
                <a:cs typeface="Arial" panose="020B0604020202020204" pitchFamily="34" charset="0"/>
              </a:rPr>
              <a:t>LIVE DEMO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Text 2"/>
          <p:cNvSpPr/>
          <p:nvPr/>
        </p:nvSpPr>
        <p:spPr>
          <a:xfrm>
            <a:off x="758309" y="4450794"/>
            <a:ext cx="12418576" cy="5700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44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50" b="1" i="0" u="none" strike="noStrike" kern="1200" cap="none" spc="0" normalizeH="0" baseline="0" noProof="0" dirty="0">
                <a:ln>
                  <a:noFill/>
                </a:ln>
                <a:solidFill>
                  <a:srgbClr val="2E3C4E"/>
                </a:solidFill>
                <a:effectLst/>
                <a:uLnTx/>
                <a:uFillTx/>
                <a:latin typeface="Arial" panose="020B0604020202020204" pitchFamily="34" charset="0"/>
                <a:ea typeface="Barlow Bold" pitchFamily="34" charset="-122"/>
                <a:cs typeface="Arial" panose="020B0604020202020204" pitchFamily="34" charset="0"/>
              </a:rPr>
              <a:t>“Plan a slow-paced Boston day trip from Cromwell,</a:t>
            </a:r>
          </a:p>
          <a:p>
            <a:pPr marL="0" marR="0" lvl="0" indent="0" algn="l" defTabSz="914400" rtl="0" eaLnBrk="1" fontAlgn="auto" latinLnBrk="0" hangingPunct="1">
              <a:lnSpc>
                <a:spcPts val="44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50" b="1" i="0" u="none" strike="noStrike" kern="1200" cap="none" spc="0" normalizeH="0" baseline="0" noProof="0" dirty="0">
                <a:ln>
                  <a:noFill/>
                </a:ln>
                <a:solidFill>
                  <a:srgbClr val="2E3C4E"/>
                </a:solidFill>
                <a:effectLst/>
                <a:uLnTx/>
                <a:uFillTx/>
                <a:latin typeface="Arial" panose="020B0604020202020204" pitchFamily="34" charset="0"/>
                <a:ea typeface="Barlow Bold" pitchFamily="34" charset="-122"/>
                <a:cs typeface="Arial" panose="020B0604020202020204" pitchFamily="34" charset="0"/>
              </a:rPr>
              <a:t>by chartered bus, with rest stops and lunch, plus </a:t>
            </a:r>
          </a:p>
          <a:p>
            <a:pPr marL="0" marR="0" lvl="0" indent="0" algn="l" defTabSz="914400" rtl="0" eaLnBrk="1" fontAlgn="auto" latinLnBrk="0" hangingPunct="1">
              <a:lnSpc>
                <a:spcPts val="44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550" b="1" dirty="0">
                <a:solidFill>
                  <a:srgbClr val="2E3C4E"/>
                </a:solidFill>
                <a:latin typeface="Arial" panose="020B0604020202020204" pitchFamily="34" charset="0"/>
                <a:ea typeface="Barlow Bold" pitchFamily="34" charset="-122"/>
                <a:cs typeface="Arial" panose="020B0604020202020204" pitchFamily="34" charset="0"/>
              </a:rPr>
              <a:t>a</a:t>
            </a:r>
            <a:r>
              <a:rPr kumimoji="0" lang="en-US" sz="3550" b="1" i="0" u="none" strike="noStrike" kern="1200" cap="none" spc="0" normalizeH="0" baseline="0" noProof="0" dirty="0">
                <a:ln>
                  <a:noFill/>
                </a:ln>
                <a:solidFill>
                  <a:srgbClr val="2E3C4E"/>
                </a:solidFill>
                <a:effectLst/>
                <a:uLnTx/>
                <a:uFillTx/>
                <a:latin typeface="Arial" panose="020B0604020202020204" pitchFamily="34" charset="0"/>
                <a:ea typeface="Barlow Bold" pitchFamily="34" charset="-122"/>
                <a:cs typeface="Arial" panose="020B0604020202020204" pitchFamily="34" charset="0"/>
              </a:rPr>
              <a:t>n estimated cost per member.</a:t>
            </a:r>
            <a:r>
              <a:rPr lang="en-US" sz="3550" b="1" dirty="0">
                <a:solidFill>
                  <a:srgbClr val="2E3C4E"/>
                </a:solidFill>
                <a:latin typeface="Arial" panose="020B0604020202020204" pitchFamily="34" charset="0"/>
                <a:ea typeface="Barlow Bold" pitchFamily="34" charset="-122"/>
                <a:cs typeface="Arial" panose="020B0604020202020204" pitchFamily="34" charset="0"/>
              </a:rPr>
              <a:t>”</a:t>
            </a:r>
            <a:endParaRPr kumimoji="0" lang="en-US" sz="3550" b="1" i="0" u="none" strike="noStrike" kern="1200" cap="none" spc="0" normalizeH="0" baseline="0" noProof="0" dirty="0">
              <a:ln>
                <a:noFill/>
              </a:ln>
              <a:solidFill>
                <a:srgbClr val="2E3C4E"/>
              </a:solidFill>
              <a:effectLst/>
              <a:uLnTx/>
              <a:uFillTx/>
              <a:latin typeface="Arial" panose="020B0604020202020204" pitchFamily="34" charset="0"/>
              <a:ea typeface="Barlow Bold" pitchFamily="34" charset="-122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44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550" b="1" dirty="0">
              <a:solidFill>
                <a:srgbClr val="2E3C4E"/>
              </a:solidFill>
              <a:latin typeface="Arial" panose="020B0604020202020204" pitchFamily="34" charset="0"/>
              <a:ea typeface="Barlow Bold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050BF9D-9192-8348-46BD-B983A68013A0}"/>
              </a:ext>
            </a:extLst>
          </p:cNvPr>
          <p:cNvSpPr txBox="1"/>
          <p:nvPr/>
        </p:nvSpPr>
        <p:spPr>
          <a:xfrm>
            <a:off x="2545176" y="3822412"/>
            <a:ext cx="887026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97132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Play ChatGPT for Seniors Video Clip #1</a:t>
            </a:r>
          </a:p>
        </p:txBody>
      </p:sp>
    </p:spTree>
    <p:extLst>
      <p:ext uri="{BB962C8B-B14F-4D97-AF65-F5344CB8AC3E}">
        <p14:creationId xmlns:p14="http://schemas.microsoft.com/office/powerpoint/2010/main" val="415667761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58309" y="2622149"/>
            <a:ext cx="3200519" cy="31170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4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Barlow Bold" pitchFamily="34" charset="-122"/>
                <a:cs typeface="Arial" panose="020B0604020202020204" pitchFamily="34" charset="0"/>
              </a:rPr>
              <a:t>DEMO #3: Getting Tech Self-Help</a:t>
            </a:r>
            <a:endParaRPr lang="en-US" sz="4000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758309" y="3590925"/>
            <a:ext cx="6884670" cy="8604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6750"/>
              </a:lnSpc>
              <a:buNone/>
            </a:pP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Barlow Bold" pitchFamily="34" charset="-122"/>
                <a:cs typeface="Arial" panose="020B0604020202020204" pitchFamily="34" charset="0"/>
              </a:rPr>
              <a:t>LIVE DEMO</a:t>
            </a:r>
            <a:endParaRPr lang="en-US" sz="3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4" name="Text 2"/>
          <p:cNvSpPr/>
          <p:nvPr/>
        </p:nvSpPr>
        <p:spPr>
          <a:xfrm>
            <a:off x="758309" y="4735711"/>
            <a:ext cx="12660035" cy="4988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900"/>
              </a:lnSpc>
              <a:buNone/>
            </a:pPr>
            <a:r>
              <a:rPr lang="en-US" sz="3100" b="1" dirty="0">
                <a:solidFill>
                  <a:srgbClr val="2E3C4E"/>
                </a:solidFill>
                <a:latin typeface="Arial" panose="020B0604020202020204" pitchFamily="34" charset="0"/>
                <a:ea typeface="Barlow Bold" pitchFamily="34" charset="-122"/>
                <a:cs typeface="Arial" panose="020B0604020202020204" pitchFamily="34" charset="0"/>
              </a:rPr>
              <a:t>"Show me how to connect my HP Inkjet printer step-by-step, </a:t>
            </a:r>
            <a:br>
              <a:rPr lang="en-US" sz="3100" b="1" dirty="0">
                <a:solidFill>
                  <a:srgbClr val="2E3C4E"/>
                </a:solidFill>
                <a:latin typeface="Arial" panose="020B0604020202020204" pitchFamily="34" charset="0"/>
                <a:ea typeface="Barlow Bold" pitchFamily="34" charset="-122"/>
                <a:cs typeface="Arial" panose="020B0604020202020204" pitchFamily="34" charset="0"/>
              </a:rPr>
            </a:br>
            <a:r>
              <a:rPr lang="en-US" sz="3100" b="1" dirty="0">
                <a:solidFill>
                  <a:srgbClr val="2E3C4E"/>
                </a:solidFill>
                <a:latin typeface="Arial" panose="020B0604020202020204" pitchFamily="34" charset="0"/>
                <a:ea typeface="Barlow Bold" pitchFamily="34" charset="-122"/>
                <a:cs typeface="Arial" panose="020B0604020202020204" pitchFamily="34" charset="0"/>
              </a:rPr>
              <a:t>on Windows 11 with wi-fi, slow and simple, as if I’m new to tech."</a:t>
            </a:r>
            <a:endParaRPr lang="en-US" sz="31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16378" y="2439939"/>
            <a:ext cx="3832258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Barlow Bold" pitchFamily="34" charset="-122"/>
                <a:cs typeface="Arial" panose="020B0604020202020204" pitchFamily="34" charset="0"/>
              </a:rPr>
              <a:t>DEMO #4: Define Medicare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Text 1"/>
          <p:cNvSpPr/>
          <p:nvPr/>
        </p:nvSpPr>
        <p:spPr>
          <a:xfrm>
            <a:off x="758309" y="3651528"/>
            <a:ext cx="5701546" cy="7127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5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2E3C4E"/>
                </a:solidFill>
                <a:effectLst/>
                <a:uLnTx/>
                <a:uFillTx/>
                <a:latin typeface="Arial" panose="020B0604020202020204" pitchFamily="34" charset="0"/>
                <a:ea typeface="Barlow Bold" pitchFamily="34" charset="-122"/>
                <a:cs typeface="Arial" panose="020B0604020202020204" pitchFamily="34" charset="0"/>
              </a:rPr>
              <a:t>LIVE DEMO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Text 2"/>
          <p:cNvSpPr/>
          <p:nvPr/>
        </p:nvSpPr>
        <p:spPr>
          <a:xfrm>
            <a:off x="758309" y="4450794"/>
            <a:ext cx="9398913" cy="5700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44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50" b="1" i="0" u="none" strike="noStrike" kern="1200" cap="none" spc="0" normalizeH="0" baseline="0" noProof="0" dirty="0">
                <a:ln>
                  <a:noFill/>
                </a:ln>
                <a:solidFill>
                  <a:srgbClr val="2E3C4E"/>
                </a:solidFill>
                <a:effectLst/>
                <a:uLnTx/>
                <a:uFillTx/>
                <a:latin typeface="Arial" panose="020B0604020202020204" pitchFamily="34" charset="0"/>
                <a:ea typeface="Barlow Bold" pitchFamily="34" charset="-122"/>
                <a:cs typeface="Arial" panose="020B0604020202020204" pitchFamily="34" charset="0"/>
              </a:rPr>
              <a:t>"Explain Medicare in simple terms for a friend turning 65."</a:t>
            </a:r>
            <a:endParaRPr kumimoji="0" lang="en-US" sz="35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58309" y="2628900"/>
            <a:ext cx="6306741" cy="7127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5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Barlow Bold" pitchFamily="34" charset="-122"/>
                <a:cs typeface="Arial" panose="020B0604020202020204" pitchFamily="34" charset="0"/>
              </a:rPr>
              <a:t>Key Takeaways for Chat…G-P-T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Shape 1"/>
          <p:cNvSpPr/>
          <p:nvPr/>
        </p:nvSpPr>
        <p:spPr>
          <a:xfrm>
            <a:off x="758310" y="3803518"/>
            <a:ext cx="4226838" cy="804624"/>
          </a:xfrm>
          <a:prstGeom prst="roundRect">
            <a:avLst>
              <a:gd name="adj" fmla="val 40391"/>
            </a:avLst>
          </a:prstGeom>
          <a:solidFill>
            <a:srgbClr val="D4E9F7"/>
          </a:solidFill>
          <a:ln w="7620">
            <a:solidFill>
              <a:srgbClr val="BACFDD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Text 2"/>
          <p:cNvSpPr/>
          <p:nvPr/>
        </p:nvSpPr>
        <p:spPr>
          <a:xfrm>
            <a:off x="982504" y="3872652"/>
            <a:ext cx="4305873" cy="6090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384653"/>
                </a:solidFill>
                <a:effectLst/>
                <a:uLnTx/>
                <a:uFillTx/>
                <a:latin typeface="Arial" panose="020B0604020202020204" pitchFamily="34" charset="0"/>
                <a:ea typeface="Barlow Bold" pitchFamily="34" charset="-122"/>
                <a:cs typeface="Arial" panose="020B0604020202020204" pitchFamily="34" charset="0"/>
              </a:rPr>
              <a:t>AI = math, not magic </a:t>
            </a:r>
            <a:b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384653"/>
                </a:solidFill>
                <a:effectLst/>
                <a:uLnTx/>
                <a:uFillTx/>
                <a:latin typeface="Arial" panose="020B0604020202020204" pitchFamily="34" charset="0"/>
                <a:ea typeface="Barlow Bold" pitchFamily="34" charset="-122"/>
                <a:cs typeface="Arial" panose="020B0604020202020204" pitchFamily="34" charset="0"/>
              </a:rPr>
            </a:br>
            <a:b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384653"/>
                </a:solidFill>
                <a:effectLst/>
                <a:uLnTx/>
                <a:uFillTx/>
                <a:latin typeface="Arial" panose="020B0604020202020204" pitchFamily="34" charset="0"/>
                <a:ea typeface="Barlow Bold" pitchFamily="34" charset="-122"/>
                <a:cs typeface="Arial" panose="020B0604020202020204" pitchFamily="34" charset="0"/>
              </a:rPr>
            </a:b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hape 3"/>
          <p:cNvSpPr/>
          <p:nvPr/>
        </p:nvSpPr>
        <p:spPr>
          <a:xfrm>
            <a:off x="5209342" y="3834276"/>
            <a:ext cx="4226838" cy="804624"/>
          </a:xfrm>
          <a:prstGeom prst="roundRect">
            <a:avLst>
              <a:gd name="adj" fmla="val 40391"/>
            </a:avLst>
          </a:prstGeom>
          <a:solidFill>
            <a:srgbClr val="D4E9F7"/>
          </a:solidFill>
          <a:ln w="7620">
            <a:solidFill>
              <a:srgbClr val="BACFDD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Text 4"/>
          <p:cNvSpPr/>
          <p:nvPr/>
        </p:nvSpPr>
        <p:spPr>
          <a:xfrm>
            <a:off x="5425916" y="3885915"/>
            <a:ext cx="4010264" cy="63982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lvl="0">
              <a:lnSpc>
                <a:spcPts val="2800"/>
              </a:lnSpc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384653"/>
                </a:solidFill>
                <a:effectLst/>
                <a:uLnTx/>
                <a:uFillTx/>
                <a:latin typeface="Arial" panose="020B0604020202020204" pitchFamily="34" charset="0"/>
                <a:ea typeface="Barlow Bold" pitchFamily="34" charset="-122"/>
                <a:cs typeface="Arial" panose="020B0604020202020204" pitchFamily="34" charset="0"/>
              </a:rPr>
              <a:t>Creates — not copies</a:t>
            </a:r>
            <a:r>
              <a:rPr lang="en-US" sz="2200" b="1" dirty="0">
                <a:solidFill>
                  <a:srgbClr val="384653"/>
                </a:solidFill>
                <a:latin typeface="Arial" panose="020B0604020202020204" pitchFamily="34" charset="0"/>
                <a:ea typeface="Barlow Bold" pitchFamily="34" charset="-122"/>
                <a:cs typeface="Arial" panose="020B0604020202020204" pitchFamily="34" charset="0"/>
              </a:rPr>
              <a:t> </a:t>
            </a:r>
            <a:br>
              <a:rPr lang="en-US" sz="2200" b="1" dirty="0">
                <a:solidFill>
                  <a:srgbClr val="384653"/>
                </a:solidFill>
                <a:latin typeface="Arial" panose="020B0604020202020204" pitchFamily="34" charset="0"/>
                <a:ea typeface="Barlow Bold" pitchFamily="34" charset="-122"/>
                <a:cs typeface="Arial" panose="020B0604020202020204" pitchFamily="34" charset="0"/>
              </a:rPr>
            </a:br>
            <a:r>
              <a:rPr lang="en-US" sz="2200" b="1" dirty="0">
                <a:solidFill>
                  <a:srgbClr val="384653"/>
                </a:solidFill>
                <a:latin typeface="Arial" panose="020B0604020202020204" pitchFamily="34" charset="0"/>
                <a:ea typeface="Barlow Bold" pitchFamily="34" charset="-122"/>
                <a:cs typeface="Arial" panose="020B0604020202020204" pitchFamily="34" charset="0"/>
              </a:rPr>
              <a:t>The “G”(Generative)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hape 5"/>
          <p:cNvSpPr/>
          <p:nvPr/>
        </p:nvSpPr>
        <p:spPr>
          <a:xfrm>
            <a:off x="9645134" y="3774877"/>
            <a:ext cx="4226957" cy="804624"/>
          </a:xfrm>
          <a:prstGeom prst="roundRect">
            <a:avLst>
              <a:gd name="adj" fmla="val 40391"/>
            </a:avLst>
          </a:prstGeom>
          <a:solidFill>
            <a:srgbClr val="D4E9F7"/>
          </a:solidFill>
          <a:ln w="7620">
            <a:solidFill>
              <a:srgbClr val="BACFDD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Text 6"/>
          <p:cNvSpPr/>
          <p:nvPr/>
        </p:nvSpPr>
        <p:spPr>
          <a:xfrm>
            <a:off x="9869329" y="3855416"/>
            <a:ext cx="4002761" cy="7834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384653"/>
                </a:solidFill>
                <a:effectLst/>
                <a:uLnTx/>
                <a:uFillTx/>
                <a:latin typeface="Arial" panose="020B0604020202020204" pitchFamily="34" charset="0"/>
                <a:ea typeface="Barlow Bold" pitchFamily="34" charset="-122"/>
                <a:cs typeface="Arial" panose="020B0604020202020204" pitchFamily="34" charset="0"/>
              </a:rPr>
              <a:t>Snapshot — not live </a:t>
            </a:r>
            <a:b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384653"/>
                </a:solidFill>
                <a:effectLst/>
                <a:uLnTx/>
                <a:uFillTx/>
                <a:latin typeface="Arial" panose="020B0604020202020204" pitchFamily="34" charset="0"/>
                <a:ea typeface="Barlow Bold" pitchFamily="34" charset="-122"/>
                <a:cs typeface="Arial" panose="020B0604020202020204" pitchFamily="34" charset="0"/>
              </a:rPr>
            </a:b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384653"/>
                </a:solidFill>
                <a:effectLst/>
                <a:uLnTx/>
                <a:uFillTx/>
                <a:latin typeface="Arial" panose="020B0604020202020204" pitchFamily="34" charset="0"/>
                <a:ea typeface="Barlow Bold" pitchFamily="34" charset="-122"/>
                <a:cs typeface="Arial" panose="020B0604020202020204" pitchFamily="34" charset="0"/>
              </a:rPr>
              <a:t>The “P”(Pre-Trained)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hape 7"/>
          <p:cNvSpPr/>
          <p:nvPr/>
        </p:nvSpPr>
        <p:spPr>
          <a:xfrm>
            <a:off x="758309" y="4796076"/>
            <a:ext cx="4588310" cy="917468"/>
          </a:xfrm>
          <a:prstGeom prst="roundRect">
            <a:avLst>
              <a:gd name="adj" fmla="val 40391"/>
            </a:avLst>
          </a:prstGeom>
          <a:solidFill>
            <a:srgbClr val="D4E9F7"/>
          </a:solidFill>
          <a:ln w="7620">
            <a:solidFill>
              <a:srgbClr val="BACFDD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Text 8"/>
          <p:cNvSpPr/>
          <p:nvPr/>
        </p:nvSpPr>
        <p:spPr>
          <a:xfrm>
            <a:off x="982504" y="4865255"/>
            <a:ext cx="4946535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384653"/>
                </a:solidFill>
                <a:effectLst/>
                <a:uLnTx/>
                <a:uFillTx/>
                <a:latin typeface="Arial" panose="020B0604020202020204" pitchFamily="34" charset="0"/>
                <a:ea typeface="Barlow Bold" pitchFamily="34" charset="-122"/>
                <a:cs typeface="Arial" panose="020B0604020202020204" pitchFamily="34" charset="0"/>
              </a:rPr>
              <a:t>Patterns = how it "thinks“ </a:t>
            </a:r>
            <a:b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384653"/>
                </a:solidFill>
                <a:effectLst/>
                <a:uLnTx/>
                <a:uFillTx/>
                <a:latin typeface="Arial" panose="020B0604020202020204" pitchFamily="34" charset="0"/>
                <a:ea typeface="Barlow Bold" pitchFamily="34" charset="-122"/>
                <a:cs typeface="Arial" panose="020B0604020202020204" pitchFamily="34" charset="0"/>
              </a:rPr>
            </a:b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384653"/>
                </a:solidFill>
                <a:effectLst/>
                <a:uLnTx/>
                <a:uFillTx/>
                <a:latin typeface="Arial" panose="020B0604020202020204" pitchFamily="34" charset="0"/>
                <a:ea typeface="Barlow Bold" pitchFamily="34" charset="-122"/>
                <a:cs typeface="Arial" panose="020B0604020202020204" pitchFamily="34" charset="0"/>
              </a:rPr>
              <a:t>The “T”(Transformer)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Shape 9"/>
          <p:cNvSpPr/>
          <p:nvPr/>
        </p:nvSpPr>
        <p:spPr>
          <a:xfrm>
            <a:off x="7423428" y="4796076"/>
            <a:ext cx="6448663" cy="804624"/>
          </a:xfrm>
          <a:prstGeom prst="roundRect">
            <a:avLst>
              <a:gd name="adj" fmla="val 40391"/>
            </a:avLst>
          </a:prstGeom>
          <a:solidFill>
            <a:srgbClr val="D4E9F7"/>
          </a:solidFill>
          <a:ln w="7620">
            <a:solidFill>
              <a:srgbClr val="BACFDD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7647623" y="5020270"/>
            <a:ext cx="3174802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384653"/>
                </a:solidFill>
                <a:effectLst/>
                <a:uLnTx/>
                <a:uFillTx/>
                <a:latin typeface="Arial" panose="020B0604020202020204" pitchFamily="34" charset="0"/>
                <a:ea typeface="Barlow Bold" pitchFamily="34" charset="-122"/>
                <a:cs typeface="Arial" panose="020B0604020202020204" pitchFamily="34" charset="0"/>
              </a:rPr>
              <a:t>Your words shape results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DDDFF9B-34A7-1513-E873-53137B92BC8A}"/>
              </a:ext>
            </a:extLst>
          </p:cNvPr>
          <p:cNvSpPr txBox="1"/>
          <p:nvPr/>
        </p:nvSpPr>
        <p:spPr>
          <a:xfrm>
            <a:off x="3354741" y="3874832"/>
            <a:ext cx="7315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97132">
                    <a:lumMod val="75000"/>
                  </a:srgb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Play Video #4 – Seminar Finale</a:t>
            </a:r>
          </a:p>
        </p:txBody>
      </p:sp>
    </p:spTree>
    <p:extLst>
      <p:ext uri="{BB962C8B-B14F-4D97-AF65-F5344CB8AC3E}">
        <p14:creationId xmlns:p14="http://schemas.microsoft.com/office/powerpoint/2010/main" val="418719923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58309" y="3208734"/>
            <a:ext cx="3870841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lvl="0">
              <a:lnSpc>
                <a:spcPts val="2800"/>
              </a:lnSpc>
              <a:defRPr/>
            </a:pPr>
            <a:r>
              <a:rPr lang="en-US" sz="4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You’re More Ready Than You Think, Right Now.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705891" y="3951924"/>
            <a:ext cx="12480369" cy="7127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5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2E3C4E"/>
                </a:solidFill>
                <a:effectLst/>
                <a:uLnTx/>
                <a:uFillTx/>
                <a:latin typeface="Arial" panose="020B0604020202020204" pitchFamily="34" charset="0"/>
                <a:ea typeface="Barlow Bold" pitchFamily="34" charset="-122"/>
                <a:cs typeface="Arial" panose="020B0604020202020204" pitchFamily="34" charset="0"/>
              </a:rPr>
              <a:t>You bring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Barlow Bold" pitchFamily="34" charset="-122"/>
                <a:cs typeface="Arial" panose="020B0604020202020204" pitchFamily="34" charset="0"/>
              </a:rPr>
              <a:t>wisdom, patience, and curiosity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2E3C4E"/>
                </a:solidFill>
                <a:effectLst/>
                <a:uLnTx/>
                <a:uFillTx/>
                <a:latin typeface="Arial" panose="020B0604020202020204" pitchFamily="34" charset="0"/>
                <a:ea typeface="Barlow Bold" pitchFamily="34" charset="-122"/>
                <a:cs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ts val="5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Text 2"/>
          <p:cNvSpPr/>
          <p:nvPr/>
        </p:nvSpPr>
        <p:spPr>
          <a:xfrm>
            <a:off x="705891" y="5051807"/>
            <a:ext cx="5163860" cy="5700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44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2E3C4E"/>
                </a:solidFill>
                <a:effectLst/>
                <a:uLnTx/>
                <a:uFillTx/>
                <a:latin typeface="Arial" panose="020B0604020202020204" pitchFamily="34" charset="0"/>
                <a:ea typeface="Barlow Bold" pitchFamily="34" charset="-122"/>
                <a:cs typeface="Arial" panose="020B0604020202020204" pitchFamily="34" charset="0"/>
              </a:rPr>
              <a:t>AI simply adds speed and clarity.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Text 1">
            <a:extLst>
              <a:ext uri="{FF2B5EF4-FFF2-40B4-BE49-F238E27FC236}">
                <a16:creationId xmlns:a16="http://schemas.microsoft.com/office/drawing/2014/main" id="{7B369FB4-8B21-F60B-9EB4-511D72F52CB2}"/>
              </a:ext>
            </a:extLst>
          </p:cNvPr>
          <p:cNvSpPr/>
          <p:nvPr/>
        </p:nvSpPr>
        <p:spPr>
          <a:xfrm>
            <a:off x="705891" y="5224063"/>
            <a:ext cx="5701546" cy="7127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5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Text 2">
            <a:extLst>
              <a:ext uri="{FF2B5EF4-FFF2-40B4-BE49-F238E27FC236}">
                <a16:creationId xmlns:a16="http://schemas.microsoft.com/office/drawing/2014/main" id="{A3EA9DBB-2EDB-3ECA-B00C-053E40C3EB56}"/>
              </a:ext>
            </a:extLst>
          </p:cNvPr>
          <p:cNvSpPr/>
          <p:nvPr/>
        </p:nvSpPr>
        <p:spPr>
          <a:xfrm>
            <a:off x="809563" y="6139969"/>
            <a:ext cx="8608487" cy="5700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44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E97132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D44F0E5-2BDE-5D6C-F309-ABE6A4BC2F09}"/>
              </a:ext>
            </a:extLst>
          </p:cNvPr>
          <p:cNvSpPr txBox="1"/>
          <p:nvPr/>
        </p:nvSpPr>
        <p:spPr>
          <a:xfrm>
            <a:off x="970844" y="3691271"/>
            <a:ext cx="951088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You don’t need to trust AI — you need to know how to use it wisely.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ADA0BE-ECF4-3E2D-CF41-C9AF8AEC1CF9}"/>
              </a:ext>
            </a:extLst>
          </p:cNvPr>
          <p:cNvSpPr txBox="1"/>
          <p:nvPr/>
        </p:nvSpPr>
        <p:spPr>
          <a:xfrm>
            <a:off x="970844" y="2916045"/>
            <a:ext cx="7315200" cy="4784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ts val="2800"/>
              </a:lnSpc>
              <a:defRPr/>
            </a:pPr>
            <a:r>
              <a:rPr lang="en-US" sz="4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You’re Still in Charge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995970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60AC66E-52DE-6178-1887-EB8E1EF59C8D}"/>
              </a:ext>
            </a:extLst>
          </p:cNvPr>
          <p:cNvSpPr txBox="1"/>
          <p:nvPr/>
        </p:nvSpPr>
        <p:spPr>
          <a:xfrm>
            <a:off x="1892866" y="3527889"/>
            <a:ext cx="1171247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Optional – Time Permitting: </a:t>
            </a:r>
            <a:b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Audience “Jump Start” Suggestions for Q&amp;A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38935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03CF83-83FF-4EA1-DEF9-DACE4B16F407}"/>
              </a:ext>
            </a:extLst>
          </p:cNvPr>
          <p:cNvSpPr txBox="1"/>
          <p:nvPr/>
        </p:nvSpPr>
        <p:spPr>
          <a:xfrm>
            <a:off x="733425" y="1781177"/>
            <a:ext cx="1332484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Ask It Live — Jump-Start Questions</a:t>
            </a:r>
          </a:p>
          <a:p>
            <a:endParaRPr lang="en-US" sz="3200" b="1" dirty="0">
              <a:solidFill>
                <a:schemeClr val="tx2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8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sounded confusing at first — but is a little clearer now?”</a:t>
            </a:r>
          </a:p>
          <a:p>
            <a:endParaRPr lang="en-US" sz="2800" dirty="0">
              <a:solidFill>
                <a:schemeClr val="tx2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“If you asked AI one fun question, what would it be?”</a:t>
            </a:r>
          </a:p>
          <a:p>
            <a:endParaRPr lang="en-US" sz="2800" dirty="0">
              <a:solidFill>
                <a:schemeClr val="tx2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“What everyday problem would you love some extra help with?”</a:t>
            </a:r>
          </a:p>
          <a:p>
            <a:endParaRPr lang="en-US" sz="2800" dirty="0">
              <a:solidFill>
                <a:schemeClr val="tx2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“What still feels a little uncertain or questionable about AI?”</a:t>
            </a:r>
          </a:p>
          <a:p>
            <a:endParaRPr lang="en-US" sz="2800" dirty="0">
              <a:solidFill>
                <a:schemeClr val="tx2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“What feels </a:t>
            </a:r>
            <a:r>
              <a:rPr lang="en-US" sz="2800" b="1" i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 scary</a:t>
            </a:r>
            <a:r>
              <a:rPr lang="en-US" sz="28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now than it did before we started?”</a:t>
            </a:r>
            <a:endParaRPr lang="en-US" sz="2800" dirty="0">
              <a:solidFill>
                <a:schemeClr val="tx2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164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53083" y="2156519"/>
            <a:ext cx="2867144" cy="31170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4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Barlow Bold" pitchFamily="34" charset="-122"/>
                <a:cs typeface="Arial" panose="020B0604020202020204" pitchFamily="34" charset="0"/>
              </a:rPr>
              <a:t>Today's Roadmap</a:t>
            </a:r>
            <a:endParaRPr lang="en-US" sz="4000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758309" y="2930128"/>
            <a:ext cx="189548" cy="2369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384653"/>
                </a:solidFill>
                <a:latin typeface="Arial" panose="020B0604020202020204" pitchFamily="34" charset="0"/>
                <a:ea typeface="Barlow Light" pitchFamily="34" charset="-122"/>
                <a:cs typeface="Arial" panose="020B0604020202020204" pitchFamily="34" charset="0"/>
              </a:rPr>
              <a:t>01</a:t>
            </a:r>
            <a:endParaRPr lang="en-US" sz="1450" dirty="0">
              <a:latin typeface="Arial" panose="020B0604020202020204" pitchFamily="34" charset="0"/>
            </a:endParaRPr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309" y="3229451"/>
            <a:ext cx="6462117" cy="2286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758309" y="3369945"/>
            <a:ext cx="2505670" cy="31170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2800" b="1" dirty="0">
                <a:solidFill>
                  <a:srgbClr val="384653"/>
                </a:solidFill>
                <a:latin typeface="Arial" panose="020B0604020202020204" pitchFamily="34" charset="0"/>
                <a:ea typeface="Barlow Bold" pitchFamily="34" charset="-122"/>
                <a:cs typeface="Arial" panose="020B0604020202020204" pitchFamily="34" charset="0"/>
              </a:rPr>
              <a:t>What Are AI &amp; ChatGPT? (5m) </a:t>
            </a:r>
            <a:endParaRPr lang="en-US" sz="2800" dirty="0">
              <a:latin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7409974" y="2930128"/>
            <a:ext cx="189548" cy="2369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384653"/>
                </a:solidFill>
                <a:latin typeface="Arial" panose="020B0604020202020204" pitchFamily="34" charset="0"/>
                <a:ea typeface="Barlow Light" pitchFamily="34" charset="-122"/>
                <a:cs typeface="Arial" panose="020B0604020202020204" pitchFamily="34" charset="0"/>
              </a:rPr>
              <a:t>02</a:t>
            </a:r>
            <a:endParaRPr lang="en-US" sz="1450" dirty="0">
              <a:latin typeface="Arial" panose="020B0604020202020204" pitchFamily="34" charset="0"/>
            </a:endParaRPr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9974" y="3229451"/>
            <a:ext cx="6462117" cy="22860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7409974" y="3369945"/>
            <a:ext cx="2494359" cy="31170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2800" b="1" dirty="0">
                <a:solidFill>
                  <a:srgbClr val="384653"/>
                </a:solidFill>
                <a:latin typeface="Arial" panose="020B0604020202020204" pitchFamily="34" charset="0"/>
                <a:ea typeface="Barlow Bold" pitchFamily="34" charset="-122"/>
                <a:cs typeface="Arial" panose="020B0604020202020204" pitchFamily="34" charset="0"/>
              </a:rPr>
              <a:t>Why they matter (5m)</a:t>
            </a:r>
            <a:endParaRPr lang="en-US" sz="2800" dirty="0">
              <a:latin typeface="Arial" panose="020B0604020202020204" pitchFamily="34" charset="0"/>
            </a:endParaRPr>
          </a:p>
        </p:txBody>
      </p:sp>
      <p:sp>
        <p:nvSpPr>
          <p:cNvPr id="9" name="Text 5"/>
          <p:cNvSpPr/>
          <p:nvPr/>
        </p:nvSpPr>
        <p:spPr>
          <a:xfrm>
            <a:off x="758309" y="4013359"/>
            <a:ext cx="189548" cy="2369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384653"/>
                </a:solidFill>
                <a:latin typeface="Arial" panose="020B0604020202020204" pitchFamily="34" charset="0"/>
                <a:ea typeface="Barlow Light" pitchFamily="34" charset="-122"/>
                <a:cs typeface="Arial" panose="020B0604020202020204" pitchFamily="34" charset="0"/>
              </a:rPr>
              <a:t>03</a:t>
            </a:r>
            <a:endParaRPr lang="en-US" sz="1450" dirty="0">
              <a:latin typeface="Arial" panose="020B0604020202020204" pitchFamily="34" charset="0"/>
            </a:endParaRPr>
          </a:p>
        </p:txBody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309" y="4293751"/>
            <a:ext cx="6462117" cy="22860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758309" y="4453176"/>
            <a:ext cx="2494359" cy="31170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2800" b="1" dirty="0">
                <a:solidFill>
                  <a:srgbClr val="384653"/>
                </a:solidFill>
                <a:latin typeface="Arial" panose="020B0604020202020204" pitchFamily="34" charset="0"/>
                <a:ea typeface="Barlow Bold" pitchFamily="34" charset="-122"/>
                <a:cs typeface="Arial" panose="020B0604020202020204" pitchFamily="34" charset="0"/>
              </a:rPr>
              <a:t>How to stay safe? (5m)</a:t>
            </a:r>
            <a:endParaRPr lang="en-US" sz="2800" dirty="0">
              <a:latin typeface="Arial" panose="020B0604020202020204" pitchFamily="34" charset="0"/>
            </a:endParaRPr>
          </a:p>
        </p:txBody>
      </p:sp>
      <p:sp>
        <p:nvSpPr>
          <p:cNvPr id="12" name="Text 7"/>
          <p:cNvSpPr/>
          <p:nvPr/>
        </p:nvSpPr>
        <p:spPr>
          <a:xfrm>
            <a:off x="7409974" y="4013359"/>
            <a:ext cx="189548" cy="2369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384653"/>
                </a:solidFill>
                <a:latin typeface="Arial" panose="020B0604020202020204" pitchFamily="34" charset="0"/>
                <a:ea typeface="Barlow Light" pitchFamily="34" charset="-122"/>
                <a:cs typeface="Arial" panose="020B0604020202020204" pitchFamily="34" charset="0"/>
              </a:rPr>
              <a:t>04</a:t>
            </a:r>
            <a:endParaRPr lang="en-US" sz="1450" dirty="0">
              <a:latin typeface="Arial" panose="020B0604020202020204" pitchFamily="34" charset="0"/>
            </a:endParaRPr>
          </a:p>
        </p:txBody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9974" y="4293751"/>
            <a:ext cx="6462117" cy="22860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7409974" y="4453176"/>
            <a:ext cx="3279815" cy="31170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2800" b="1" dirty="0">
                <a:solidFill>
                  <a:srgbClr val="384653"/>
                </a:solidFill>
                <a:latin typeface="Arial" panose="020B0604020202020204" pitchFamily="34" charset="0"/>
                <a:ea typeface="Barlow Bold" pitchFamily="34" charset="-122"/>
                <a:cs typeface="Arial" panose="020B0604020202020204" pitchFamily="34" charset="0"/>
              </a:rPr>
              <a:t>Every day, senior-friendly uses (5m)</a:t>
            </a:r>
            <a:endParaRPr lang="en-US" sz="2800" dirty="0">
              <a:latin typeface="Arial" panose="020B0604020202020204" pitchFamily="34" charset="0"/>
            </a:endParaRPr>
          </a:p>
        </p:txBody>
      </p:sp>
      <p:sp>
        <p:nvSpPr>
          <p:cNvPr id="15" name="Text 9"/>
          <p:cNvSpPr/>
          <p:nvPr/>
        </p:nvSpPr>
        <p:spPr>
          <a:xfrm>
            <a:off x="758309" y="5096589"/>
            <a:ext cx="189548" cy="2369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384653"/>
                </a:solidFill>
                <a:latin typeface="Arial" panose="020B0604020202020204" pitchFamily="34" charset="0"/>
                <a:ea typeface="Barlow Light" pitchFamily="34" charset="-122"/>
                <a:cs typeface="Arial" panose="020B0604020202020204" pitchFamily="34" charset="0"/>
              </a:rPr>
              <a:t>05</a:t>
            </a:r>
            <a:endParaRPr lang="en-US" sz="1450" dirty="0">
              <a:latin typeface="Arial" panose="020B0604020202020204" pitchFamily="34" charset="0"/>
            </a:endParaRPr>
          </a:p>
        </p:txBody>
      </p:sp>
      <p:pic>
        <p:nvPicPr>
          <p:cNvPr id="16" name="Image 4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309" y="5358051"/>
            <a:ext cx="6462117" cy="22860"/>
          </a:xfrm>
          <a:prstGeom prst="rect">
            <a:avLst/>
          </a:prstGeom>
        </p:spPr>
      </p:pic>
      <p:sp>
        <p:nvSpPr>
          <p:cNvPr id="17" name="Text 10"/>
          <p:cNvSpPr/>
          <p:nvPr/>
        </p:nvSpPr>
        <p:spPr>
          <a:xfrm>
            <a:off x="758309" y="5536406"/>
            <a:ext cx="2494359" cy="31170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2800" b="1" dirty="0">
                <a:solidFill>
                  <a:srgbClr val="384653"/>
                </a:solidFill>
                <a:latin typeface="Arial" panose="020B0604020202020204" pitchFamily="34" charset="0"/>
                <a:ea typeface="Barlow Bold" pitchFamily="34" charset="-122"/>
                <a:cs typeface="Arial" panose="020B0604020202020204" pitchFamily="34" charset="0"/>
              </a:rPr>
              <a:t>Live demos (5m) &amp; Videos (10m)</a:t>
            </a:r>
            <a:endParaRPr lang="en-US" sz="2800" dirty="0">
              <a:latin typeface="Arial" panose="020B0604020202020204" pitchFamily="34" charset="0"/>
            </a:endParaRPr>
          </a:p>
        </p:txBody>
      </p:sp>
      <p:sp>
        <p:nvSpPr>
          <p:cNvPr id="18" name="Text 11"/>
          <p:cNvSpPr/>
          <p:nvPr/>
        </p:nvSpPr>
        <p:spPr>
          <a:xfrm>
            <a:off x="7409974" y="5096589"/>
            <a:ext cx="189548" cy="2369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384653"/>
                </a:solidFill>
                <a:latin typeface="Arial" panose="020B0604020202020204" pitchFamily="34" charset="0"/>
                <a:ea typeface="Barlow Light" pitchFamily="34" charset="-122"/>
                <a:cs typeface="Arial" panose="020B0604020202020204" pitchFamily="34" charset="0"/>
              </a:rPr>
              <a:t>06</a:t>
            </a:r>
            <a:endParaRPr lang="en-US" sz="1450" dirty="0">
              <a:latin typeface="Arial" panose="020B0604020202020204" pitchFamily="34" charset="0"/>
            </a:endParaRPr>
          </a:p>
        </p:txBody>
      </p:sp>
      <p:pic>
        <p:nvPicPr>
          <p:cNvPr id="19" name="Image 5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9974" y="5358051"/>
            <a:ext cx="6462117" cy="22860"/>
          </a:xfrm>
          <a:prstGeom prst="rect">
            <a:avLst/>
          </a:prstGeom>
        </p:spPr>
      </p:pic>
      <p:sp>
        <p:nvSpPr>
          <p:cNvPr id="20" name="Text 12"/>
          <p:cNvSpPr/>
          <p:nvPr/>
        </p:nvSpPr>
        <p:spPr>
          <a:xfrm>
            <a:off x="7409974" y="5536406"/>
            <a:ext cx="2494359" cy="31170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2800" b="1" dirty="0">
                <a:solidFill>
                  <a:srgbClr val="384653"/>
                </a:solidFill>
                <a:latin typeface="Arial" panose="020B0604020202020204" pitchFamily="34" charset="0"/>
                <a:ea typeface="Barlow Bold" pitchFamily="34" charset="-122"/>
                <a:cs typeface="Arial" panose="020B0604020202020204" pitchFamily="34" charset="0"/>
              </a:rPr>
              <a:t>Q&amp;A (10m)</a:t>
            </a:r>
            <a:endParaRPr lang="en-US" sz="28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hatbot&#10;&#10;AI-generated content may be incorrect.">
            <a:extLst>
              <a:ext uri="{FF2B5EF4-FFF2-40B4-BE49-F238E27FC236}">
                <a16:creationId xmlns:a16="http://schemas.microsoft.com/office/drawing/2014/main" id="{50B63A79-CDF2-D1FC-9D74-FD13E1848F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9460" y="1586732"/>
            <a:ext cx="10611698" cy="5745941"/>
          </a:xfrm>
          <a:prstGeom prst="rect">
            <a:avLst/>
          </a:prstGeom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D95636A7-CA2A-E334-D94C-1D1D9C0A050C}"/>
              </a:ext>
            </a:extLst>
          </p:cNvPr>
          <p:cNvSpPr/>
          <p:nvPr/>
        </p:nvSpPr>
        <p:spPr>
          <a:xfrm>
            <a:off x="1409460" y="5929039"/>
            <a:ext cx="1531708" cy="1265076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7588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58309" y="2758678"/>
            <a:ext cx="3595926" cy="31170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4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Barlow Bold" pitchFamily="34" charset="-122"/>
                <a:cs typeface="Arial" panose="020B0604020202020204" pitchFamily="34" charset="0"/>
              </a:rPr>
              <a:t>DEMO #1: See? It's Easy</a:t>
            </a:r>
            <a:endParaRPr lang="en-US" sz="4000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758309" y="3354705"/>
            <a:ext cx="6884670" cy="8604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6750"/>
              </a:lnSpc>
              <a:buNone/>
            </a:pP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Barlow Bold" pitchFamily="34" charset="-122"/>
                <a:cs typeface="Arial" panose="020B0604020202020204" pitchFamily="34" charset="0"/>
              </a:rPr>
              <a:t>LIVE DEMO</a:t>
            </a:r>
            <a:endParaRPr lang="en-US" sz="3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4" name="Text 2"/>
          <p:cNvSpPr/>
          <p:nvPr/>
        </p:nvSpPr>
        <p:spPr>
          <a:xfrm>
            <a:off x="758309" y="4499491"/>
            <a:ext cx="13113782" cy="37909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50"/>
              </a:lnSpc>
              <a:buNone/>
            </a:pPr>
            <a:r>
              <a:rPr lang="en-US" sz="2400" dirty="0">
                <a:solidFill>
                  <a:srgbClr val="384653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"</a:t>
            </a:r>
            <a:r>
              <a:rPr lang="en-US" sz="2400" b="1" dirty="0">
                <a:solidFill>
                  <a:srgbClr val="384653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Explain Wi-Fi, AI, and ChatGPT in one plain-English sentence. Then, try it in 3 separate tones</a:t>
            </a:r>
            <a:endParaRPr lang="en-US" sz="2400" b="1" dirty="0">
              <a:latin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850674" y="5650950"/>
            <a:ext cx="13113782" cy="37909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50"/>
              </a:lnSpc>
              <a:buNone/>
            </a:pPr>
            <a:r>
              <a:rPr lang="en-US" sz="2400" b="1" dirty="0">
                <a:solidFill>
                  <a:srgbClr val="384653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Show ChatGPT works like texting or drafting email sentences.</a:t>
            </a:r>
            <a:endParaRPr lang="en-US" sz="2400" b="1" dirty="0"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2C94BA-BC28-24CF-BC0D-E0AF1E79B2A8}"/>
              </a:ext>
            </a:extLst>
          </p:cNvPr>
          <p:cNvSpPr txBox="1"/>
          <p:nvPr/>
        </p:nvSpPr>
        <p:spPr>
          <a:xfrm>
            <a:off x="758309" y="6208601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8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33A46C-E0AF-6E91-703C-69D8FC5CC5FB}"/>
              </a:ext>
            </a:extLst>
          </p:cNvPr>
          <p:cNvSpPr txBox="1"/>
          <p:nvPr/>
        </p:nvSpPr>
        <p:spPr>
          <a:xfrm>
            <a:off x="1997702" y="3570237"/>
            <a:ext cx="89562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 to Artificial Intelligence - AI</a:t>
            </a:r>
          </a:p>
        </p:txBody>
      </p:sp>
    </p:spTree>
    <p:extLst>
      <p:ext uri="{BB962C8B-B14F-4D97-AF65-F5344CB8AC3E}">
        <p14:creationId xmlns:p14="http://schemas.microsoft.com/office/powerpoint/2010/main" val="15436802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58309" y="2416969"/>
            <a:ext cx="3703439" cy="31170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4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Barlow Bold" pitchFamily="34" charset="-122"/>
                <a:cs typeface="Arial" panose="020B0604020202020204" pitchFamily="34" charset="0"/>
              </a:rPr>
              <a:t>Two Words to Remember</a:t>
            </a:r>
            <a:endParaRPr lang="en-US" sz="4000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758309" y="3202543"/>
            <a:ext cx="6325672" cy="187082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4700"/>
              </a:lnSpc>
              <a:buNone/>
            </a:pPr>
            <a:r>
              <a:rPr lang="en-US" sz="1175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Barlow Bold" pitchFamily="34" charset="-122"/>
                <a:cs typeface="Arial" panose="020B0604020202020204" pitchFamily="34" charset="0"/>
              </a:rPr>
              <a:t>Vast</a:t>
            </a:r>
            <a:endParaRPr lang="en-US" sz="1175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4" name="Text 2"/>
          <p:cNvSpPr/>
          <p:nvPr/>
        </p:nvSpPr>
        <p:spPr>
          <a:xfrm>
            <a:off x="758309" y="5262920"/>
            <a:ext cx="6325672" cy="37909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50"/>
              </a:lnSpc>
              <a:buNone/>
            </a:pPr>
            <a:r>
              <a:rPr lang="en-US" sz="3200" b="1" dirty="0">
                <a:solidFill>
                  <a:srgbClr val="384653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Trained on trillions of examples</a:t>
            </a:r>
            <a:endParaRPr lang="en-US" sz="3200" b="1" dirty="0">
              <a:latin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7554039" y="3202543"/>
            <a:ext cx="6325672" cy="187082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4700"/>
              </a:lnSpc>
              <a:buNone/>
            </a:pPr>
            <a:r>
              <a:rPr lang="en-US" sz="1175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Barlow Bold" pitchFamily="34" charset="-122"/>
                <a:cs typeface="Arial" panose="020B0604020202020204" pitchFamily="34" charset="0"/>
              </a:rPr>
              <a:t>Fast</a:t>
            </a:r>
            <a:endParaRPr lang="en-US" sz="1175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7554039" y="5262920"/>
            <a:ext cx="6325672" cy="37909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50"/>
              </a:lnSpc>
              <a:buNone/>
            </a:pPr>
            <a:r>
              <a:rPr lang="en-US" sz="3200" b="1" dirty="0">
                <a:solidFill>
                  <a:srgbClr val="384653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Usually answers in seconds</a:t>
            </a:r>
            <a:endParaRPr lang="en-US" sz="3200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RGE_Templat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RGE_Template.potx" id="{B74F933B-2286-41FB-922B-34C3FD60F512}" vid="{2D75AE74-75CB-429C-A0F9-83A4F43DB397}"/>
    </a:ext>
  </a:extLst>
</a:theme>
</file>

<file path=ppt/theme/theme2.xml><?xml version="1.0" encoding="utf-8"?>
<a:theme xmlns:a="http://schemas.openxmlformats.org/drawingml/2006/main" name="1_RGE_Templat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59A67765-27D6-4EF2-936C-B5479059432A}" vid="{02E94EC6-BDC6-4D9F-A741-23865DE6E06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2832</TotalTime>
  <Words>3647</Words>
  <Application>Microsoft Office PowerPoint</Application>
  <PresentationFormat>Custom</PresentationFormat>
  <Paragraphs>819</Paragraphs>
  <Slides>47</Slides>
  <Notes>47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47</vt:i4>
      </vt:variant>
    </vt:vector>
  </HeadingPairs>
  <TitlesOfParts>
    <vt:vector size="55" baseType="lpstr">
      <vt:lpstr>Symbol</vt:lpstr>
      <vt:lpstr>Courier New</vt:lpstr>
      <vt:lpstr>Aptos Display</vt:lpstr>
      <vt:lpstr>Calibri</vt:lpstr>
      <vt:lpstr>Arial</vt:lpstr>
      <vt:lpstr>Aptos</vt:lpstr>
      <vt:lpstr>RGE_Template</vt:lpstr>
      <vt:lpstr>1_RGE_Template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Jim Kallaugher</dc:creator>
  <cp:lastModifiedBy>Jim Kallaugher</cp:lastModifiedBy>
  <cp:revision>97</cp:revision>
  <cp:lastPrinted>2025-12-06T08:54:31Z</cp:lastPrinted>
  <dcterms:created xsi:type="dcterms:W3CDTF">2025-11-15T23:45:14Z</dcterms:created>
  <dcterms:modified xsi:type="dcterms:W3CDTF">2025-12-16T18:53:44Z</dcterms:modified>
</cp:coreProperties>
</file>