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51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embeddedFontLst>
    <p:embeddedFont>
      <p:font typeface="Abadi" panose="020B0604020104020204" pitchFamily="34" charset="0"/>
      <p:regular r:id="rId13"/>
      <p:bold r:id="rId14"/>
    </p:embeddedFont>
    <p:embeddedFont>
      <p:font typeface="Alexandria SemiBold" panose="020B0604020202020204" charset="-78"/>
      <p:regular r:id="rId15"/>
    </p:embeddedFont>
    <p:embeddedFont>
      <p:font typeface="Segoe UI Emoji" panose="020B0502040204020203" pitchFamily="34" charset="0"/>
      <p:regular r:id="rId16"/>
    </p:embeddedFont>
    <p:embeddedFont>
      <p:font typeface="Sora Light" panose="020B0604020202020204" charset="0"/>
      <p:regular r:id="rId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2D4E23-4158-43D7-9934-8A7E4E04F242}" v="1" dt="2026-09-28T00:03:21.362"/>
    <p1510:client id="{D82762C8-3212-44DC-AAC7-751A76EBEDAC}" v="3" dt="2026-09-27T23:20:26.0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5" d="100"/>
          <a:sy n="105" d="100"/>
        </p:scale>
        <p:origin x="82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m Kallaugher" userId="74937c8e0c673700" providerId="LiveId" clId="{1E377443-0E96-40AD-8B4A-91B80EF6B28F}"/>
    <pc:docChg chg="custSel addSld delSld modSld sldOrd delMainMaster">
      <pc:chgData name="Jim Kallaugher" userId="74937c8e0c673700" providerId="LiveId" clId="{1E377443-0E96-40AD-8B4A-91B80EF6B28F}" dt="2026-09-28T00:09:38.777" v="23" actId="14100"/>
      <pc:docMkLst>
        <pc:docMk/>
      </pc:docMkLst>
      <pc:sldChg chg="modSp mod modClrScheme chgLayout">
        <pc:chgData name="Jim Kallaugher" userId="74937c8e0c673700" providerId="LiveId" clId="{1E377443-0E96-40AD-8B4A-91B80EF6B28F}" dt="2026-09-28T00:07:42.430" v="10" actId="14100"/>
        <pc:sldMkLst>
          <pc:docMk/>
          <pc:sldMk cId="0" sldId="256"/>
        </pc:sldMkLst>
        <pc:picChg chg="mod">
          <ac:chgData name="Jim Kallaugher" userId="74937c8e0c673700" providerId="LiveId" clId="{1E377443-0E96-40AD-8B4A-91B80EF6B28F}" dt="2026-09-28T00:07:42.430" v="10" actId="14100"/>
          <ac:picMkLst>
            <pc:docMk/>
            <pc:sldMk cId="0" sldId="256"/>
            <ac:picMk id="2" creationId="{00000000-0000-0000-0000-000000000000}"/>
          </ac:picMkLst>
        </pc:picChg>
      </pc:sldChg>
      <pc:sldChg chg="modSp mod modClrScheme chgLayout">
        <pc:chgData name="Jim Kallaugher" userId="74937c8e0c673700" providerId="LiveId" clId="{1E377443-0E96-40AD-8B4A-91B80EF6B28F}" dt="2026-09-28T00:07:59.193" v="13" actId="14100"/>
        <pc:sldMkLst>
          <pc:docMk/>
          <pc:sldMk cId="0" sldId="257"/>
        </pc:sldMkLst>
        <pc:spChg chg="mod">
          <ac:chgData name="Jim Kallaugher" userId="74937c8e0c673700" providerId="LiveId" clId="{1E377443-0E96-40AD-8B4A-91B80EF6B28F}" dt="2026-09-28T00:03:21.522" v="5" actId="27636"/>
          <ac:spMkLst>
            <pc:docMk/>
            <pc:sldMk cId="0" sldId="257"/>
            <ac:spMk id="3" creationId="{00000000-0000-0000-0000-000000000000}"/>
          </ac:spMkLst>
        </pc:spChg>
        <pc:picChg chg="mod">
          <ac:chgData name="Jim Kallaugher" userId="74937c8e0c673700" providerId="LiveId" clId="{1E377443-0E96-40AD-8B4A-91B80EF6B28F}" dt="2026-09-28T00:07:59.193" v="13" actId="14100"/>
          <ac:picMkLst>
            <pc:docMk/>
            <pc:sldMk cId="0" sldId="257"/>
            <ac:picMk id="2" creationId="{00000000-0000-0000-0000-000000000000}"/>
          </ac:picMkLst>
        </pc:picChg>
      </pc:sldChg>
      <pc:sldChg chg="modSp mod modClrScheme chgLayout">
        <pc:chgData name="Jim Kallaugher" userId="74937c8e0c673700" providerId="LiveId" clId="{1E377443-0E96-40AD-8B4A-91B80EF6B28F}" dt="2026-09-28T00:08:17.358" v="15" actId="14100"/>
        <pc:sldMkLst>
          <pc:docMk/>
          <pc:sldMk cId="0" sldId="258"/>
        </pc:sldMkLst>
        <pc:picChg chg="mod">
          <ac:chgData name="Jim Kallaugher" userId="74937c8e0c673700" providerId="LiveId" clId="{1E377443-0E96-40AD-8B4A-91B80EF6B28F}" dt="2026-09-28T00:08:17.358" v="15" actId="14100"/>
          <ac:picMkLst>
            <pc:docMk/>
            <pc:sldMk cId="0" sldId="258"/>
            <ac:picMk id="2" creationId="{00000000-0000-0000-0000-000000000000}"/>
          </ac:picMkLst>
        </pc:picChg>
      </pc:sldChg>
      <pc:sldChg chg="mod modClrScheme chgLayout">
        <pc:chgData name="Jim Kallaugher" userId="74937c8e0c673700" providerId="LiveId" clId="{1E377443-0E96-40AD-8B4A-91B80EF6B28F}" dt="2026-09-28T00:06:34.055" v="7" actId="700"/>
        <pc:sldMkLst>
          <pc:docMk/>
          <pc:sldMk cId="0" sldId="259"/>
        </pc:sldMkLst>
      </pc:sldChg>
      <pc:sldChg chg="modSp mod modClrScheme chgLayout">
        <pc:chgData name="Jim Kallaugher" userId="74937c8e0c673700" providerId="LiveId" clId="{1E377443-0E96-40AD-8B4A-91B80EF6B28F}" dt="2026-09-28T00:08:43.038" v="18" actId="14100"/>
        <pc:sldMkLst>
          <pc:docMk/>
          <pc:sldMk cId="0" sldId="260"/>
        </pc:sldMkLst>
        <pc:picChg chg="mod">
          <ac:chgData name="Jim Kallaugher" userId="74937c8e0c673700" providerId="LiveId" clId="{1E377443-0E96-40AD-8B4A-91B80EF6B28F}" dt="2026-09-28T00:08:43.038" v="18" actId="14100"/>
          <ac:picMkLst>
            <pc:docMk/>
            <pc:sldMk cId="0" sldId="260"/>
            <ac:picMk id="2" creationId="{00000000-0000-0000-0000-000000000000}"/>
          </ac:picMkLst>
        </pc:picChg>
      </pc:sldChg>
      <pc:sldChg chg="mod modClrScheme chgLayout">
        <pc:chgData name="Jim Kallaugher" userId="74937c8e0c673700" providerId="LiveId" clId="{1E377443-0E96-40AD-8B4A-91B80EF6B28F}" dt="2026-09-28T00:06:34.055" v="7" actId="700"/>
        <pc:sldMkLst>
          <pc:docMk/>
          <pc:sldMk cId="0" sldId="261"/>
        </pc:sldMkLst>
      </pc:sldChg>
      <pc:sldChg chg="mod modClrScheme chgLayout">
        <pc:chgData name="Jim Kallaugher" userId="74937c8e0c673700" providerId="LiveId" clId="{1E377443-0E96-40AD-8B4A-91B80EF6B28F}" dt="2026-09-28T00:06:34.055" v="7" actId="700"/>
        <pc:sldMkLst>
          <pc:docMk/>
          <pc:sldMk cId="0" sldId="262"/>
        </pc:sldMkLst>
      </pc:sldChg>
      <pc:sldChg chg="mod modClrScheme chgLayout">
        <pc:chgData name="Jim Kallaugher" userId="74937c8e0c673700" providerId="LiveId" clId="{1E377443-0E96-40AD-8B4A-91B80EF6B28F}" dt="2026-09-28T00:06:34.055" v="7" actId="700"/>
        <pc:sldMkLst>
          <pc:docMk/>
          <pc:sldMk cId="0" sldId="263"/>
        </pc:sldMkLst>
      </pc:sldChg>
      <pc:sldChg chg="modSp mod modClrScheme chgLayout">
        <pc:chgData name="Jim Kallaugher" userId="74937c8e0c673700" providerId="LiveId" clId="{1E377443-0E96-40AD-8B4A-91B80EF6B28F}" dt="2026-09-28T00:09:04.668" v="20" actId="14100"/>
        <pc:sldMkLst>
          <pc:docMk/>
          <pc:sldMk cId="0" sldId="264"/>
        </pc:sldMkLst>
        <pc:picChg chg="mod">
          <ac:chgData name="Jim Kallaugher" userId="74937c8e0c673700" providerId="LiveId" clId="{1E377443-0E96-40AD-8B4A-91B80EF6B28F}" dt="2026-09-28T00:09:04.668" v="20" actId="14100"/>
          <ac:picMkLst>
            <pc:docMk/>
            <pc:sldMk cId="0" sldId="264"/>
            <ac:picMk id="2" creationId="{00000000-0000-0000-0000-000000000000}"/>
          </ac:picMkLst>
        </pc:picChg>
      </pc:sldChg>
      <pc:sldChg chg="modSp mod modClrScheme chgLayout">
        <pc:chgData name="Jim Kallaugher" userId="74937c8e0c673700" providerId="LiveId" clId="{1E377443-0E96-40AD-8B4A-91B80EF6B28F}" dt="2026-09-28T00:09:38.777" v="23" actId="14100"/>
        <pc:sldMkLst>
          <pc:docMk/>
          <pc:sldMk cId="0" sldId="265"/>
        </pc:sldMkLst>
        <pc:picChg chg="mod">
          <ac:chgData name="Jim Kallaugher" userId="74937c8e0c673700" providerId="LiveId" clId="{1E377443-0E96-40AD-8B4A-91B80EF6B28F}" dt="2026-09-28T00:09:38.777" v="23" actId="14100"/>
          <ac:picMkLst>
            <pc:docMk/>
            <pc:sldMk cId="0" sldId="265"/>
            <ac:picMk id="2" creationId="{00000000-0000-0000-0000-000000000000}"/>
          </ac:picMkLst>
        </pc:picChg>
      </pc:sldChg>
      <pc:sldChg chg="new del mod ord chgLayout">
        <pc:chgData name="Jim Kallaugher" userId="74937c8e0c673700" providerId="LiveId" clId="{1E377443-0E96-40AD-8B4A-91B80EF6B28F}" dt="2026-09-28T00:03:28.752" v="6" actId="2696"/>
        <pc:sldMkLst>
          <pc:docMk/>
          <pc:sldMk cId="721005713" sldId="266"/>
        </pc:sldMkLst>
      </pc:sldChg>
      <pc:sldChg chg="add del mod chgLayout">
        <pc:chgData name="Jim Kallaugher" userId="74937c8e0c673700" providerId="LiveId" clId="{1E377443-0E96-40AD-8B4A-91B80EF6B28F}" dt="2026-09-28T00:06:51.847" v="8" actId="2696"/>
        <pc:sldMkLst>
          <pc:docMk/>
          <pc:sldMk cId="0" sldId="267"/>
        </pc:sldMkLst>
      </pc:sldChg>
      <pc:sldMasterChg chg="del delSldLayout">
        <pc:chgData name="Jim Kallaugher" userId="74937c8e0c673700" providerId="LiveId" clId="{1E377443-0E96-40AD-8B4A-91B80EF6B28F}" dt="2026-09-28T00:06:34.055" v="7" actId="700"/>
        <pc:sldMasterMkLst>
          <pc:docMk/>
          <pc:sldMasterMk cId="0" sldId="2147483648"/>
        </pc:sldMasterMkLst>
        <pc:sldLayoutChg chg="del">
          <pc:chgData name="Jim Kallaugher" userId="74937c8e0c673700" providerId="LiveId" clId="{1E377443-0E96-40AD-8B4A-91B80EF6B28F}" dt="2026-09-28T00:06:34.055" v="7" actId="700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Jim Kallaugher" userId="74937c8e0c673700" providerId="LiveId" clId="{1E377443-0E96-40AD-8B4A-91B80EF6B28F}" dt="2026-09-28T00:06:34.055" v="7" actId="700"/>
          <pc:sldLayoutMkLst>
            <pc:docMk/>
            <pc:sldMasterMk cId="0" sldId="2147483648"/>
            <pc:sldLayoutMk cId="0" sldId="214748365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5405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7731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3886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403532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3912947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3787313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1080712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2693788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2690498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797766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2762408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4521271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11331405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22083916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29578433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24244566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2256701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2800447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9036529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6513048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29909903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1888566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EB2D64-A470-EA84-C32D-A4471C91233A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40532" y="162128"/>
            <a:ext cx="12151468" cy="665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260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  <p:sldLayoutId id="2147483670" r:id="rId19"/>
    <p:sldLayoutId id="2147483671" r:id="rId20"/>
    <p:sldLayoutId id="2147483672" r:id="rId21"/>
  </p:sldLayoutIdLst>
  <p:hf sldNum="0" hdr="0" ftr="0" dt="0"/>
  <p:txStyles>
    <p:titleStyle>
      <a:lvl1pPr algn="ctr" defTabSz="761970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452005"/>
            <a:ext cx="4571886" cy="561109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1908" y="2066131"/>
            <a:ext cx="6355993" cy="14847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650" dirty="0">
                <a:solidFill>
                  <a:srgbClr val="1F1E1E"/>
                </a:solidFill>
                <a:latin typeface="Alexandria SemiBold" pitchFamily="34" charset="0"/>
                <a:ea typeface="Alexandria SemiBold" pitchFamily="34" charset="-122"/>
                <a:cs typeface="Alexandria SemiBold" pitchFamily="34" charset="-120"/>
              </a:rPr>
              <a:t>Is Your Digital Life Ready?</a:t>
            </a:r>
            <a:endParaRPr lang="en-US" sz="4650" dirty="0"/>
          </a:p>
        </p:txBody>
      </p:sp>
      <p:sp>
        <p:nvSpPr>
          <p:cNvPr id="4" name="Text 1"/>
          <p:cNvSpPr/>
          <p:nvPr/>
        </p:nvSpPr>
        <p:spPr>
          <a:xfrm>
            <a:off x="631908" y="3889375"/>
            <a:ext cx="6355993" cy="9024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A practical guide to protecting the people who depend on you.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3959"/>
            <a:ext cx="4571886" cy="55851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03794" y="678160"/>
            <a:ext cx="6355993" cy="46101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5800" dirty="0">
                <a:solidFill>
                  <a:srgbClr val="1F1E1E"/>
                </a:solidFill>
                <a:latin typeface="Alexandria SemiBold" pitchFamily="34" charset="0"/>
                <a:ea typeface="Alexandria SemiBold" pitchFamily="34" charset="-122"/>
                <a:cs typeface="Alexandria SemiBold" pitchFamily="34" charset="-120"/>
              </a:rPr>
              <a:t>If You Couldn't Handle the Tech Tomorrow, Would Your Loved One Know Where to Start?</a:t>
            </a:r>
            <a:endParaRPr lang="en-US" sz="5800" dirty="0"/>
          </a:p>
        </p:txBody>
      </p:sp>
      <p:sp>
        <p:nvSpPr>
          <p:cNvPr id="4" name="Text 1"/>
          <p:cNvSpPr/>
          <p:nvPr/>
        </p:nvSpPr>
        <p:spPr>
          <a:xfrm>
            <a:off x="5203794" y="5562501"/>
            <a:ext cx="6355993" cy="617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This guide helps you protect the people who may someday need access.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9936"/>
            <a:ext cx="4571886" cy="569421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03794" y="899716"/>
            <a:ext cx="6355993" cy="11878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F1E1E"/>
                </a:solidFill>
                <a:latin typeface="Alexandria SemiBold" pitchFamily="34" charset="0"/>
                <a:ea typeface="Alexandria SemiBold" pitchFamily="34" charset="-122"/>
                <a:cs typeface="Alexandria SemiBold" pitchFamily="34" charset="-120"/>
              </a:rPr>
              <a:t>Cloud Backup Is Only Half the Job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5073722" y="2304157"/>
            <a:ext cx="3217881" cy="2867223"/>
          </a:xfrm>
          <a:prstGeom prst="roundRect">
            <a:avLst>
              <a:gd name="adj" fmla="val 4534"/>
            </a:avLst>
          </a:prstGeom>
          <a:solidFill>
            <a:srgbClr val="A2B9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5254196" y="2448520"/>
            <a:ext cx="2856932" cy="5937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F1E1E"/>
                </a:solidFill>
                <a:latin typeface="Alexandria SemiBold" pitchFamily="34" charset="0"/>
                <a:ea typeface="Alexandria SemiBold" pitchFamily="34" charset="-122"/>
                <a:cs typeface="Alexandria SemiBold" pitchFamily="34" charset="-120"/>
              </a:rPr>
              <a:t>What Cloud Backup Does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5254196" y="3186609"/>
            <a:ext cx="2856932" cy="1660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84480" indent="-284480" algn="l">
              <a:lnSpc>
                <a:spcPct val="1200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Protects files if a device fails or is lost</a:t>
            </a:r>
            <a:endParaRPr lang="en-US" sz="1400" dirty="0"/>
          </a:p>
          <a:p>
            <a:pPr marL="284480" indent="-284480" algn="l">
              <a:lnSpc>
                <a:spcPct val="1200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Guards against hardware damage or theft</a:t>
            </a:r>
            <a:endParaRPr lang="en-US" sz="1400" dirty="0"/>
          </a:p>
          <a:p>
            <a:pPr marL="284480" indent="-284480" algn="l">
              <a:lnSpc>
                <a:spcPct val="1200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Keeps your data safe and recoverable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8608400" y="2448520"/>
            <a:ext cx="2957736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F1E1E"/>
                </a:solidFill>
                <a:latin typeface="Alexandria SemiBold" pitchFamily="34" charset="0"/>
                <a:ea typeface="Alexandria SemiBold" pitchFamily="34" charset="-122"/>
                <a:cs typeface="Alexandria SemiBold" pitchFamily="34" charset="-120"/>
              </a:rPr>
              <a:t>What It Doesn't Do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8608400" y="2889746"/>
            <a:ext cx="2957736" cy="22311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84480" indent="-284480" algn="l">
              <a:lnSpc>
                <a:spcPct val="1200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Tells your family </a:t>
            </a:r>
            <a:r>
              <a:rPr lang="en-US" sz="1400" i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which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cloud service to check</a:t>
            </a:r>
            <a:endParaRPr lang="en-US" sz="1400" dirty="0"/>
          </a:p>
          <a:p>
            <a:pPr marL="284480" indent="-284480" algn="l">
              <a:lnSpc>
                <a:spcPct val="1200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Provides the account username or password</a:t>
            </a:r>
            <a:endParaRPr lang="en-US" sz="1400" dirty="0"/>
          </a:p>
          <a:p>
            <a:pPr marL="284480" indent="-284480" algn="l">
              <a:lnSpc>
                <a:spcPct val="1200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Explains how account recovery is set up</a:t>
            </a:r>
            <a:endParaRPr lang="en-US" sz="1400" dirty="0"/>
          </a:p>
          <a:p>
            <a:pPr marL="284480" indent="-284480" algn="l">
              <a:lnSpc>
                <a:spcPct val="1200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Shows anyone where to even start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203794" y="5333802"/>
            <a:ext cx="6355993" cy="624384"/>
          </a:xfrm>
          <a:prstGeom prst="roundRect">
            <a:avLst>
              <a:gd name="adj" fmla="val 12145"/>
            </a:avLst>
          </a:prstGeom>
          <a:solidFill>
            <a:srgbClr val="D5DC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4268" y="5536704"/>
            <a:ext cx="225618" cy="180479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790361" y="5523210"/>
            <a:ext cx="6198536" cy="2599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A backup protects the data. A DEP plan protects </a:t>
            </a:r>
            <a:r>
              <a:rPr lang="en-US" sz="1400" i="1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access</a:t>
            </a:r>
            <a:r>
              <a:rPr lang="en-US" sz="14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to it.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749201"/>
            <a:ext cx="10927878" cy="668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200" dirty="0">
                <a:solidFill>
                  <a:srgbClr val="1F1E1E"/>
                </a:solidFill>
                <a:latin typeface="Alexandria SemiBold" pitchFamily="34" charset="0"/>
                <a:ea typeface="Alexandria SemiBold" pitchFamily="34" charset="-122"/>
                <a:cs typeface="Alexandria SemiBold" pitchFamily="34" charset="-120"/>
              </a:rPr>
              <a:t>The "Deer in the Headlights" Problem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631908" y="1782763"/>
            <a:ext cx="10927878" cy="617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One account has quietly become the key to your entire digital life — controlling passwords, email, photos, devices, and more.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631908" y="2605683"/>
            <a:ext cx="3520788" cy="2231430"/>
          </a:xfrm>
          <a:prstGeom prst="roundRect">
            <a:avLst>
              <a:gd name="adj" fmla="val 3823"/>
            </a:avLst>
          </a:prstGeom>
          <a:solidFill>
            <a:srgbClr val="D5DCF6"/>
          </a:solidFill>
          <a:ln w="6350">
            <a:solidFill>
              <a:srgbClr val="BBC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41354" y="2815134"/>
            <a:ext cx="3101897" cy="3404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Noto Color Emoji" pitchFamily="34" charset="-120"/>
              </a:rPr>
              <a:t>🍎</a:t>
            </a:r>
            <a:r>
              <a:rPr lang="en-US" sz="2100" dirty="0">
                <a:solidFill>
                  <a:srgbClr val="3B3535"/>
                </a:solidFill>
                <a:latin typeface="Alexandria SemiBold" pitchFamily="34" charset="0"/>
                <a:ea typeface="Alexandria SemiBold" pitchFamily="34" charset="-122"/>
                <a:cs typeface="Alexandria SemiBold" pitchFamily="34" charset="-120"/>
              </a:rPr>
              <a:t> Apple Account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841354" y="3265190"/>
            <a:ext cx="3101897" cy="1362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14960" indent="-314960" algn="l">
              <a:lnSpc>
                <a:spcPct val="12700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iCloud files &amp; iPhone backups</a:t>
            </a:r>
            <a:endParaRPr lang="en-US" sz="1550" dirty="0"/>
          </a:p>
          <a:p>
            <a:pPr marL="314960" indent="-314960" algn="l">
              <a:lnSpc>
                <a:spcPct val="12700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App Store &amp; Apple Pay</a:t>
            </a:r>
            <a:endParaRPr lang="en-US" sz="1550" dirty="0"/>
          </a:p>
          <a:p>
            <a:pPr marL="314960" indent="-314960" algn="l">
              <a:lnSpc>
                <a:spcPct val="12700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Password keychain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4335453" y="2605683"/>
            <a:ext cx="3520788" cy="2231430"/>
          </a:xfrm>
          <a:prstGeom prst="roundRect">
            <a:avLst>
              <a:gd name="adj" fmla="val 3823"/>
            </a:avLst>
          </a:prstGeom>
          <a:solidFill>
            <a:srgbClr val="D5DCF6"/>
          </a:solidFill>
          <a:ln w="6350">
            <a:solidFill>
              <a:srgbClr val="BBC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544899" y="2815134"/>
            <a:ext cx="3101897" cy="3404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Noto Color Emoji" pitchFamily="34" charset="-120"/>
              </a:rPr>
              <a:t>🔵</a:t>
            </a:r>
            <a:r>
              <a:rPr lang="en-US" sz="2100" dirty="0">
                <a:solidFill>
                  <a:srgbClr val="3B3535"/>
                </a:solidFill>
                <a:latin typeface="Alexandria SemiBold" pitchFamily="34" charset="0"/>
                <a:ea typeface="Alexandria SemiBold" pitchFamily="34" charset="-122"/>
                <a:cs typeface="Alexandria SemiBold" pitchFamily="34" charset="-120"/>
              </a:rPr>
              <a:t> Google Account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4544899" y="3265190"/>
            <a:ext cx="3101897" cy="1362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14960" indent="-314960" algn="l">
              <a:lnSpc>
                <a:spcPct val="12700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Gmail, Drive &amp; Photos</a:t>
            </a:r>
            <a:endParaRPr lang="en-US" sz="1550" dirty="0"/>
          </a:p>
          <a:p>
            <a:pPr marL="314960" indent="-314960" algn="l">
              <a:lnSpc>
                <a:spcPct val="12700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Android devices &amp; Chrome</a:t>
            </a:r>
            <a:endParaRPr lang="en-US" sz="1550" dirty="0"/>
          </a:p>
          <a:p>
            <a:pPr marL="314960" indent="-314960" algn="l">
              <a:lnSpc>
                <a:spcPct val="12700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YouTube &amp; saved passwords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8038998" y="2605683"/>
            <a:ext cx="3520788" cy="2231430"/>
          </a:xfrm>
          <a:prstGeom prst="roundRect">
            <a:avLst>
              <a:gd name="adj" fmla="val 3823"/>
            </a:avLst>
          </a:prstGeom>
          <a:solidFill>
            <a:srgbClr val="D5DCF6"/>
          </a:solidFill>
          <a:ln w="6350">
            <a:solidFill>
              <a:srgbClr val="BBC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248444" y="2815134"/>
            <a:ext cx="3101897" cy="3404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Noto Color Emoji" pitchFamily="34" charset="-120"/>
              </a:rPr>
              <a:t>🪟</a:t>
            </a:r>
            <a:r>
              <a:rPr lang="en-US" sz="2100" dirty="0">
                <a:solidFill>
                  <a:srgbClr val="3B3535"/>
                </a:solidFill>
                <a:latin typeface="Alexandria SemiBold" pitchFamily="34" charset="0"/>
                <a:ea typeface="Alexandria SemiBold" pitchFamily="34" charset="-122"/>
                <a:cs typeface="Alexandria SemiBold" pitchFamily="34" charset="-120"/>
              </a:rPr>
              <a:t> Microsoft Account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8248444" y="3265190"/>
            <a:ext cx="3101897" cy="1362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14960" indent="-314960" algn="l">
              <a:lnSpc>
                <a:spcPct val="12700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OneDrive &amp; Outlook email</a:t>
            </a:r>
            <a:endParaRPr lang="en-US" sz="1550" dirty="0"/>
          </a:p>
          <a:p>
            <a:pPr marL="314960" indent="-314960" algn="l">
              <a:lnSpc>
                <a:spcPct val="12700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Windows login &amp; Office apps</a:t>
            </a:r>
            <a:endParaRPr lang="en-US" sz="1550" dirty="0"/>
          </a:p>
          <a:p>
            <a:pPr marL="314960" indent="-314960" algn="l">
              <a:lnSpc>
                <a:spcPct val="12700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Xbox &amp; linked services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631908" y="5042694"/>
            <a:ext cx="10927878" cy="1066006"/>
          </a:xfrm>
          <a:prstGeom prst="roundRect">
            <a:avLst>
              <a:gd name="adj" fmla="val 8003"/>
            </a:avLst>
          </a:prstGeom>
          <a:solidFill>
            <a:srgbClr val="D5DC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004" y="5307905"/>
            <a:ext cx="253894" cy="203101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1291994" y="5276155"/>
            <a:ext cx="10064697" cy="617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Abadi" panose="020F0502020204030204" pitchFamily="34" charset="0"/>
                <a:ea typeface="Sora Bold" pitchFamily="34" charset="-122"/>
                <a:cs typeface="Sora Bold" pitchFamily="34" charset="-120"/>
              </a:rPr>
              <a:t>Know your Main Account, its password, and how to recover it</a:t>
            </a:r>
            <a:r>
              <a:rPr lang="en-US" sz="155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this single step unlocks almost everything.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2786"/>
            <a:ext cx="4571886" cy="572818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03794" y="656927"/>
            <a:ext cx="6355993" cy="12225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850" dirty="0">
                <a:solidFill>
                  <a:srgbClr val="1F1E1E"/>
                </a:solidFill>
                <a:latin typeface="Alexandria SemiBold" pitchFamily="34" charset="0"/>
                <a:ea typeface="Alexandria SemiBold" pitchFamily="34" charset="-122"/>
                <a:cs typeface="Alexandria SemiBold" pitchFamily="34" charset="-120"/>
              </a:rPr>
              <a:t>Passwords Need a Failsafe</a:t>
            </a:r>
            <a:endParaRPr lang="en-US" sz="3850" dirty="0"/>
          </a:p>
        </p:txBody>
      </p:sp>
      <p:sp>
        <p:nvSpPr>
          <p:cNvPr id="4" name="Text 1"/>
          <p:cNvSpPr/>
          <p:nvPr/>
        </p:nvSpPr>
        <p:spPr>
          <a:xfrm>
            <a:off x="5203794" y="2261989"/>
            <a:ext cx="2951287" cy="305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1F1E1E"/>
                </a:solidFill>
                <a:latin typeface="Alexandria SemiBold" pitchFamily="34" charset="0"/>
                <a:ea typeface="Alexandria SemiBold" pitchFamily="34" charset="-122"/>
                <a:cs typeface="Alexandria SemiBold" pitchFamily="34" charset="-120"/>
              </a:rPr>
              <a:t>Digital: Convenience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5203794" y="2720677"/>
            <a:ext cx="2951287" cy="2057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2200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Autofills passwords instantly</a:t>
            </a:r>
            <a:endParaRPr lang="en-US" sz="1450" dirty="0"/>
          </a:p>
          <a:p>
            <a:pPr marL="294640" indent="-294640" algn="l">
              <a:lnSpc>
                <a:spcPct val="12200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Generates strong, unique passwords</a:t>
            </a:r>
            <a:endParaRPr lang="en-US" sz="1450" dirty="0"/>
          </a:p>
          <a:p>
            <a:pPr marL="294640" indent="-294640" algn="l">
              <a:lnSpc>
                <a:spcPct val="12200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Syncs across all your devices</a:t>
            </a:r>
            <a:endParaRPr lang="en-US" sz="1450" dirty="0"/>
          </a:p>
          <a:p>
            <a:pPr marL="294640" indent="-294640" algn="l">
              <a:lnSpc>
                <a:spcPct val="12200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Fast, secure, and modern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8481007" y="2108994"/>
            <a:ext cx="3218973" cy="2723059"/>
          </a:xfrm>
          <a:prstGeom prst="roundRect">
            <a:avLst>
              <a:gd name="adj" fmla="val 4914"/>
            </a:avLst>
          </a:prstGeom>
          <a:solidFill>
            <a:srgbClr val="A2B9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666839" y="2261989"/>
            <a:ext cx="2847308" cy="305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1F1E1E"/>
                </a:solidFill>
                <a:latin typeface="Alexandria SemiBold" pitchFamily="34" charset="0"/>
                <a:ea typeface="Alexandria SemiBold" pitchFamily="34" charset="-122"/>
                <a:cs typeface="Alexandria SemiBold" pitchFamily="34" charset="-120"/>
              </a:rPr>
              <a:t>Analog: Contingency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8666839" y="2720677"/>
            <a:ext cx="2847308" cy="1786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2200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No device or internet required</a:t>
            </a:r>
            <a:endParaRPr lang="en-US" sz="1450" dirty="0"/>
          </a:p>
          <a:p>
            <a:pPr marL="294640" indent="-294640" algn="l">
              <a:lnSpc>
                <a:spcPct val="12200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Always accessible at home</a:t>
            </a:r>
            <a:endParaRPr lang="en-US" sz="1450" dirty="0"/>
          </a:p>
          <a:p>
            <a:pPr marL="294640" indent="-294640" algn="l">
              <a:lnSpc>
                <a:spcPct val="12200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Easy for anyone to understand</a:t>
            </a:r>
            <a:endParaRPr lang="en-US" sz="1450" dirty="0"/>
          </a:p>
          <a:p>
            <a:pPr marL="294640" indent="-294640" algn="l">
              <a:lnSpc>
                <a:spcPct val="12200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Great independent backup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5203794" y="5004197"/>
            <a:ext cx="6355993" cy="1196777"/>
          </a:xfrm>
          <a:prstGeom prst="roundRect">
            <a:avLst>
              <a:gd name="adj" fmla="val 6522"/>
            </a:avLst>
          </a:prstGeom>
          <a:solidFill>
            <a:srgbClr val="FCF2B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9626" y="5225157"/>
            <a:ext cx="232265" cy="18583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807723" y="5203627"/>
            <a:ext cx="5566231" cy="8131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Abadi" panose="020F0502020204030204" pitchFamily="34" charset="0"/>
                <a:ea typeface="Sora Bold" pitchFamily="34" charset="-122"/>
                <a:cs typeface="Sora Bold" pitchFamily="34" charset="-120"/>
              </a:rPr>
              <a:t>Update it immediately when something changes</a:t>
            </a:r>
            <a:r>
              <a:rPr lang="en-US" sz="145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an outdated record can send someone in the wrong direction at the worst possible time.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945158"/>
            <a:ext cx="10927878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F1E1E"/>
                </a:solidFill>
                <a:latin typeface="Alexandria SemiBold" pitchFamily="34" charset="0"/>
                <a:ea typeface="Alexandria SemiBold" pitchFamily="34" charset="-122"/>
                <a:cs typeface="Alexandria SemiBold" pitchFamily="34" charset="-120"/>
              </a:rPr>
              <a:t>Leave a Map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31908" y="1827907"/>
            <a:ext cx="11537463" cy="2599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Someone you trust should know where to start if they ever need to step in.</a:t>
            </a:r>
            <a:endParaRPr lang="en-US" sz="1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908" y="2250281"/>
            <a:ext cx="5391710" cy="136564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39380" y="2456160"/>
            <a:ext cx="4878365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Bold" pitchFamily="34" charset="0"/>
                <a:ea typeface="Alexandria SemiBold" pitchFamily="34" charset="-122"/>
                <a:cs typeface="Alexandria SemiBold" pitchFamily="34" charset="-120"/>
              </a:rPr>
              <a:t>Your Primary Account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939380" y="2839641"/>
            <a:ext cx="4878365" cy="5704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84480" indent="-284480" algn="l">
              <a:lnSpc>
                <a:spcPct val="1200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Apple, Google, or Microsoft — whichever is central</a:t>
            </a:r>
            <a:endParaRPr lang="en-US" sz="1400" dirty="0"/>
          </a:p>
          <a:p>
            <a:pPr marL="284480" indent="-284480" algn="l">
              <a:lnSpc>
                <a:spcPct val="1200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Where recovery info is stored</a:t>
            </a:r>
            <a:endParaRPr lang="en-US" sz="14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67978" y="2250281"/>
            <a:ext cx="5391809" cy="136564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475449" y="2456160"/>
            <a:ext cx="4878464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Bold" pitchFamily="34" charset="0"/>
                <a:ea typeface="Alexandria SemiBold" pitchFamily="34" charset="-122"/>
                <a:cs typeface="Alexandria SemiBold" pitchFamily="34" charset="-120"/>
              </a:rPr>
              <a:t>Where Files Live</a:t>
            </a:r>
            <a:endParaRPr lang="en-US" sz="1850" dirty="0"/>
          </a:p>
        </p:txBody>
      </p:sp>
      <p:sp>
        <p:nvSpPr>
          <p:cNvPr id="9" name="Text 5"/>
          <p:cNvSpPr/>
          <p:nvPr/>
        </p:nvSpPr>
        <p:spPr>
          <a:xfrm>
            <a:off x="6475449" y="2839641"/>
            <a:ext cx="4878464" cy="5199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84480" indent="-284480" algn="l">
              <a:lnSpc>
                <a:spcPct val="1200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The cloud service holding documents, photos, and records</a:t>
            </a:r>
            <a:endParaRPr lang="en-US" sz="14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908" y="3760291"/>
            <a:ext cx="5391710" cy="136564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39380" y="3966170"/>
            <a:ext cx="4878365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Bold" pitchFamily="34" charset="0"/>
                <a:ea typeface="Alexandria SemiBold" pitchFamily="34" charset="-122"/>
                <a:cs typeface="Alexandria SemiBold" pitchFamily="34" charset="-120"/>
              </a:rPr>
              <a:t>The Password Record</a:t>
            </a:r>
            <a:endParaRPr lang="en-US" sz="1850" dirty="0"/>
          </a:p>
        </p:txBody>
      </p:sp>
      <p:sp>
        <p:nvSpPr>
          <p:cNvPr id="12" name="Text 7"/>
          <p:cNvSpPr/>
          <p:nvPr/>
        </p:nvSpPr>
        <p:spPr>
          <a:xfrm>
            <a:off x="939380" y="4349651"/>
            <a:ext cx="4878365" cy="5704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84480" indent="-284480" algn="l">
              <a:lnSpc>
                <a:spcPct val="1200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Physical location of your secure account book</a:t>
            </a:r>
            <a:endParaRPr lang="en-US" sz="1400" dirty="0"/>
          </a:p>
          <a:p>
            <a:pPr marL="284480" indent="-284480" algn="l">
              <a:lnSpc>
                <a:spcPct val="1200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How to access it</a:t>
            </a:r>
            <a:endParaRPr lang="en-US" sz="14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67978" y="3760291"/>
            <a:ext cx="5391809" cy="1365647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475449" y="3966170"/>
            <a:ext cx="4878464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Bold" pitchFamily="34" charset="0"/>
                <a:ea typeface="Alexandria SemiBold" pitchFamily="34" charset="-122"/>
                <a:cs typeface="Alexandria SemiBold" pitchFamily="34" charset="-120"/>
              </a:rPr>
              <a:t>Who to Call for Help</a:t>
            </a:r>
            <a:endParaRPr lang="en-US" sz="1850" dirty="0"/>
          </a:p>
        </p:txBody>
      </p:sp>
      <p:sp>
        <p:nvSpPr>
          <p:cNvPr id="15" name="Text 9"/>
          <p:cNvSpPr/>
          <p:nvPr/>
        </p:nvSpPr>
        <p:spPr>
          <a:xfrm>
            <a:off x="6475449" y="4349651"/>
            <a:ext cx="4878464" cy="2599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4480" indent="-284480" algn="l">
              <a:lnSpc>
                <a:spcPct val="1200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A trusted, tech-savvy contact who can assist</a:t>
            </a:r>
            <a:endParaRPr lang="en-US" sz="1400" dirty="0"/>
          </a:p>
        </p:txBody>
      </p:sp>
      <p:sp>
        <p:nvSpPr>
          <p:cNvPr id="16" name="Shape 10"/>
          <p:cNvSpPr/>
          <p:nvPr/>
        </p:nvSpPr>
        <p:spPr>
          <a:xfrm>
            <a:off x="631908" y="5288359"/>
            <a:ext cx="10927878" cy="624384"/>
          </a:xfrm>
          <a:prstGeom prst="roundRect">
            <a:avLst>
              <a:gd name="adj" fmla="val 12145"/>
            </a:avLst>
          </a:prstGeom>
          <a:solidFill>
            <a:srgbClr val="D5DC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383" y="5491262"/>
            <a:ext cx="225618" cy="180479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218475" y="5477768"/>
            <a:ext cx="10770422" cy="2599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Don't leave a scavenger hunt. </a:t>
            </a:r>
            <a:r>
              <a:rPr lang="en-US" sz="1400" b="1" dirty="0">
                <a:solidFill>
                  <a:srgbClr val="000000"/>
                </a:solidFill>
                <a:latin typeface="Abadi" panose="020F0502020204030204" pitchFamily="34" charset="0"/>
                <a:ea typeface="Sora Bold" pitchFamily="34" charset="-122"/>
                <a:cs typeface="Sora Bold" pitchFamily="34" charset="-120"/>
              </a:rPr>
              <a:t>Leave a map.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936327"/>
            <a:ext cx="10927878" cy="7052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Alexandria SemiBold" pitchFamily="34" charset="0"/>
                <a:ea typeface="Alexandria SemiBold" pitchFamily="34" charset="-122"/>
                <a:cs typeface="Alexandria SemiBold" pitchFamily="34" charset="-120"/>
              </a:rPr>
              <a:t>Think Beyond Passwords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631908" y="2048867"/>
            <a:ext cx="11537463" cy="334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Document what someone would need to </a:t>
            </a:r>
            <a:r>
              <a:rPr lang="en-US" sz="1650" i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run the household</a:t>
            </a:r>
            <a:r>
              <a:rPr lang="en-US" sz="16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across three areas of your digital life.</a:t>
            </a:r>
            <a:endParaRPr lang="en-US" sz="16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908" y="2612430"/>
            <a:ext cx="535966" cy="5359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31908" y="3403005"/>
            <a:ext cx="3472867" cy="352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Alexandria SemiBold" pitchFamily="34" charset="0"/>
                <a:ea typeface="Alexandria SemiBold" pitchFamily="34" charset="-122"/>
                <a:cs typeface="Alexandria SemiBold" pitchFamily="34" charset="-120"/>
              </a:rPr>
              <a:t>Digital Life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31908" y="3877667"/>
            <a:ext cx="3472867" cy="11458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35280" indent="-335280" algn="l">
              <a:lnSpc>
                <a:spcPct val="130000"/>
              </a:lnSpc>
              <a:buSzPct val="100000"/>
              <a:buChar char="•"/>
            </a:pPr>
            <a:r>
              <a:rPr lang="en-US" sz="16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Email accounts</a:t>
            </a:r>
            <a:endParaRPr lang="en-US" sz="1650" dirty="0"/>
          </a:p>
          <a:p>
            <a:pPr marL="335280" indent="-335280" algn="l">
              <a:lnSpc>
                <a:spcPct val="130000"/>
              </a:lnSpc>
              <a:buSzPct val="100000"/>
              <a:buChar char="•"/>
            </a:pPr>
            <a:r>
              <a:rPr lang="en-US" sz="16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Photos &amp; documents</a:t>
            </a:r>
            <a:endParaRPr lang="en-US" sz="1650" dirty="0"/>
          </a:p>
          <a:p>
            <a:pPr marL="335280" indent="-335280" algn="l">
              <a:lnSpc>
                <a:spcPct val="130000"/>
              </a:lnSpc>
              <a:buSzPct val="100000"/>
              <a:buChar char="•"/>
            </a:pPr>
            <a:r>
              <a:rPr lang="en-US" sz="16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Cloud storage services</a:t>
            </a:r>
            <a:endParaRPr lang="en-US" sz="16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9364" y="2612430"/>
            <a:ext cx="535966" cy="53598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359364" y="3403005"/>
            <a:ext cx="3472867" cy="352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Alexandria SemiBold" pitchFamily="34" charset="0"/>
                <a:ea typeface="Alexandria SemiBold" pitchFamily="34" charset="-122"/>
                <a:cs typeface="Alexandria SemiBold" pitchFamily="34" charset="-120"/>
              </a:rPr>
              <a:t>Household Accounts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4359364" y="3877667"/>
            <a:ext cx="3472867" cy="1480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35280" indent="-335280" algn="l">
              <a:lnSpc>
                <a:spcPct val="130000"/>
              </a:lnSpc>
              <a:buSzPct val="100000"/>
              <a:buChar char="•"/>
            </a:pPr>
            <a:r>
              <a:rPr lang="en-US" sz="16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Utilities &amp; Internet / Wi-Fi</a:t>
            </a:r>
            <a:endParaRPr lang="en-US" sz="1650" dirty="0"/>
          </a:p>
          <a:p>
            <a:pPr marL="335280" indent="-335280" algn="l">
              <a:lnSpc>
                <a:spcPct val="130000"/>
              </a:lnSpc>
              <a:buSzPct val="100000"/>
              <a:buChar char="•"/>
            </a:pPr>
            <a:r>
              <a:rPr lang="en-US" sz="16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Mobile phone plans</a:t>
            </a:r>
            <a:endParaRPr lang="en-US" sz="1650" dirty="0"/>
          </a:p>
          <a:p>
            <a:pPr marL="335280" indent="-335280" algn="l">
              <a:lnSpc>
                <a:spcPct val="130000"/>
              </a:lnSpc>
              <a:buSzPct val="100000"/>
              <a:buChar char="•"/>
            </a:pPr>
            <a:r>
              <a:rPr lang="en-US" sz="16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Streaming &amp; smart-home accounts</a:t>
            </a:r>
            <a:endParaRPr lang="en-US" sz="16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86820" y="2612430"/>
            <a:ext cx="535966" cy="53598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086820" y="3403005"/>
            <a:ext cx="3472966" cy="352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Alexandria SemiBold" pitchFamily="34" charset="0"/>
                <a:ea typeface="Alexandria SemiBold" pitchFamily="34" charset="-122"/>
                <a:cs typeface="Alexandria SemiBold" pitchFamily="34" charset="-120"/>
              </a:rPr>
              <a:t>Important Business</a:t>
            </a:r>
            <a:endParaRPr lang="en-US" sz="2200" dirty="0"/>
          </a:p>
        </p:txBody>
      </p:sp>
      <p:sp>
        <p:nvSpPr>
          <p:cNvPr id="12" name="Text 7"/>
          <p:cNvSpPr/>
          <p:nvPr/>
        </p:nvSpPr>
        <p:spPr>
          <a:xfrm>
            <a:off x="8086820" y="3877667"/>
            <a:ext cx="3472966" cy="1480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35280" indent="-335280" algn="l">
              <a:lnSpc>
                <a:spcPct val="130000"/>
              </a:lnSpc>
              <a:buSzPct val="100000"/>
              <a:buChar char="•"/>
            </a:pPr>
            <a:r>
              <a:rPr lang="en-US" sz="16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Banking &amp; bill-pay accounts</a:t>
            </a:r>
            <a:endParaRPr lang="en-US" sz="1650" dirty="0"/>
          </a:p>
          <a:p>
            <a:pPr marL="335280" indent="-335280" algn="l">
              <a:lnSpc>
                <a:spcPct val="130000"/>
              </a:lnSpc>
              <a:buSzPct val="100000"/>
              <a:buChar char="•"/>
            </a:pPr>
            <a:r>
              <a:rPr lang="en-US" sz="16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Insurance &amp; medical portals</a:t>
            </a:r>
            <a:endParaRPr lang="en-US" sz="1650" dirty="0"/>
          </a:p>
          <a:p>
            <a:pPr marL="335280" indent="-335280" algn="l">
              <a:lnSpc>
                <a:spcPct val="130000"/>
              </a:lnSpc>
              <a:buSzPct val="100000"/>
              <a:buChar char="•"/>
            </a:pPr>
            <a:r>
              <a:rPr lang="en-US" sz="16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Tax documents &amp; essential accounts</a:t>
            </a:r>
            <a:endParaRPr lang="en-US" sz="1650" dirty="0"/>
          </a:p>
        </p:txBody>
      </p:sp>
      <p:sp>
        <p:nvSpPr>
          <p:cNvPr id="13" name="Text 8"/>
          <p:cNvSpPr/>
          <p:nvPr/>
        </p:nvSpPr>
        <p:spPr>
          <a:xfrm>
            <a:off x="631908" y="5587107"/>
            <a:ext cx="11537463" cy="334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Document what matters most — not everything.</a:t>
            </a:r>
            <a:endParaRPr lang="en-US" sz="1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870843"/>
            <a:ext cx="10927878" cy="7052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Alexandria SemiBold" pitchFamily="34" charset="0"/>
                <a:ea typeface="Alexandria SemiBold" pitchFamily="34" charset="-122"/>
                <a:cs typeface="Alexandria SemiBold" pitchFamily="34" charset="-120"/>
              </a:rPr>
              <a:t>Your DEP Checkup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631908" y="1983383"/>
            <a:ext cx="11537463" cy="334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Answer honestly — any "No" is your starting point.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631908" y="2750542"/>
            <a:ext cx="5202405" cy="352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dirty="0">
                <a:solidFill>
                  <a:srgbClr val="1F1E1E"/>
                </a:solidFill>
                <a:latin typeface="Alexandria SemiBold" pitchFamily="34" charset="0"/>
                <a:ea typeface="Alexandria SemiBold" pitchFamily="34" charset="-122"/>
                <a:cs typeface="Alexandria SemiBold" pitchFamily="34" charset="-120"/>
              </a:rPr>
              <a:t>Account &amp; Access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631908" y="3306663"/>
            <a:ext cx="5811990" cy="334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35280" indent="-335280" algn="l">
              <a:lnSpc>
                <a:spcPct val="130000"/>
              </a:lnSpc>
              <a:buSzPct val="100000"/>
              <a:buChar char="​"/>
            </a:pPr>
            <a:r>
              <a:rPr lang="en-US" sz="16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I know my Main Account and password</a:t>
            </a:r>
            <a:endParaRPr lang="en-US" sz="1650" dirty="0"/>
          </a:p>
        </p:txBody>
      </p:sp>
      <p:sp>
        <p:nvSpPr>
          <p:cNvPr id="6" name="Shape 4"/>
          <p:cNvSpPr/>
          <p:nvPr/>
        </p:nvSpPr>
        <p:spPr>
          <a:xfrm>
            <a:off x="631908" y="3366591"/>
            <a:ext cx="214307" cy="214313"/>
          </a:xfrm>
          <a:prstGeom prst="roundRect">
            <a:avLst>
              <a:gd name="adj" fmla="val 42018"/>
            </a:avLst>
          </a:prstGeom>
          <a:noFill/>
          <a:ln w="25399">
            <a:solidFill>
              <a:srgbClr val="1A2D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31908" y="3712369"/>
            <a:ext cx="5811990" cy="334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35280" indent="-335280" algn="l">
              <a:lnSpc>
                <a:spcPct val="130000"/>
              </a:lnSpc>
              <a:buSzPct val="100000"/>
              <a:buChar char="​"/>
            </a:pPr>
            <a:r>
              <a:rPr lang="en-US" sz="16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My recovery phone and email are current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631908" y="3772297"/>
            <a:ext cx="214307" cy="214313"/>
          </a:xfrm>
          <a:prstGeom prst="roundRect">
            <a:avLst>
              <a:gd name="adj" fmla="val 42018"/>
            </a:avLst>
          </a:prstGeom>
          <a:noFill/>
          <a:ln w="25399">
            <a:solidFill>
              <a:srgbClr val="1A2D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31908" y="4118074"/>
            <a:ext cx="5811990" cy="334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35280" indent="-335280" algn="l">
              <a:lnSpc>
                <a:spcPct val="130000"/>
              </a:lnSpc>
              <a:buSzPct val="100000"/>
              <a:buChar char="​"/>
            </a:pPr>
            <a:r>
              <a:rPr lang="en-US" sz="16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I know where my important files are stored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631908" y="4178002"/>
            <a:ext cx="214307" cy="214313"/>
          </a:xfrm>
          <a:prstGeom prst="roundRect">
            <a:avLst>
              <a:gd name="adj" fmla="val 42018"/>
            </a:avLst>
          </a:prstGeom>
          <a:noFill/>
          <a:ln w="25399">
            <a:solidFill>
              <a:srgbClr val="1A2D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6209351" y="2546945"/>
            <a:ext cx="5511166" cy="2382540"/>
          </a:xfrm>
          <a:prstGeom prst="roundRect">
            <a:avLst>
              <a:gd name="adj" fmla="val 6479"/>
            </a:avLst>
          </a:prstGeom>
          <a:solidFill>
            <a:srgbClr val="A2B9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423658" y="2750542"/>
            <a:ext cx="5082552" cy="352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dirty="0">
                <a:solidFill>
                  <a:srgbClr val="1F1E1E"/>
                </a:solidFill>
                <a:latin typeface="Alexandria SemiBold" pitchFamily="34" charset="0"/>
                <a:ea typeface="Alexandria SemiBold" pitchFamily="34" charset="-122"/>
                <a:cs typeface="Alexandria SemiBold" pitchFamily="34" charset="-120"/>
              </a:rPr>
              <a:t>Your Record &amp; Your People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6423658" y="3306663"/>
            <a:ext cx="5692137" cy="334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35280" indent="-335280" algn="l">
              <a:lnSpc>
                <a:spcPct val="130000"/>
              </a:lnSpc>
              <a:buSzPct val="100000"/>
              <a:buChar char="​"/>
            </a:pPr>
            <a:r>
              <a:rPr lang="en-US" sz="16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I have a password and account record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6423658" y="3366591"/>
            <a:ext cx="214307" cy="214313"/>
          </a:xfrm>
          <a:prstGeom prst="roundRect">
            <a:avLst>
              <a:gd name="adj" fmla="val 42018"/>
            </a:avLst>
          </a:prstGeom>
          <a:noFill/>
          <a:ln w="25399">
            <a:solidFill>
              <a:srgbClr val="1A2D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423658" y="3712369"/>
            <a:ext cx="5692137" cy="334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35280" indent="-335280" algn="l">
              <a:lnSpc>
                <a:spcPct val="130000"/>
              </a:lnSpc>
              <a:buSzPct val="100000"/>
              <a:buChar char="​"/>
            </a:pPr>
            <a:r>
              <a:rPr lang="en-US" sz="16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It's current and stored securely</a:t>
            </a:r>
            <a:endParaRPr lang="en-US" sz="1650" dirty="0"/>
          </a:p>
        </p:txBody>
      </p:sp>
      <p:sp>
        <p:nvSpPr>
          <p:cNvPr id="16" name="Shape 14"/>
          <p:cNvSpPr/>
          <p:nvPr/>
        </p:nvSpPr>
        <p:spPr>
          <a:xfrm>
            <a:off x="6423658" y="3772297"/>
            <a:ext cx="214307" cy="214313"/>
          </a:xfrm>
          <a:prstGeom prst="roundRect">
            <a:avLst>
              <a:gd name="adj" fmla="val 42018"/>
            </a:avLst>
          </a:prstGeom>
          <a:noFill/>
          <a:ln w="25399">
            <a:solidFill>
              <a:srgbClr val="1A2D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423658" y="4118074"/>
            <a:ext cx="5692137" cy="334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35280" indent="-335280" algn="l">
              <a:lnSpc>
                <a:spcPct val="130000"/>
              </a:lnSpc>
              <a:buSzPct val="100000"/>
              <a:buChar char="​"/>
            </a:pPr>
            <a:r>
              <a:rPr lang="en-US" sz="16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A trusted person knows where it is</a:t>
            </a:r>
            <a:endParaRPr lang="en-US" sz="1650" dirty="0"/>
          </a:p>
        </p:txBody>
      </p:sp>
      <p:sp>
        <p:nvSpPr>
          <p:cNvPr id="18" name="Shape 16"/>
          <p:cNvSpPr/>
          <p:nvPr/>
        </p:nvSpPr>
        <p:spPr>
          <a:xfrm>
            <a:off x="6423658" y="4178002"/>
            <a:ext cx="214307" cy="214313"/>
          </a:xfrm>
          <a:prstGeom prst="roundRect">
            <a:avLst>
              <a:gd name="adj" fmla="val 42018"/>
            </a:avLst>
          </a:prstGeom>
          <a:noFill/>
          <a:ln w="25399">
            <a:solidFill>
              <a:srgbClr val="1A2D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423658" y="4523780"/>
            <a:ext cx="5692137" cy="334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35280" indent="-335280" algn="l">
              <a:lnSpc>
                <a:spcPct val="130000"/>
              </a:lnSpc>
              <a:buSzPct val="100000"/>
              <a:buChar char="​"/>
            </a:pPr>
            <a:r>
              <a:rPr lang="en-US" sz="16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They'd know where to start</a:t>
            </a:r>
            <a:endParaRPr lang="en-US" sz="1650" dirty="0"/>
          </a:p>
        </p:txBody>
      </p:sp>
      <p:sp>
        <p:nvSpPr>
          <p:cNvPr id="20" name="Shape 18"/>
          <p:cNvSpPr/>
          <p:nvPr/>
        </p:nvSpPr>
        <p:spPr>
          <a:xfrm>
            <a:off x="6423658" y="4583708"/>
            <a:ext cx="214307" cy="214313"/>
          </a:xfrm>
          <a:prstGeom prst="roundRect">
            <a:avLst>
              <a:gd name="adj" fmla="val 42018"/>
            </a:avLst>
          </a:prstGeom>
          <a:noFill/>
          <a:ln w="25399">
            <a:solidFill>
              <a:srgbClr val="1A2D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31908" y="5158581"/>
            <a:ext cx="10927878" cy="828477"/>
          </a:xfrm>
          <a:prstGeom prst="roundRect">
            <a:avLst>
              <a:gd name="adj" fmla="val 10869"/>
            </a:avLst>
          </a:prstGeom>
          <a:solidFill>
            <a:srgbClr val="D5DC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216" y="5450483"/>
            <a:ext cx="267983" cy="214313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1328506" y="5415756"/>
            <a:ext cx="10626558" cy="334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A few "No" answers just means you have a clear checklist — pick one and begin.</a:t>
            </a:r>
            <a:endParaRPr lang="en-US" sz="1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483177"/>
            <a:ext cx="4571886" cy="58085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1908" y="857746"/>
            <a:ext cx="6355993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F1E1E"/>
                </a:solidFill>
                <a:latin typeface="Alexandria SemiBold" pitchFamily="34" charset="0"/>
                <a:ea typeface="Alexandria SemiBold" pitchFamily="34" charset="-122"/>
                <a:cs typeface="Alexandria SemiBold" pitchFamily="34" charset="-120"/>
              </a:rPr>
              <a:t>The RGE Takeaway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902670" y="1830685"/>
            <a:ext cx="6085231" cy="5199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The best system isn't the fanciest — it's the one that works when something goes wrong.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631908" y="1668264"/>
            <a:ext cx="25399" cy="844748"/>
          </a:xfrm>
          <a:prstGeom prst="roundRect">
            <a:avLst>
              <a:gd name="adj" fmla="val 50001"/>
            </a:avLst>
          </a:prstGeom>
          <a:solidFill>
            <a:srgbClr val="1A2D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631908" y="2675434"/>
            <a:ext cx="6355993" cy="2902347"/>
          </a:xfrm>
          <a:prstGeom prst="roundRect">
            <a:avLst>
              <a:gd name="adj" fmla="val 2613"/>
            </a:avLst>
          </a:prstGeom>
          <a:solidFill>
            <a:srgbClr val="D5DCF6"/>
          </a:solidFill>
          <a:ln w="6350">
            <a:solidFill>
              <a:srgbClr val="BBC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638258" y="2681784"/>
            <a:ext cx="3171646" cy="1574800"/>
          </a:xfrm>
          <a:custGeom>
            <a:avLst/>
            <a:gdLst/>
            <a:ahLst/>
            <a:cxnLst/>
            <a:rect l="l" t="t" r="r" b="b"/>
            <a:pathLst>
              <a:path w="3171646" h="1574800">
                <a:moveTo>
                  <a:pt x="63192" y="0"/>
                </a:moveTo>
                <a:lnTo>
                  <a:pt x="3171646" y="0"/>
                </a:lnTo>
                <a:lnTo>
                  <a:pt x="3171646" y="1574800"/>
                </a:lnTo>
                <a:lnTo>
                  <a:pt x="0" y="1574800"/>
                </a:lnTo>
                <a:lnTo>
                  <a:pt x="0" y="63193"/>
                </a:lnTo>
                <a:arcTo wR="63192" hR="63193" stAng="10800000" swAng="5400000"/>
                <a:close/>
              </a:path>
            </a:pathLst>
          </a:custGeom>
          <a:solidFill>
            <a:srgbClr val="D5DC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818733" y="2862263"/>
            <a:ext cx="2810698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Bold" pitchFamily="34" charset="0"/>
                <a:ea typeface="Alexandria SemiBold" pitchFamily="34" charset="-122"/>
                <a:cs typeface="Alexandria SemiBold" pitchFamily="34" charset="-120"/>
              </a:rPr>
              <a:t>Protect the Data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818733" y="3245743"/>
            <a:ext cx="2810698" cy="8303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84480" indent="-284480" algn="l">
              <a:lnSpc>
                <a:spcPct val="1200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Back up to the cloud</a:t>
            </a:r>
            <a:endParaRPr lang="en-US" sz="1400" dirty="0"/>
          </a:p>
          <a:p>
            <a:pPr marL="284480" indent="-284480" algn="l">
              <a:lnSpc>
                <a:spcPct val="1200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Know which service holds what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809905" y="2681784"/>
            <a:ext cx="3171646" cy="1574800"/>
          </a:xfrm>
          <a:custGeom>
            <a:avLst/>
            <a:gdLst/>
            <a:ahLst/>
            <a:cxnLst/>
            <a:rect l="l" t="t" r="r" b="b"/>
            <a:pathLst>
              <a:path w="3171646" h="1574800">
                <a:moveTo>
                  <a:pt x="0" y="0"/>
                </a:moveTo>
                <a:lnTo>
                  <a:pt x="3108455" y="0"/>
                </a:lnTo>
                <a:arcTo wR="63192" hR="63193" stAng="16200000" swAng="5400000"/>
                <a:lnTo>
                  <a:pt x="3171646" y="1574800"/>
                </a:lnTo>
                <a:lnTo>
                  <a:pt x="0" y="1574800"/>
                </a:lnTo>
                <a:lnTo>
                  <a:pt x="0" y="0"/>
                </a:lnTo>
                <a:close/>
              </a:path>
            </a:pathLst>
          </a:custGeom>
          <a:solidFill>
            <a:srgbClr val="D5DC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3809905" y="2681784"/>
            <a:ext cx="25399" cy="1574800"/>
          </a:xfrm>
          <a:prstGeom prst="roundRect">
            <a:avLst>
              <a:gd name="adj" fmla="val 50001"/>
            </a:avLst>
          </a:prstGeom>
          <a:solidFill>
            <a:srgbClr val="BBC2D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3990379" y="2862263"/>
            <a:ext cx="2810698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Bold" pitchFamily="34" charset="0"/>
                <a:ea typeface="Alexandria SemiBold" pitchFamily="34" charset="-122"/>
                <a:cs typeface="Alexandria SemiBold" pitchFamily="34" charset="-120"/>
              </a:rPr>
              <a:t>Protect Access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3990379" y="3245743"/>
            <a:ext cx="2810698" cy="8303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84480" indent="-284480" algn="l">
              <a:lnSpc>
                <a:spcPct val="1200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Keep a secure, current record</a:t>
            </a:r>
            <a:endParaRPr lang="en-US" sz="1400" dirty="0"/>
          </a:p>
          <a:p>
            <a:pPr marL="284480" indent="-284480" algn="l">
              <a:lnSpc>
                <a:spcPct val="1200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Digital + analog backup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638258" y="4256584"/>
            <a:ext cx="6343293" cy="1314847"/>
          </a:xfrm>
          <a:custGeom>
            <a:avLst/>
            <a:gdLst/>
            <a:ahLst/>
            <a:cxnLst/>
            <a:rect l="l" t="t" r="r" b="b"/>
            <a:pathLst>
              <a:path w="6343293" h="1314847">
                <a:moveTo>
                  <a:pt x="0" y="0"/>
                </a:moveTo>
                <a:lnTo>
                  <a:pt x="6343293" y="0"/>
                </a:lnTo>
                <a:lnTo>
                  <a:pt x="6343293" y="1251654"/>
                </a:lnTo>
                <a:arcTo wR="63192" hR="63193" stAng="0" swAng="5400000"/>
                <a:lnTo>
                  <a:pt x="63192" y="1314847"/>
                </a:lnTo>
                <a:arcTo wR="63192" hR="63193" stAng="5400000" swAng="5400000"/>
                <a:lnTo>
                  <a:pt x="0" y="0"/>
                </a:lnTo>
                <a:close/>
              </a:path>
            </a:pathLst>
          </a:custGeom>
          <a:solidFill>
            <a:srgbClr val="D5DC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638258" y="4256584"/>
            <a:ext cx="6343293" cy="25400"/>
          </a:xfrm>
          <a:prstGeom prst="roundRect">
            <a:avLst>
              <a:gd name="adj" fmla="val 49999"/>
            </a:avLst>
          </a:prstGeom>
          <a:solidFill>
            <a:srgbClr val="BBC2D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818733" y="4437063"/>
            <a:ext cx="5982344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Bold" pitchFamily="34" charset="0"/>
                <a:ea typeface="Alexandria SemiBold" pitchFamily="34" charset="-122"/>
                <a:cs typeface="Alexandria SemiBold" pitchFamily="34" charset="-120"/>
              </a:rPr>
              <a:t>Leave a Map</a:t>
            </a:r>
            <a:endParaRPr lang="en-US" sz="1850" dirty="0"/>
          </a:p>
        </p:txBody>
      </p:sp>
      <p:sp>
        <p:nvSpPr>
          <p:cNvPr id="17" name="Text 14"/>
          <p:cNvSpPr/>
          <p:nvPr/>
        </p:nvSpPr>
        <p:spPr>
          <a:xfrm>
            <a:off x="818733" y="4820543"/>
            <a:ext cx="5982344" cy="5704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84480" indent="-284480" algn="l">
              <a:lnSpc>
                <a:spcPct val="1200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One trusted person should know where to start</a:t>
            </a:r>
            <a:endParaRPr lang="en-US" sz="1400" dirty="0"/>
          </a:p>
          <a:p>
            <a:pPr marL="284480" indent="-284480" algn="l">
              <a:lnSpc>
                <a:spcPct val="1200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Before they need to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327116" y="5740202"/>
            <a:ext cx="6965577" cy="2599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Because the people who depend on you deserve a clear path forward.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540326"/>
            <a:ext cx="4571886" cy="581371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1908" y="657523"/>
            <a:ext cx="6355993" cy="7307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600" dirty="0">
                <a:solidFill>
                  <a:srgbClr val="1F1E1E"/>
                </a:solidFill>
                <a:latin typeface="Alexandria SemiBold" pitchFamily="34" charset="0"/>
                <a:ea typeface="Alexandria SemiBold" pitchFamily="34" charset="-122"/>
                <a:cs typeface="Alexandria SemiBold" pitchFamily="34" charset="-120"/>
              </a:rPr>
              <a:t>Key Takeaways</a:t>
            </a:r>
            <a:endParaRPr lang="en-US" sz="4600" dirty="0"/>
          </a:p>
        </p:txBody>
      </p:sp>
      <p:sp>
        <p:nvSpPr>
          <p:cNvPr id="4" name="Text 1"/>
          <p:cNvSpPr/>
          <p:nvPr/>
        </p:nvSpPr>
        <p:spPr>
          <a:xfrm>
            <a:off x="631908" y="1716286"/>
            <a:ext cx="6355993" cy="33564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5440" indent="-345440" algn="l">
              <a:lnSpc>
                <a:spcPct val="1320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Cloud backup doesn't guarantee family access</a:t>
            </a:r>
            <a:endParaRPr lang="en-US" sz="1700" dirty="0"/>
          </a:p>
          <a:p>
            <a:pPr marL="345440" indent="-345440" algn="l">
              <a:lnSpc>
                <a:spcPct val="1320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One main account controls most of your digital life</a:t>
            </a:r>
            <a:endParaRPr lang="en-US" sz="1700" dirty="0"/>
          </a:p>
          <a:p>
            <a:pPr marL="345440" indent="-345440" algn="l">
              <a:lnSpc>
                <a:spcPct val="1320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Use a password manager — with a written backup</a:t>
            </a:r>
            <a:endParaRPr lang="en-US" sz="1700" dirty="0"/>
          </a:p>
          <a:p>
            <a:pPr marL="345440" indent="-345440" algn="l">
              <a:lnSpc>
                <a:spcPct val="1320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Keep your password record current</a:t>
            </a:r>
            <a:endParaRPr lang="en-US" sz="1700" dirty="0"/>
          </a:p>
          <a:p>
            <a:pPr marL="345440" indent="-345440" algn="l">
              <a:lnSpc>
                <a:spcPct val="1320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Leave a map for one trusted person</a:t>
            </a:r>
            <a:endParaRPr lang="en-US" sz="1700" dirty="0"/>
          </a:p>
          <a:p>
            <a:pPr marL="345440" indent="-345440" algn="l">
              <a:lnSpc>
                <a:spcPct val="1320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Document accounts beyond just passwords</a:t>
            </a:r>
            <a:endParaRPr lang="en-US" sz="1700" dirty="0"/>
          </a:p>
          <a:p>
            <a:pPr marL="345440" indent="-345440" algn="l">
              <a:lnSpc>
                <a:spcPct val="1320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Every "No" on the DEP Checkup is a starting point</a:t>
            </a:r>
            <a:endParaRPr lang="en-US" sz="1700" dirty="0"/>
          </a:p>
          <a:p>
            <a:pPr marL="345440" indent="-345440" algn="l">
              <a:lnSpc>
                <a:spcPct val="1320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The best system works when something goes wrong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631908" y="5318720"/>
            <a:ext cx="6355993" cy="8816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2150" b="1" dirty="0">
                <a:solidFill>
                  <a:srgbClr val="3B3535"/>
                </a:solidFill>
                <a:latin typeface="Abadi" panose="020F0502020204030204" pitchFamily="34" charset="0"/>
                <a:ea typeface="Sora Bold" pitchFamily="34" charset="-122"/>
                <a:cs typeface="Sora Bold" pitchFamily="34" charset="-120"/>
              </a:rPr>
              <a:t>Start with one step — your family will thank you.</a:t>
            </a:r>
            <a:endParaRPr lang="en-US" sz="2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03F6C95E-6D19-4637-AAC3-BC270BB11AF1}" vid="{AF732CFE-1EAC-4614-94E8-B08D98A929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694</Words>
  <Application>Microsoft Office PowerPoint</Application>
  <PresentationFormat>Widescreen</PresentationFormat>
  <Paragraphs>114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Alexandria SemiBold</vt:lpstr>
      <vt:lpstr>Arial</vt:lpstr>
      <vt:lpstr>Sora Light</vt:lpstr>
      <vt:lpstr>Segoe UI Emoji</vt:lpstr>
      <vt:lpstr>Abadi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Jim Kallaugher</dc:creator>
  <cp:lastModifiedBy>Jim Kallaugher</cp:lastModifiedBy>
  <cp:revision>1</cp:revision>
  <dcterms:created xsi:type="dcterms:W3CDTF">2026-09-27T23:14:08Z</dcterms:created>
  <dcterms:modified xsi:type="dcterms:W3CDTF">2026-09-28T00:09:39Z</dcterms:modified>
</cp:coreProperties>
</file>